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efe4a59d9c37401c" /><Relationship Type="http://schemas.openxmlformats.org/officeDocument/2006/relationships/extended-properties" Target="/docProps/app.xml" Id="Rf4fdee23a1a54952" /><Relationship Type="http://schemas.openxmlformats.org/officeDocument/2006/relationships/officeDocument" Target="/ppt/presentation.xml" Id="R34f5dd321de847ac" /></Relationships>
</file>

<file path=ppt/presentation.xml><?xml version="1.0" encoding="utf-8"?>
<p:presentation xmlns:p="http://schemas.openxmlformats.org/presentationml/2006/main">
  <p:sldMasterIdLst>
    <p:sldMasterId xmlns:r="http://schemas.openxmlformats.org/officeDocument/2006/relationships" id="2147483648" r:id="Rf910c4dbe3704050"/>
  </p:sldMasterIdLst>
  <p:notesMasterIdLst>
    <p:notesMasterId xmlns:r="http://schemas.openxmlformats.org/officeDocument/2006/relationships" r:id="Rded3cb8d9df84cb0"/>
  </p:notesMasterIdLst>
  <p:sldIdLst>
    <p:sldId xmlns:r="http://schemas.openxmlformats.org/officeDocument/2006/relationships" id="256" r:id="R74e210a4ed194084"/>
    <p:sldId xmlns:r="http://schemas.openxmlformats.org/officeDocument/2006/relationships" id="257" r:id="Ra9f23f73232244c4"/>
    <p:sldId xmlns:r="http://schemas.openxmlformats.org/officeDocument/2006/relationships" id="258" r:id="R216597c9dc3b4095"/>
    <p:sldId xmlns:r="http://schemas.openxmlformats.org/officeDocument/2006/relationships" id="259" r:id="R1ae4121ef96c4621"/>
    <p:sldId xmlns:r="http://schemas.openxmlformats.org/officeDocument/2006/relationships" id="260" r:id="R6fab5c1491bf42b3"/>
    <p:sldId xmlns:r="http://schemas.openxmlformats.org/officeDocument/2006/relationships" id="261" r:id="R17ce109dace24552"/>
    <p:sldId xmlns:r="http://schemas.openxmlformats.org/officeDocument/2006/relationships" id="262" r:id="R161e445be9574dce"/>
    <p:sldId xmlns:r="http://schemas.openxmlformats.org/officeDocument/2006/relationships" id="263" r:id="R2dc2c16f4b6f40db"/>
    <p:sldId xmlns:r="http://schemas.openxmlformats.org/officeDocument/2006/relationships" id="264" r:id="Rff4f5bbb76fe4092"/>
    <p:sldId xmlns:r="http://schemas.openxmlformats.org/officeDocument/2006/relationships" id="265" r:id="Rc4f5fe81f2d743a3"/>
    <p:sldId xmlns:r="http://schemas.openxmlformats.org/officeDocument/2006/relationships" id="266" r:id="R7c4fc560e3e840df"/>
    <p:sldId xmlns:r="http://schemas.openxmlformats.org/officeDocument/2006/relationships" id="267" r:id="R6eba653886a842cb"/>
    <p:sldId xmlns:r="http://schemas.openxmlformats.org/officeDocument/2006/relationships" id="268" r:id="R686f81e7a1ee4db1"/>
    <p:sldId xmlns:r="http://schemas.openxmlformats.org/officeDocument/2006/relationships" id="269" r:id="Rc2d3c01bc7434ed4"/>
    <p:sldId xmlns:r="http://schemas.openxmlformats.org/officeDocument/2006/relationships" id="270" r:id="R10fcbc29793c425a"/>
    <p:sldId xmlns:r="http://schemas.openxmlformats.org/officeDocument/2006/relationships" id="271" r:id="R9802569d5a6d4f45"/>
    <p:sldId xmlns:r="http://schemas.openxmlformats.org/officeDocument/2006/relationships" id="272" r:id="Rd7f37f053cb44ad0"/>
    <p:sldId xmlns:r="http://schemas.openxmlformats.org/officeDocument/2006/relationships" id="273" r:id="Re98bc80d79a14426"/>
    <p:sldId xmlns:r="http://schemas.openxmlformats.org/officeDocument/2006/relationships" id="274" r:id="R8204b49df9da42a7"/>
    <p:sldId xmlns:r="http://schemas.openxmlformats.org/officeDocument/2006/relationships" id="275" r:id="R76f3bcd476de42c8"/>
    <p:sldId xmlns:r="http://schemas.openxmlformats.org/officeDocument/2006/relationships" id="276" r:id="R2c3d8a3a34854184"/>
    <p:sldId xmlns:r="http://schemas.openxmlformats.org/officeDocument/2006/relationships" id="277" r:id="R32771fb7fb094773"/>
    <p:sldId xmlns:r="http://schemas.openxmlformats.org/officeDocument/2006/relationships" id="278" r:id="Rd56efb9621e044c8"/>
    <p:sldId xmlns:r="http://schemas.openxmlformats.org/officeDocument/2006/relationships" id="279" r:id="R8cc15f7e33924b2b"/>
    <p:sldId xmlns:r="http://schemas.openxmlformats.org/officeDocument/2006/relationships" id="280" r:id="R2044fb12d7f84107"/>
    <p:sldId xmlns:r="http://schemas.openxmlformats.org/officeDocument/2006/relationships" id="281" r:id="Rba667baf5c69403b"/>
    <p:sldId xmlns:r="http://schemas.openxmlformats.org/officeDocument/2006/relationships" id="282" r:id="R6dfc4f267b624b34"/>
    <p:sldId xmlns:r="http://schemas.openxmlformats.org/officeDocument/2006/relationships" id="283" r:id="R476267dd346d471e"/>
    <p:sldId xmlns:r="http://schemas.openxmlformats.org/officeDocument/2006/relationships" id="284" r:id="Re028bc87bfee43aa"/>
    <p:sldId xmlns:r="http://schemas.openxmlformats.org/officeDocument/2006/relationships" id="285" r:id="R8ee4176b30da46b7"/>
    <p:sldId xmlns:r="http://schemas.openxmlformats.org/officeDocument/2006/relationships" id="286" r:id="Rf88b0e1af1e24900"/>
    <p:sldId xmlns:r="http://schemas.openxmlformats.org/officeDocument/2006/relationships" id="287" r:id="R9c6d731bd1c94b30"/>
    <p:sldId xmlns:r="http://schemas.openxmlformats.org/officeDocument/2006/relationships" id="288" r:id="Rd8bb77d9f9664fc6"/>
    <p:sldId xmlns:r="http://schemas.openxmlformats.org/officeDocument/2006/relationships" id="289" r:id="R529abf95effe46da"/>
    <p:sldId xmlns:r="http://schemas.openxmlformats.org/officeDocument/2006/relationships" id="290" r:id="Rce19fde542404d18"/>
    <p:sldId xmlns:r="http://schemas.openxmlformats.org/officeDocument/2006/relationships" id="291" r:id="Ra80f4e195ac54bdc"/>
    <p:sldId xmlns:r="http://schemas.openxmlformats.org/officeDocument/2006/relationships" id="292" r:id="Rac1577c7ed7c488a"/>
    <p:sldId xmlns:r="http://schemas.openxmlformats.org/officeDocument/2006/relationships" id="293" r:id="Rc8f33afbc2774bc6"/>
    <p:sldId xmlns:r="http://schemas.openxmlformats.org/officeDocument/2006/relationships" id="294" r:id="R69ee4aa73b1d401e"/>
    <p:sldId xmlns:r="http://schemas.openxmlformats.org/officeDocument/2006/relationships" id="295" r:id="R30001d3921474ca5"/>
    <p:sldId xmlns:r="http://schemas.openxmlformats.org/officeDocument/2006/relationships" id="296" r:id="Ra56b16c14a804882"/>
    <p:sldId xmlns:r="http://schemas.openxmlformats.org/officeDocument/2006/relationships" id="297" r:id="R14d51d6ef3454027"/>
    <p:sldId xmlns:r="http://schemas.openxmlformats.org/officeDocument/2006/relationships" id="298" r:id="Raa0cf1a5358640c6"/>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e8d4f5a1455449f" /><Relationship Type="http://schemas.openxmlformats.org/officeDocument/2006/relationships/slideMaster" Target="/ppt/slideMasters/slideMaster1.xml" Id="Rf910c4dbe3704050" /><Relationship Type="http://schemas.openxmlformats.org/officeDocument/2006/relationships/notesMaster" Target="/ppt/notesMasters/notesMaster1.xml" Id="Rded3cb8d9df84cb0" /><Relationship Type="http://schemas.openxmlformats.org/officeDocument/2006/relationships/presProps" Target="/ppt/presProps.xml" Id="R5c3e732b8b04461b" /><Relationship Type="http://schemas.openxmlformats.org/officeDocument/2006/relationships/tableStyles" Target="/ppt/tableStyles.xml" Id="R3e7de43906bb4c90" /><Relationship Type="http://schemas.openxmlformats.org/officeDocument/2006/relationships/slide" Target="/ppt/slides/slide1.xml" Id="R74e210a4ed194084" /><Relationship Type="http://schemas.openxmlformats.org/officeDocument/2006/relationships/slide" Target="/ppt/slides/slide2.xml" Id="Ra9f23f73232244c4" /><Relationship Type="http://schemas.openxmlformats.org/officeDocument/2006/relationships/slide" Target="/ppt/slides/slide3.xml" Id="R216597c9dc3b4095" /><Relationship Type="http://schemas.openxmlformats.org/officeDocument/2006/relationships/slide" Target="/ppt/slides/slide4.xml" Id="R1ae4121ef96c4621" /><Relationship Type="http://schemas.openxmlformats.org/officeDocument/2006/relationships/slide" Target="/ppt/slides/slide5.xml" Id="R6fab5c1491bf42b3" /><Relationship Type="http://schemas.openxmlformats.org/officeDocument/2006/relationships/slide" Target="/ppt/slides/slide6.xml" Id="R17ce109dace24552" /><Relationship Type="http://schemas.openxmlformats.org/officeDocument/2006/relationships/slide" Target="/ppt/slides/slide7.xml" Id="R161e445be9574dce" /><Relationship Type="http://schemas.openxmlformats.org/officeDocument/2006/relationships/slide" Target="/ppt/slides/slide8.xml" Id="R2dc2c16f4b6f40db" /><Relationship Type="http://schemas.openxmlformats.org/officeDocument/2006/relationships/slide" Target="/ppt/slides/slide9.xml" Id="Rff4f5bbb76fe4092" /><Relationship Type="http://schemas.openxmlformats.org/officeDocument/2006/relationships/slide" Target="/ppt/slides/slide10.xml" Id="Rc4f5fe81f2d743a3" /><Relationship Type="http://schemas.openxmlformats.org/officeDocument/2006/relationships/slide" Target="/ppt/slides/slide11.xml" Id="R7c4fc560e3e840df" /><Relationship Type="http://schemas.openxmlformats.org/officeDocument/2006/relationships/slide" Target="/ppt/slides/slide12.xml" Id="R6eba653886a842cb" /><Relationship Type="http://schemas.openxmlformats.org/officeDocument/2006/relationships/slide" Target="/ppt/slides/slide13.xml" Id="R686f81e7a1ee4db1" /><Relationship Type="http://schemas.openxmlformats.org/officeDocument/2006/relationships/slide" Target="/ppt/slides/slide14.xml" Id="Rc2d3c01bc7434ed4" /><Relationship Type="http://schemas.openxmlformats.org/officeDocument/2006/relationships/slide" Target="/ppt/slides/slide15.xml" Id="R10fcbc29793c425a" /><Relationship Type="http://schemas.openxmlformats.org/officeDocument/2006/relationships/slide" Target="/ppt/slides/slide16.xml" Id="R9802569d5a6d4f45" /><Relationship Type="http://schemas.openxmlformats.org/officeDocument/2006/relationships/slide" Target="/ppt/slides/slide17.xml" Id="Rd7f37f053cb44ad0" /><Relationship Type="http://schemas.openxmlformats.org/officeDocument/2006/relationships/slide" Target="/ppt/slides/slide18.xml" Id="Re98bc80d79a14426" /><Relationship Type="http://schemas.openxmlformats.org/officeDocument/2006/relationships/slide" Target="/ppt/slides/slide19.xml" Id="R8204b49df9da42a7" /><Relationship Type="http://schemas.openxmlformats.org/officeDocument/2006/relationships/slide" Target="/ppt/slides/slide20.xml" Id="R76f3bcd476de42c8" /><Relationship Type="http://schemas.openxmlformats.org/officeDocument/2006/relationships/slide" Target="/ppt/slides/slide21.xml" Id="R2c3d8a3a34854184" /><Relationship Type="http://schemas.openxmlformats.org/officeDocument/2006/relationships/slide" Target="/ppt/slides/slide22.xml" Id="R32771fb7fb094773" /><Relationship Type="http://schemas.openxmlformats.org/officeDocument/2006/relationships/slide" Target="/ppt/slides/slide23.xml" Id="Rd56efb9621e044c8" /><Relationship Type="http://schemas.openxmlformats.org/officeDocument/2006/relationships/slide" Target="/ppt/slides/slide24.xml" Id="R8cc15f7e33924b2b" /><Relationship Type="http://schemas.openxmlformats.org/officeDocument/2006/relationships/slide" Target="/ppt/slides/slide25.xml" Id="R2044fb12d7f84107" /><Relationship Type="http://schemas.openxmlformats.org/officeDocument/2006/relationships/slide" Target="/ppt/slides/slide26.xml" Id="Rba667baf5c69403b" /><Relationship Type="http://schemas.openxmlformats.org/officeDocument/2006/relationships/slide" Target="/ppt/slides/slide27.xml" Id="R6dfc4f267b624b34" /><Relationship Type="http://schemas.openxmlformats.org/officeDocument/2006/relationships/slide" Target="/ppt/slides/slide28.xml" Id="R476267dd346d471e" /><Relationship Type="http://schemas.openxmlformats.org/officeDocument/2006/relationships/slide" Target="/ppt/slides/slide29.xml" Id="Re028bc87bfee43aa" /><Relationship Type="http://schemas.openxmlformats.org/officeDocument/2006/relationships/slide" Target="/ppt/slides/slide30.xml" Id="R8ee4176b30da46b7" /><Relationship Type="http://schemas.openxmlformats.org/officeDocument/2006/relationships/slide" Target="/ppt/slides/slide31.xml" Id="Rf88b0e1af1e24900" /><Relationship Type="http://schemas.openxmlformats.org/officeDocument/2006/relationships/slide" Target="/ppt/slides/slide32.xml" Id="R9c6d731bd1c94b30" /><Relationship Type="http://schemas.openxmlformats.org/officeDocument/2006/relationships/slide" Target="/ppt/slides/slide33.xml" Id="Rd8bb77d9f9664fc6" /><Relationship Type="http://schemas.openxmlformats.org/officeDocument/2006/relationships/slide" Target="/ppt/slides/slide34.xml" Id="R529abf95effe46da" /><Relationship Type="http://schemas.openxmlformats.org/officeDocument/2006/relationships/slide" Target="/ppt/slides/slide35.xml" Id="Rce19fde542404d18" /><Relationship Type="http://schemas.openxmlformats.org/officeDocument/2006/relationships/slide" Target="/ppt/slides/slide36.xml" Id="Ra80f4e195ac54bdc" /><Relationship Type="http://schemas.openxmlformats.org/officeDocument/2006/relationships/slide" Target="/ppt/slides/slide37.xml" Id="Rac1577c7ed7c488a" /><Relationship Type="http://schemas.openxmlformats.org/officeDocument/2006/relationships/slide" Target="/ppt/slides/slide38.xml" Id="Rc8f33afbc2774bc6" /><Relationship Type="http://schemas.openxmlformats.org/officeDocument/2006/relationships/slide" Target="/ppt/slides/slide39.xml" Id="R69ee4aa73b1d401e" /><Relationship Type="http://schemas.openxmlformats.org/officeDocument/2006/relationships/slide" Target="/ppt/slides/slide40.xml" Id="R30001d3921474ca5" /><Relationship Type="http://schemas.openxmlformats.org/officeDocument/2006/relationships/slide" Target="/ppt/slides/slide41.xml" Id="Ra56b16c14a804882" /><Relationship Type="http://schemas.openxmlformats.org/officeDocument/2006/relationships/slide" Target="/ppt/slides/slide42.xml" Id="R14d51d6ef3454027" /><Relationship Type="http://schemas.openxmlformats.org/officeDocument/2006/relationships/slide" Target="/ppt/slides/slide43.xml" Id="Raa0cf1a5358640c6"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1af33406dffb49a6"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3d36547e339415d" /><Relationship Type="http://schemas.openxmlformats.org/officeDocument/2006/relationships/notesMaster" Target="/ppt/notesMasters/notesMaster1.xml" Id="R36c7fb85d8e340b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911f17fc6cd743a8" /><Relationship Type="http://schemas.openxmlformats.org/officeDocument/2006/relationships/notesMaster" Target="/ppt/notesMasters/notesMaster1.xml" Id="Ra0266900ba764df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e56b2fa5f42146f5" /><Relationship Type="http://schemas.openxmlformats.org/officeDocument/2006/relationships/notesMaster" Target="/ppt/notesMasters/notesMaster1.xml" Id="R32b7737dee564225"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dd493e0274e4261" /><Relationship Type="http://schemas.openxmlformats.org/officeDocument/2006/relationships/notesMaster" Target="/ppt/notesMasters/notesMaster1.xml" Id="Rabe51fe2a42345fd"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217373a153d243dc" /><Relationship Type="http://schemas.openxmlformats.org/officeDocument/2006/relationships/notesMaster" Target="/ppt/notesMasters/notesMaster1.xml" Id="Rc9fb2a8a737a4f76"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ba152bf3db4d45c7" /><Relationship Type="http://schemas.openxmlformats.org/officeDocument/2006/relationships/notesMaster" Target="/ppt/notesMasters/notesMaster1.xml" Id="Rf7530cec50e34118"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a4f40b04bfd64167" /><Relationship Type="http://schemas.openxmlformats.org/officeDocument/2006/relationships/notesMaster" Target="/ppt/notesMasters/notesMaster1.xml" Id="Ra5f8c7bfb1a649f7"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908b9f822dfb49d8" /><Relationship Type="http://schemas.openxmlformats.org/officeDocument/2006/relationships/notesMaster" Target="/ppt/notesMasters/notesMaster1.xml" Id="R3d47bf8bd2a34324"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54e98c6f407f44d6" /><Relationship Type="http://schemas.openxmlformats.org/officeDocument/2006/relationships/notesMaster" Target="/ppt/notesMasters/notesMaster1.xml" Id="Rd0ed861ab25c44ce"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d769af45027f4eb9" /><Relationship Type="http://schemas.openxmlformats.org/officeDocument/2006/relationships/notesMaster" Target="/ppt/notesMasters/notesMaster1.xml" Id="R2e1386c4f3f740d8"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43cd0e48f0e34802" /><Relationship Type="http://schemas.openxmlformats.org/officeDocument/2006/relationships/notesMaster" Target="/ppt/notesMasters/notesMaster1.xml" Id="R4f32d38aab2745d8" /></Relationships>
</file>

<file path=ppt/notesSlides/_rels/notesSlide2.xml.rels>&#65279;<?xml version="1.0" encoding="utf-8"?><Relationships xmlns="http://schemas.openxmlformats.org/package/2006/relationships"><Relationship Type="http://schemas.openxmlformats.org/officeDocument/2006/relationships/slide" Target="/ppt/slides/slide2.xml" Id="R47c7e3d4400c4845" /><Relationship Type="http://schemas.openxmlformats.org/officeDocument/2006/relationships/notesMaster" Target="/ppt/notesMasters/notesMaster1.xml" Id="R1353d78545e34be2"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743c0dd540b477c" /><Relationship Type="http://schemas.openxmlformats.org/officeDocument/2006/relationships/notesMaster" Target="/ppt/notesMasters/notesMaster1.xml" Id="Rf404a531a0c14e56"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dec02a1c9edb4663" /><Relationship Type="http://schemas.openxmlformats.org/officeDocument/2006/relationships/notesMaster" Target="/ppt/notesMasters/notesMaster1.xml" Id="Ra7551097d56b48a5"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f078af91a0124431" /><Relationship Type="http://schemas.openxmlformats.org/officeDocument/2006/relationships/notesMaster" Target="/ppt/notesMasters/notesMaster1.xml" Id="Re8954885a8b0416f"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62259f95a6344723" /><Relationship Type="http://schemas.openxmlformats.org/officeDocument/2006/relationships/notesMaster" Target="/ppt/notesMasters/notesMaster1.xml" Id="R3a84131136984e03"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41a02dbe5497473f" /><Relationship Type="http://schemas.openxmlformats.org/officeDocument/2006/relationships/notesMaster" Target="/ppt/notesMasters/notesMaster1.xml" Id="R6be8344f399e46cc"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da4926a54efe40c7" /><Relationship Type="http://schemas.openxmlformats.org/officeDocument/2006/relationships/notesMaster" Target="/ppt/notesMasters/notesMaster1.xml" Id="Ra0166c408d5b4849"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14f8c7fffe2245d2" /><Relationship Type="http://schemas.openxmlformats.org/officeDocument/2006/relationships/notesMaster" Target="/ppt/notesMasters/notesMaster1.xml" Id="Rf9e7cead73cf4bbe"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6cc41acef2a54c9c" /><Relationship Type="http://schemas.openxmlformats.org/officeDocument/2006/relationships/notesMaster" Target="/ppt/notesMasters/notesMaster1.xml" Id="R982a7149fc314e38"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226fcdf039e94fc2" /><Relationship Type="http://schemas.openxmlformats.org/officeDocument/2006/relationships/notesMaster" Target="/ppt/notesMasters/notesMaster1.xml" Id="Rb8593e8629c0441c"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87c842e3257346b6" /><Relationship Type="http://schemas.openxmlformats.org/officeDocument/2006/relationships/notesMaster" Target="/ppt/notesMasters/notesMaster1.xml" Id="R4324591d68cf4107" /></Relationships>
</file>

<file path=ppt/notesSlides/_rels/notesSlide3.xml.rels>&#65279;<?xml version="1.0" encoding="utf-8"?><Relationships xmlns="http://schemas.openxmlformats.org/package/2006/relationships"><Relationship Type="http://schemas.openxmlformats.org/officeDocument/2006/relationships/slide" Target="/ppt/slides/slide3.xml" Id="R462e6ec4ab6a4c21" /><Relationship Type="http://schemas.openxmlformats.org/officeDocument/2006/relationships/notesMaster" Target="/ppt/notesMasters/notesMaster1.xml" Id="R37febcdd56bf4796"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374824c151584c8c" /><Relationship Type="http://schemas.openxmlformats.org/officeDocument/2006/relationships/notesMaster" Target="/ppt/notesMasters/notesMaster1.xml" Id="Re225ddf8166e4381"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73bc439ddaef435e" /><Relationship Type="http://schemas.openxmlformats.org/officeDocument/2006/relationships/notesMaster" Target="/ppt/notesMasters/notesMaster1.xml" Id="Rfa217a53b92e4be0"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d4b2f51740874d8d" /><Relationship Type="http://schemas.openxmlformats.org/officeDocument/2006/relationships/notesMaster" Target="/ppt/notesMasters/notesMaster1.xml" Id="R1014211f41f347b9"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23377697d8fb4ece" /><Relationship Type="http://schemas.openxmlformats.org/officeDocument/2006/relationships/notesMaster" Target="/ppt/notesMasters/notesMaster1.xml" Id="Rf2405b24109a421e"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2b4aee6e6da54644" /><Relationship Type="http://schemas.openxmlformats.org/officeDocument/2006/relationships/notesMaster" Target="/ppt/notesMasters/notesMaster1.xml" Id="Rb81309c66d124cb1"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d32105010d8e4ec5" /><Relationship Type="http://schemas.openxmlformats.org/officeDocument/2006/relationships/notesMaster" Target="/ppt/notesMasters/notesMaster1.xml" Id="R68d2400fb66f4429"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d19387153dd14de2" /><Relationship Type="http://schemas.openxmlformats.org/officeDocument/2006/relationships/notesMaster" Target="/ppt/notesMasters/notesMaster1.xml" Id="R66e593555e7a4974"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e72c9e463d984377" /><Relationship Type="http://schemas.openxmlformats.org/officeDocument/2006/relationships/notesMaster" Target="/ppt/notesMasters/notesMaster1.xml" Id="Rf32eaaeab4204b91"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f66716b3b0c84bae" /><Relationship Type="http://schemas.openxmlformats.org/officeDocument/2006/relationships/notesMaster" Target="/ppt/notesMasters/notesMaster1.xml" Id="R84dfd71afc904070"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03cd2a5adfea474b" /><Relationship Type="http://schemas.openxmlformats.org/officeDocument/2006/relationships/notesMaster" Target="/ppt/notesMasters/notesMaster1.xml" Id="R8c8349c8d7f14c92" /></Relationships>
</file>

<file path=ppt/notesSlides/_rels/notesSlide4.xml.rels>&#65279;<?xml version="1.0" encoding="utf-8"?><Relationships xmlns="http://schemas.openxmlformats.org/package/2006/relationships"><Relationship Type="http://schemas.openxmlformats.org/officeDocument/2006/relationships/slide" Target="/ppt/slides/slide4.xml" Id="R59768474928347df" /><Relationship Type="http://schemas.openxmlformats.org/officeDocument/2006/relationships/notesMaster" Target="/ppt/notesMasters/notesMaster1.xml" Id="R6967c520f2fb40f1"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07cbdb59947e4959" /><Relationship Type="http://schemas.openxmlformats.org/officeDocument/2006/relationships/notesMaster" Target="/ppt/notesMasters/notesMaster1.xml" Id="R5689ecde393f40db"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4e8fd10a520042ee" /><Relationship Type="http://schemas.openxmlformats.org/officeDocument/2006/relationships/notesMaster" Target="/ppt/notesMasters/notesMaster1.xml" Id="R10fe299b36544c45"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49475163a0c94432" /><Relationship Type="http://schemas.openxmlformats.org/officeDocument/2006/relationships/notesMaster" Target="/ppt/notesMasters/notesMaster1.xml" Id="R1e3eeada54274f2e"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c817bc8ada3e4f91" /><Relationship Type="http://schemas.openxmlformats.org/officeDocument/2006/relationships/notesMaster" Target="/ppt/notesMasters/notesMaster1.xml" Id="R18822013f9ee44a0" /></Relationships>
</file>

<file path=ppt/notesSlides/_rels/notesSlide5.xml.rels>&#65279;<?xml version="1.0" encoding="utf-8"?><Relationships xmlns="http://schemas.openxmlformats.org/package/2006/relationships"><Relationship Type="http://schemas.openxmlformats.org/officeDocument/2006/relationships/slide" Target="/ppt/slides/slide5.xml" Id="Rb885c5d735504c5b" /><Relationship Type="http://schemas.openxmlformats.org/officeDocument/2006/relationships/notesMaster" Target="/ppt/notesMasters/notesMaster1.xml" Id="Rbed2667bfffb40ce" /></Relationships>
</file>

<file path=ppt/notesSlides/_rels/notesSlide6.xml.rels>&#65279;<?xml version="1.0" encoding="utf-8"?><Relationships xmlns="http://schemas.openxmlformats.org/package/2006/relationships"><Relationship Type="http://schemas.openxmlformats.org/officeDocument/2006/relationships/slide" Target="/ppt/slides/slide6.xml" Id="R4fd42b745f054d4b" /><Relationship Type="http://schemas.openxmlformats.org/officeDocument/2006/relationships/notesMaster" Target="/ppt/notesMasters/notesMaster1.xml" Id="R37865edb39d543af" /></Relationships>
</file>

<file path=ppt/notesSlides/_rels/notesSlide7.xml.rels>&#65279;<?xml version="1.0" encoding="utf-8"?><Relationships xmlns="http://schemas.openxmlformats.org/package/2006/relationships"><Relationship Type="http://schemas.openxmlformats.org/officeDocument/2006/relationships/slide" Target="/ppt/slides/slide7.xml" Id="R7aa820ac664442b0" /><Relationship Type="http://schemas.openxmlformats.org/officeDocument/2006/relationships/notesMaster" Target="/ppt/notesMasters/notesMaster1.xml" Id="R449f668cccd446f0" /></Relationships>
</file>

<file path=ppt/notesSlides/_rels/notesSlide8.xml.rels>&#65279;<?xml version="1.0" encoding="utf-8"?><Relationships xmlns="http://schemas.openxmlformats.org/package/2006/relationships"><Relationship Type="http://schemas.openxmlformats.org/officeDocument/2006/relationships/slide" Target="/ppt/slides/slide8.xml" Id="R0b7a526c599c4173" /><Relationship Type="http://schemas.openxmlformats.org/officeDocument/2006/relationships/notesMaster" Target="/ppt/notesMasters/notesMaster1.xml" Id="Rde9375e82b8c4866" /></Relationships>
</file>

<file path=ppt/notesSlides/_rels/notesSlide9.xml.rels>&#65279;<?xml version="1.0" encoding="utf-8"?><Relationships xmlns="http://schemas.openxmlformats.org/package/2006/relationships"><Relationship Type="http://schemas.openxmlformats.org/officeDocument/2006/relationships/slide" Target="/ppt/slides/slide9.xml" Id="Ra22a673f44544b42" /><Relationship Type="http://schemas.openxmlformats.org/officeDocument/2006/relationships/notesMaster" Target="/ppt/notesMasters/notesMaster1.xml" Id="Rc2632907f5fd4386"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https://www.govinfo.gov/content/pkg/FR-1996-08-07/html/96-20082.htm</a:t>
            </a:r>
          </a:p>
          <a:p xmlns:a="http://schemas.openxmlformats.org/drawingml/2006/main">
            <a:r>
              <a:t>- https://www.fcc.gov/document/dc-circuit-decision-environmental-health-trust-v-fcc</a:t>
            </a:r>
          </a:p>
          <a:p xmlns:a="http://schemas.openxmlformats.org/drawingml/2006/main">
            <a:r>
              <a:t>- https://ntp.niehs.nih.gov/publications/reports/tr/tr595</a:t>
            </a:r>
          </a:p>
          <a:p xmlns:a="http://schemas.openxmlformats.org/drawingml/2006/main">
            <a:r>
              <a:t>- https://link.springer.com/article/10.1186/s12940-026-01288-6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https://www.saferemr.com/2018/02/effects-of-exposure-to-electromagnetic.html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https://www.saferemr.com/2018/02/effects-of-exposure-to-electromagnetic.html</a:t>
            </a:r>
          </a:p>
          <a:p xmlns:a="http://schemas.openxmlformats.org/drawingml/2006/main">
            <a:r>
              <a:t>- https://www.frontiersin.org/journals/public-health/articles/10.3389/fpubh.2025.1613353/full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https://www.saferemr.com/2018/02/effects-of-exposure-to-electromagnetic.html</a:t>
            </a:r>
          </a:p>
          <a:p xmlns:a="http://schemas.openxmlformats.org/drawingml/2006/main">
            <a:r>
              <a:t>- https://pubmed.ncbi.nlm.nih.gov/39566441/</a:t>
            </a:r>
          </a:p>
          <a:p xmlns:a="http://schemas.openxmlformats.org/drawingml/2006/main">
            <a:r>
              <a:t>- https://link.springer.com/article/10.1186/s12940-025-01220-4</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https://pubmed.ncbi.nlm.nih.gov/26151230/</a:t>
            </a:r>
          </a:p>
          <a:p xmlns:a="http://schemas.openxmlformats.org/drawingml/2006/main">
            <a:r>
              <a:t>- https://pubmed.ncbi.nlm.nih.gov/31633839/</a:t>
            </a:r>
          </a:p>
          <a:p xmlns:a="http://schemas.openxmlformats.org/drawingml/2006/main">
            <a:r>
              <a:t>- https://pubmed.ncbi.nlm.nih.gov/40541756/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https://pubmed.ncbi.nlm.nih.gov/31633839/</a:t>
            </a:r>
          </a:p>
          <a:p xmlns:a="http://schemas.openxmlformats.org/drawingml/2006/main">
            <a:r>
              <a:t>- https://www.frontiersin.org/journals/public-health/articles/10.3389/fpubh.2025.1613353/full</a:t>
            </a:r>
          </a:p>
          <a:p xmlns:a="http://schemas.openxmlformats.org/drawingml/2006/main">
            <a:r>
              <a:t>- https://www.saferemr.com/2018/02/effects-of-exposure-to-electromagnetic.html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https://pubmed.ncbi.nlm.nih.gov/40541756/</a:t>
            </a:r>
          </a:p>
          <a:p xmlns:a="http://schemas.openxmlformats.org/drawingml/2006/main">
            <a:r>
              <a:t>- https://pubmed.ncbi.nlm.nih.gov/42467070/</a:t>
            </a:r>
          </a:p>
          <a:p xmlns:a="http://schemas.openxmlformats.org/drawingml/2006/main">
            <a:r>
              <a:t>- https://pubmed.ncbi.nlm.nih.gov/41985457/</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https://pubmed.ncbi.nlm.nih.gov/40541756/</a:t>
            </a:r>
          </a:p>
          <a:p xmlns:a="http://schemas.openxmlformats.org/drawingml/2006/main">
            <a:r>
              <a:t>- https://pubmed.ncbi.nlm.nih.gov/38029625/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https://pubmed.ncbi.nlm.nih.gov/42467070/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https://pubmed.ncbi.nlm.nih.gov/41985457/</a:t>
            </a:r>
          </a:p>
          <a:p xmlns:a="http://schemas.openxmlformats.org/drawingml/2006/main">
            <a:r>
              <a:t>- https://www.fda.gov/medical-devices/recently-approved-devices/therabionic-p1-h220001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https://www.saferemr.com/2018/02/effects-of-exposure-to-electromagnetic.html</a:t>
            </a:r>
          </a:p>
          <a:p xmlns:a="http://schemas.openxmlformats.org/drawingml/2006/main">
            <a:r>
              <a:t>- https://pubmed.ncbi.nlm.nih.gov/38492496/</a:t>
            </a:r>
          </a:p>
          <a:p xmlns:a="http://schemas.openxmlformats.org/drawingml/2006/main">
            <a:r>
              <a:t>- https://link.springer.com/article/10.1186/s12940-026-01288-6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https://www.govinfo.gov/content/pkg/FR-1996-08-07/html/96-20082.htm</a:t>
            </a:r>
          </a:p>
          <a:p xmlns:a="http://schemas.openxmlformats.org/drawingml/2006/main">
            <a:r>
              <a:t>- https://www.fcc.gov/document/dc-circuit-decision-environmental-health-trust-v-fcc</a:t>
            </a:r>
          </a:p>
          <a:p xmlns:a="http://schemas.openxmlformats.org/drawingml/2006/main">
            <a:r>
              <a:t>- https://link.springer.com/article/10.1186/s12940-022-00900-9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https://ntp.niehs.nih.gov/publications/reports/tr/tr595</a:t>
            </a:r>
          </a:p>
          <a:p xmlns:a="http://schemas.openxmlformats.org/drawingml/2006/main">
            <a:r>
              <a:t>- https://ntp.niehs.nih.gov/research/topics/cellphones</a:t>
            </a:r>
          </a:p>
          <a:p xmlns:a="http://schemas.openxmlformats.org/drawingml/2006/main">
            <a:r>
              <a:t>- https://pubmed.ncbi.nlm.nih.gov/31633839/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https://pubmed.ncbi.nlm.nih.gov/29530389/</a:t>
            </a:r>
          </a:p>
          <a:p xmlns:a="http://schemas.openxmlformats.org/drawingml/2006/main">
            <a:r>
              <a:t>- https://ntp.niehs.nih.gov/publications/reports/tr/tr595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https://ntp.niehs.nih.gov/publications/reports/tr/tr595</a:t>
            </a:r>
          </a:p>
          <a:p xmlns:a="http://schemas.openxmlformats.org/drawingml/2006/main">
            <a:r>
              <a:t>- https://pubmed.ncbi.nlm.nih.gov/29530389/</a:t>
            </a:r>
          </a:p>
          <a:p xmlns:a="http://schemas.openxmlformats.org/drawingml/2006/main">
            <a:r>
              <a:t>- https://pubmed.ncbi.nlm.nih.gov/40339346/</a:t>
            </a:r>
          </a:p>
          <a:p xmlns:a="http://schemas.openxmlformats.org/drawingml/2006/main">
            <a:r>
              <a:t>- https://doi.org/10.1016/j.envint.2026.110368</a:t>
            </a:r>
          </a:p>
          <a:p xmlns:a="http://schemas.openxmlformats.org/drawingml/2006/main">
            <a:r>
              <a:t>- https://www.iarc.who.int/pressrelease/iarc-classifies-radiofrequency-electromagnetic-fields-as-possibly-carcinogenic-to-humans/</a:t>
            </a:r>
          </a:p>
          <a:p xmlns:a="http://schemas.openxmlformats.org/drawingml/2006/main">
            <a:r>
              <a:t>- https://monographs.iarc.who.int/wp-content/uploads/2024/11/AGP_Report_2025-2029.pdf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https://academic.oup.com/toxsci/article/209/3/kfag002/8423504</a:t>
            </a:r>
          </a:p>
          <a:p xmlns:a="http://schemas.openxmlformats.org/drawingml/2006/main">
            <a:r>
              <a:t>- https://academic.oup.com/toxsci/article/209/3/kfag001/8428133</a:t>
            </a:r>
          </a:p>
          <a:p xmlns:a="http://schemas.openxmlformats.org/drawingml/2006/main">
            <a:r>
              <a:t>- https://link.springer.com/article/10.1186/s12940-026-01324-5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https://ntp.niehs.nih.gov/publications/reports/tr/tr595</a:t>
            </a:r>
          </a:p>
          <a:p xmlns:a="http://schemas.openxmlformats.org/drawingml/2006/main">
            <a:r>
              <a:t>- https://academic.oup.com/toxsci/article/209/3/kfag002/8423504</a:t>
            </a:r>
          </a:p>
          <a:p xmlns:a="http://schemas.openxmlformats.org/drawingml/2006/main">
            <a:r>
              <a:t>- https://academic.oup.com/toxsci/article/209/3/kfag001/8428133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https://link.springer.com/article/10.1186/s12940-026-01324-5</a:t>
            </a:r>
          </a:p>
          <a:p xmlns:a="http://schemas.openxmlformats.org/drawingml/2006/main">
            <a:r>
              <a:t>- https://academic.oup.com/toxsci/article/209/3/kfag001/8428133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https://link.springer.com/article/10.1186/s12940-026-01288-6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https://link.springer.com/article/10.1186/s12940-026-01288-6</a:t>
            </a:r>
          </a:p>
          <a:p xmlns:a="http://schemas.openxmlformats.org/drawingml/2006/main">
            <a:r>
              <a:t>- https://pubmed.ncbi.nlm.nih.gov/38492496/</a:t>
            </a:r>
          </a:p>
          <a:p xmlns:a="http://schemas.openxmlformats.org/drawingml/2006/main">
            <a:r>
              <a:t>- https://www.fcc.gov/general/radio-frequency-safety-0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https://pubmed.ncbi.nlm.nih.gov/39241333/</a:t>
            </a:r>
          </a:p>
          <a:p xmlns:a="http://schemas.openxmlformats.org/drawingml/2006/main">
            <a:r>
              <a:t>- https://pubmed.ncbi.nlm.nih.gov/38458118/</a:t>
            </a:r>
          </a:p>
          <a:p xmlns:a="http://schemas.openxmlformats.org/drawingml/2006/main">
            <a:r>
              <a:t>- https://pmc.ncbi.nlm.nih.gov/articles/PMC7663653/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https://seer.cancer.gov/report_to_nation/stats.html</a:t>
            </a:r>
          </a:p>
          <a:p xmlns:a="http://schemas.openxmlformats.org/drawingml/2006/main">
            <a:r>
              <a:t>- https://seer.cancer.gov/statistics-network/explorer/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https://standards.ieee.org/ieee/802.11bb/10823/</a:t>
            </a:r>
          </a:p>
          <a:p xmlns:a="http://schemas.openxmlformats.org/drawingml/2006/main">
            <a:r>
              <a:t>- https://uscode.house.gov/view.xhtml?edition=prelim&amp;num=0&amp;req=granuleid%3AUSC-prelim-title21-section360ii</a:t>
            </a:r>
          </a:p>
          <a:p xmlns:a="http://schemas.openxmlformats.org/drawingml/2006/main">
            <a:r>
              <a:t>- https://www.govinfo.gov/link/uscode/47/332</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https://seer.cancer.gov/statistics-network/explorer/</a:t>
            </a:r>
          </a:p>
          <a:p xmlns:a="http://schemas.openxmlformats.org/drawingml/2006/main">
            <a:r>
              <a:t>- https://training.seer.cancer.gov/brain/non-malignant/reportable.html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https://seer.cancer.gov/statistics-network/explorer/</a:t>
            </a:r>
          </a:p>
          <a:p xmlns:a="http://schemas.openxmlformats.org/drawingml/2006/main">
            <a:r>
              <a:t>- https://training.seer.cancer.gov/brain/non-malignant/reportable.html</a:t>
            </a:r>
          </a:p>
          <a:p xmlns:a="http://schemas.openxmlformats.org/drawingml/2006/main">
            <a:r>
              <a:t>- https://academic.oup.com/neuro-oncology/article/27/Supplement_4/iv1/8285946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https://pubmed.ncbi.nlm.nih.gov/26151230/</a:t>
            </a:r>
          </a:p>
          <a:p xmlns:a="http://schemas.openxmlformats.org/drawingml/2006/main">
            <a:r>
              <a:t>- https://pubmed.ncbi.nlm.nih.gov/31633839/</a:t>
            </a:r>
          </a:p>
          <a:p xmlns:a="http://schemas.openxmlformats.org/drawingml/2006/main">
            <a:r>
              <a:t>- https://pubmed.ncbi.nlm.nih.gov/40541756/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https://pubmed.ncbi.nlm.nih.gov/26151230/</a:t>
            </a:r>
          </a:p>
          <a:p xmlns:a="http://schemas.openxmlformats.org/drawingml/2006/main">
            <a:r>
              <a:t>- https://pubmed.ncbi.nlm.nih.gov/31633839/</a:t>
            </a:r>
          </a:p>
          <a:p xmlns:a="http://schemas.openxmlformats.org/drawingml/2006/main">
            <a:r>
              <a:t>- https://pubmed.ncbi.nlm.nih.gov/40541756/</a:t>
            </a:r>
          </a:p>
          <a:p xmlns:a="http://schemas.openxmlformats.org/drawingml/2006/main">
            <a:r>
              <a:t>- https://www.frontiersin.org/journals/public-health/articles/10.3389/fpubh.2025.1613353/full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https://standards.ieee.org/ieee/802.11bb/10823/</a:t>
            </a:r>
          </a:p>
          <a:p xmlns:a="http://schemas.openxmlformats.org/drawingml/2006/main">
            <a:r>
              <a:t>- https://uscode.house.gov/view.xhtml?edition=prelim&amp;num=0&amp;req=granuleid%3AUSC-prelim-title21-section360ii</a:t>
            </a:r>
          </a:p>
          <a:p xmlns:a="http://schemas.openxmlformats.org/drawingml/2006/main">
            <a:r>
              <a:t>- https://www.govinfo.gov/link/uscode/47/332</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https://www.fcc.gov/document/dc-circuit-decision-environmental-health-trust-v-fcc</a:t>
            </a:r>
          </a:p>
          <a:p xmlns:a="http://schemas.openxmlformats.org/drawingml/2006/main">
            <a:r>
              <a:t>- https://standards.ieee.org/ieee/802.11bb/10823/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https://standards.ieee.org/ieee/802.11bb/10823/</a:t>
            </a:r>
          </a:p>
          <a:p xmlns:a="http://schemas.openxmlformats.org/drawingml/2006/main">
            <a:r>
              <a:t>- https://spectrum.ieee.org/lifi-standards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https://uscode.house.gov/view.xhtml?edition=prelim&amp;num=0&amp;req=granuleid%3AUSC-prelim-title21-section360ii</a:t>
            </a:r>
          </a:p>
          <a:p xmlns:a="http://schemas.openxmlformats.org/drawingml/2006/main">
            <a:r>
              <a:t>- https://www.govinfo.gov/link/uscode/47/332</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https://www.epa.gov/lead/epa-programs-laws-reduce-lead-exposure</a:t>
            </a:r>
          </a:p>
          <a:p xmlns:a="http://schemas.openxmlformats.org/drawingml/2006/main">
            <a:r>
              <a:t>- https://standards.ieee.org/ieee/802.11bb/10823/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https://www.fcc.gov/general/radio-frequency-safety-0</a:t>
            </a:r>
          </a:p>
          <a:p xmlns:a="http://schemas.openxmlformats.org/drawingml/2006/main">
            <a:r>
              <a:t>- https://standards.ieee.org/ieee/802.11bb/10823/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https://www.fcc.gov/general/radio-frequency-safety-0</a:t>
            </a:r>
          </a:p>
          <a:p xmlns:a="http://schemas.openxmlformats.org/drawingml/2006/main">
            <a:r>
              <a:t>- https://www.govinfo.gov/content/pkg/FR-1996-08-07/html/96-20082.htm</a:t>
            </a:r>
          </a:p>
          <a:p xmlns:a="http://schemas.openxmlformats.org/drawingml/2006/main">
            <a:r>
              <a:t>- https://link.springer.com/article/10.1186/s12940-022-00900-9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https://www.fda.gov/medical-devices/recently-approved-devices/therabionic-p1-h220001</a:t>
            </a:r>
          </a:p>
          <a:p xmlns:a="http://schemas.openxmlformats.org/drawingml/2006/main">
            <a:r>
              <a:t>- https://pubmed.ncbi.nlm.nih.gov/40541756/</a:t>
            </a:r>
          </a:p>
          <a:p xmlns:a="http://schemas.openxmlformats.org/drawingml/2006/main">
            <a:r>
              <a:t>- https://www.fcc.gov/general/radio-frequency-safety-0</a:t>
            </a:r>
          </a:p>
          <a:p xmlns:a="http://schemas.openxmlformats.org/drawingml/2006/main">
            <a:r>
              <a:t>- https://seer.cancer.gov/statistics-network/explorer/</a:t>
            </a:r>
          </a:p>
          <a:p xmlns:a="http://schemas.openxmlformats.org/drawingml/2006/main">
            <a:r>
              <a:t>- https://academic.oup.com/toxsci/article/209/3/kfag002/8423504</a:t>
            </a:r>
          </a:p>
          <a:p xmlns:a="http://schemas.openxmlformats.org/drawingml/2006/main">
            <a:r>
              <a:t>- https://academic.oup.com/toxsci/article/209/3/kfag001/8428133</a:t>
            </a:r>
          </a:p>
          <a:p xmlns:a="http://schemas.openxmlformats.org/drawingml/2006/main">
            <a:r>
              <a:t>- https://ntp.niehs.nih.gov/publications/reports/tr/tr595</a:t>
            </a:r>
          </a:p>
          <a:p xmlns:a="http://schemas.openxmlformats.org/drawingml/2006/main">
            <a:r>
              <a:t>- https://pubmed.ncbi.nlm.nih.gov/39566441/</a:t>
            </a:r>
          </a:p>
          <a:p xmlns:a="http://schemas.openxmlformats.org/drawingml/2006/main">
            <a:r>
              <a:t>- https://standards.ieee.org/ieee/802.11bb/10823/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https://www.fcc.gov/document/dc-circuit-decision-environmental-health-trust-v-fcc</a:t>
            </a:r>
          </a:p>
          <a:p xmlns:a="http://schemas.openxmlformats.org/drawingml/2006/main">
            <a:r>
              <a:t>- https://link.springer.com/article/10.1186/s12940-026-01288-6</a:t>
            </a:r>
          </a:p>
          <a:p xmlns:a="http://schemas.openxmlformats.org/drawingml/2006/main">
            <a:r>
              <a:t>- https://ntp.niehs.nih.gov/publications/reports/tr/tr595</a:t>
            </a:r>
          </a:p>
          <a:p xmlns:a="http://schemas.openxmlformats.org/drawingml/2006/main">
            <a:r>
              <a:t>- https://pubmed.ncbi.nlm.nih.gov/29530389/</a:t>
            </a:r>
          </a:p>
          <a:p xmlns:a="http://schemas.openxmlformats.org/drawingml/2006/main">
            <a:r>
              <a:t>- https://standards.ieee.org/ieee/802.11bb/10823/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https://ntp.niehs.nih.gov/publications/reports/tr/tr595</a:t>
            </a:r>
          </a:p>
          <a:p xmlns:a="http://schemas.openxmlformats.org/drawingml/2006/main">
            <a:r>
              <a:t>- https://link.springer.com/article/10.1186/s12940-026-01288-6</a:t>
            </a:r>
          </a:p>
          <a:p xmlns:a="http://schemas.openxmlformats.org/drawingml/2006/main">
            <a:r>
              <a:t>- https://pubmed.ncbi.nlm.nih.gov/40541756/</a:t>
            </a:r>
          </a:p>
          <a:p xmlns:a="http://schemas.openxmlformats.org/drawingml/2006/main">
            <a:r>
              <a:t>- https://seer.cancer.gov/statistics-network/explorer/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https://www.govinfo.gov/content/pkg/FR-1996-08-07/html/96-20082.htm</a:t>
            </a:r>
          </a:p>
          <a:p xmlns:a="http://schemas.openxmlformats.org/drawingml/2006/main">
            <a:r>
              <a:t>- https://www.fcc.gov/general/radio-frequency-safety-0</a:t>
            </a:r>
          </a:p>
          <a:p xmlns:a="http://schemas.openxmlformats.org/drawingml/2006/main">
            <a:r>
              <a:t>- https://www.fcc.gov/document/dc-circuit-decision-environmental-health-trust-v-fcc</a:t>
            </a:r>
          </a:p>
          <a:p xmlns:a="http://schemas.openxmlformats.org/drawingml/2006/main">
            <a:r>
              <a:t>- https://link.springer.com/article/10.1186/s12940-022-00900-9</a:t>
            </a:r>
          </a:p>
          <a:p xmlns:a="http://schemas.openxmlformats.org/drawingml/2006/main">
            <a:r>
              <a:t>- https://ntp.niehs.nih.gov/research/topics/cellphones</a:t>
            </a:r>
          </a:p>
          <a:p xmlns:a="http://schemas.openxmlformats.org/drawingml/2006/main">
            <a:r>
              <a:t>- https://ntp.niehs.nih.gov/publications/reports/tr/tr595</a:t>
            </a:r>
          </a:p>
          <a:p xmlns:a="http://schemas.openxmlformats.org/drawingml/2006/main">
            <a:r>
              <a:t>- https://pubmed.ncbi.nlm.nih.gov/31633839/</a:t>
            </a:r>
          </a:p>
          <a:p xmlns:a="http://schemas.openxmlformats.org/drawingml/2006/main">
            <a:r>
              <a:t>- https://pubmed.ncbi.nlm.nih.gov/29530389/</a:t>
            </a:r>
          </a:p>
          <a:p xmlns:a="http://schemas.openxmlformats.org/drawingml/2006/main">
            <a:r>
              <a:t>- https://pubmed.ncbi.nlm.nih.gov/40339346/</a:t>
            </a:r>
          </a:p>
          <a:p xmlns:a="http://schemas.openxmlformats.org/drawingml/2006/main">
            <a:r>
              <a:t>- https://doi.org/10.1016/j.envint.2026.110368</a:t>
            </a:r>
          </a:p>
          <a:p xmlns:a="http://schemas.openxmlformats.org/drawingml/2006/main">
            <a:r>
              <a:t>- https://link.springer.com/article/10.1186/s12940-026-01288-6</a:t>
            </a:r>
          </a:p>
          <a:p xmlns:a="http://schemas.openxmlformats.org/drawingml/2006/main">
            <a:r>
              <a:t>- https://pubmed.ncbi.nlm.nih.gov/38492496/</a:t>
            </a:r>
          </a:p>
          <a:p xmlns:a="http://schemas.openxmlformats.org/drawingml/2006/main">
            <a:r>
              <a:t>- https://pubmed.ncbi.nlm.nih.gov/39566441/</a:t>
            </a:r>
          </a:p>
          <a:p xmlns:a="http://schemas.openxmlformats.org/drawingml/2006/main">
            <a:r>
              <a:t>- https://link.springer.com/article/10.1186/s12940-025-01220-4</a:t>
            </a:r>
          </a:p>
          <a:p xmlns:a="http://schemas.openxmlformats.org/drawingml/2006/main">
            <a:r>
              <a:t>- https://www.saferemr.com/2018/02/effects-of-exposure-to-electromagnetic.html</a:t>
            </a:r>
          </a:p>
          <a:p xmlns:a="http://schemas.openxmlformats.org/drawingml/2006/main">
            <a:r>
              <a:t>- https://pubmed.ncbi.nlm.nih.gov/26151230/</a:t>
            </a:r>
          </a:p>
          <a:p xmlns:a="http://schemas.openxmlformats.org/drawingml/2006/main">
            <a:r>
              <a:t>- https://www.frontiersin.org/journals/public-health/articles/10.3389/fpubh.2025.1613353/full</a:t>
            </a:r>
          </a:p>
          <a:p xmlns:a="http://schemas.openxmlformats.org/drawingml/2006/main">
            <a:r>
              <a:t>- https://pubmed.ncbi.nlm.nih.gov/40541756/</a:t>
            </a:r>
          </a:p>
          <a:p xmlns:a="http://schemas.openxmlformats.org/drawingml/2006/main">
            <a:r>
              <a:t>- https://pubmed.ncbi.nlm.nih.gov/38029625/</a:t>
            </a:r>
          </a:p>
          <a:p xmlns:a="http://schemas.openxmlformats.org/drawingml/2006/main">
            <a:r>
              <a:t>- https://pubmed.ncbi.nlm.nih.gov/42467070/</a:t>
            </a:r>
          </a:p>
          <a:p xmlns:a="http://schemas.openxmlformats.org/drawingml/2006/main">
            <a:r>
              <a:t>- https://pubmed.ncbi.nlm.nih.gov/41985457/</a:t>
            </a:r>
          </a:p>
          <a:p xmlns:a="http://schemas.openxmlformats.org/drawingml/2006/main">
            <a:r>
              <a:t>- https://www.fda.gov/medical-devices/recently-approved-devices/therabionic-p1-h220001</a:t>
            </a:r>
          </a:p>
          <a:p xmlns:a="http://schemas.openxmlformats.org/drawingml/2006/main">
            <a:r>
              <a:t>- https://www.iarc.who.int/pressrelease/iarc-classifies-radiofrequency-electromagnetic-fields-as-possibly-carcinogenic-to-humans/</a:t>
            </a:r>
          </a:p>
          <a:p xmlns:a="http://schemas.openxmlformats.org/drawingml/2006/main">
            <a:r>
              <a:t>- https://monographs.iarc.who.int/wp-content/uploads/2024/11/AGP_Report_2025-2029.pdf</a:t>
            </a:r>
          </a:p>
          <a:p xmlns:a="http://schemas.openxmlformats.org/drawingml/2006/main">
            <a:r>
              <a:t>- https://academic.oup.com/toxsci/article/209/3/kfag002/8423504</a:t>
            </a:r>
          </a:p>
          <a:p xmlns:a="http://schemas.openxmlformats.org/drawingml/2006/main">
            <a:r>
              <a:t>- https://academic.oup.com/toxsci/article/209/3/kfag001/8428133</a:t>
            </a:r>
          </a:p>
          <a:p xmlns:a="http://schemas.openxmlformats.org/drawingml/2006/main">
            <a:r>
              <a:t>- https://link.springer.com/article/10.1186/s12940-026-01324-5</a:t>
            </a:r>
          </a:p>
          <a:p xmlns:a="http://schemas.openxmlformats.org/drawingml/2006/main">
            <a:r>
              <a:t>- https://pubmed.ncbi.nlm.nih.gov/39241333/</a:t>
            </a:r>
          </a:p>
          <a:p xmlns:a="http://schemas.openxmlformats.org/drawingml/2006/main">
            <a:r>
              <a:t>- https://pubmed.ncbi.nlm.nih.gov/38458118/</a:t>
            </a:r>
          </a:p>
          <a:p xmlns:a="http://schemas.openxmlformats.org/drawingml/2006/main">
            <a:r>
              <a:t>- https://pmc.ncbi.nlm.nih.gov/articles/PMC7663653/</a:t>
            </a:r>
          </a:p>
          <a:p xmlns:a="http://schemas.openxmlformats.org/drawingml/2006/main">
            <a:r>
              <a:t>- https://seer.cancer.gov/statistics-network/explorer/</a:t>
            </a:r>
          </a:p>
          <a:p xmlns:a="http://schemas.openxmlformats.org/drawingml/2006/main">
            <a:r>
              <a:t>- https://seer.cancer.gov/report_to_nation/stats.html</a:t>
            </a:r>
          </a:p>
          <a:p xmlns:a="http://schemas.openxmlformats.org/drawingml/2006/main">
            <a:r>
              <a:t>- https://academic.oup.com/neuro-oncology/article/27/Supplement_4/iv1/8285946</a:t>
            </a:r>
          </a:p>
          <a:p xmlns:a="http://schemas.openxmlformats.org/drawingml/2006/main">
            <a:r>
              <a:t>- https://training.seer.cancer.gov/brain/non-malignant/reportable.html</a:t>
            </a:r>
          </a:p>
          <a:p xmlns:a="http://schemas.openxmlformats.org/drawingml/2006/main">
            <a:r>
              <a:t>- https://standards.ieee.org/ieee/802.11bb/10823/</a:t>
            </a:r>
          </a:p>
          <a:p xmlns:a="http://schemas.openxmlformats.org/drawingml/2006/main">
            <a:r>
              <a:t>- https://spectrum.ieee.org/lifi-standards</a:t>
            </a:r>
          </a:p>
          <a:p xmlns:a="http://schemas.openxmlformats.org/drawingml/2006/main">
            <a:r>
              <a:t>- https://www.epa.gov/lead/epa-programs-laws-reduce-lead-exposure</a:t>
            </a:r>
          </a:p>
          <a:p xmlns:a="http://schemas.openxmlformats.org/drawingml/2006/main">
            <a:r>
              <a:t>- https://www.govinfo.gov/link/uscode/47/332</a:t>
            </a:r>
          </a:p>
          <a:p xmlns:a="http://schemas.openxmlformats.org/drawingml/2006/main">
            <a:r>
              <a:t>- https://uscode.house.gov/view.xhtml?edition=prelim&amp;num=0&amp;req=granuleid%3AUSC-prelim-title21-section360ii</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https://www.fcc.gov/general/radio-frequency-safety-0</a:t>
            </a:r>
          </a:p>
          <a:p xmlns:a="http://schemas.openxmlformats.org/drawingml/2006/main">
            <a:r>
              <a:t>- https://www.govinfo.gov/content/pkg/FR-1996-08-07/html/96-20082.htm</a:t>
            </a:r>
          </a:p>
          <a:p xmlns:a="http://schemas.openxmlformats.org/drawingml/2006/main">
            <a:r>
              <a:t>- https://www.fcc.gov/document/dc-circuit-decision-environmental-health-trust-v-fcc</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https://www.govinfo.gov/content/pkg/FR-1996-08-07/html/96-20082.htm</a:t>
            </a:r>
          </a:p>
          <a:p xmlns:a="http://schemas.openxmlformats.org/drawingml/2006/main">
            <a:r>
              <a:t>- https://www.fcc.gov/document/dc-circuit-decision-environmental-health-trust-v-fcc</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https://www.fcc.gov/document/dc-circuit-decision-environmental-health-trust-v-fcc</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https://ntp.niehs.nih.gov/publications/reports/tr/tr595</a:t>
            </a:r>
          </a:p>
          <a:p xmlns:a="http://schemas.openxmlformats.org/drawingml/2006/main">
            <a:r>
              <a:t>- https://pubmed.ncbi.nlm.nih.gov/29530389/</a:t>
            </a:r>
          </a:p>
          <a:p xmlns:a="http://schemas.openxmlformats.org/drawingml/2006/main">
            <a:r>
              <a:t>- https://link.springer.com/article/10.1186/s12940-026-01288-6</a:t>
            </a:r>
          </a:p>
          <a:p xmlns:a="http://schemas.openxmlformats.org/drawingml/2006/main">
            <a:r>
              <a:t>- https://pubmed.ncbi.nlm.nih.gov/40541756/</a:t>
            </a:r>
          </a:p>
          <a:p xmlns:a="http://schemas.openxmlformats.org/drawingml/2006/main">
            <a:r>
              <a:t>- https://seer.cancer.gov/report_to_nation/stats.html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https://www.saferemr.com/2018/02/effects-of-exposure-to-electromagnetic.html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245f4cb4819b4603"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bbcd75674c145d8" /><Relationship Type="http://schemas.openxmlformats.org/officeDocument/2006/relationships/slideLayout" Target="/ppt/slideLayouts/slideLayout1.xml" Id="R6525b73cac2c401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525b73cac2c401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0cfbd87e9594ddc" /><Relationship Type="http://schemas.openxmlformats.org/officeDocument/2006/relationships/notesSlide" Target="/ppt/notesSlides/notesSlide1.xml" Id="Rfb18f4eb0f994d69"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2e3f738abd34052" /><Relationship Type="http://schemas.openxmlformats.org/officeDocument/2006/relationships/notesSlide" Target="/ppt/notesSlides/notesSlide10.xml" Id="R0205f9cc3915481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46da668184b44f34" /><Relationship Type="http://schemas.openxmlformats.org/officeDocument/2006/relationships/notesSlide" Target="/ppt/notesSlides/notesSlide11.xml" Id="Rbc78bb9f579049e3"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79e727f02c5e4222" /><Relationship Type="http://schemas.openxmlformats.org/officeDocument/2006/relationships/notesSlide" Target="/ppt/notesSlides/notesSlide12.xml" Id="R7a58af1f6b0b4c93"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0a220433eedd4e49" /><Relationship Type="http://schemas.openxmlformats.org/officeDocument/2006/relationships/notesSlide" Target="/ppt/notesSlides/notesSlide13.xml" Id="Rc246090ffce3470d"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bb1501d709cd4046" /><Relationship Type="http://schemas.openxmlformats.org/officeDocument/2006/relationships/notesSlide" Target="/ppt/notesSlides/notesSlide14.xml" Id="Ra9f021f74cbe4113"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93b74e1f2cce40ba" /><Relationship Type="http://schemas.openxmlformats.org/officeDocument/2006/relationships/notesSlide" Target="/ppt/notesSlides/notesSlide15.xml" Id="Rd7e7994cdf6b402f"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9a1b24d486c84b7c" /><Relationship Type="http://schemas.openxmlformats.org/officeDocument/2006/relationships/notesSlide" Target="/ppt/notesSlides/notesSlide16.xml" Id="R55f7f863479f45c0"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07a10975bc0a4a25" /><Relationship Type="http://schemas.openxmlformats.org/officeDocument/2006/relationships/notesSlide" Target="/ppt/notesSlides/notesSlide17.xml" Id="Rce486da115e0430a"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b04e56a7e10e4625" /><Relationship Type="http://schemas.openxmlformats.org/officeDocument/2006/relationships/notesSlide" Target="/ppt/notesSlides/notesSlide18.xml" Id="R06dab0bd96d843f5"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8f333f4e2d6149cb" /><Relationship Type="http://schemas.openxmlformats.org/officeDocument/2006/relationships/notesSlide" Target="/ppt/notesSlides/notesSlide19.xml" Id="Rfaded847baa344a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388609ea3024f09" /><Relationship Type="http://schemas.openxmlformats.org/officeDocument/2006/relationships/notesSlide" Target="/ppt/notesSlides/notesSlide2.xml" Id="R4b458356c2aa4cc9"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53d421373876481f" /><Relationship Type="http://schemas.openxmlformats.org/officeDocument/2006/relationships/notesSlide" Target="/ppt/notesSlides/notesSlide20.xml" Id="Ra6d22e7d5d274376"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5e06a9c61b98463f" /><Relationship Type="http://schemas.openxmlformats.org/officeDocument/2006/relationships/notesSlide" Target="/ppt/notesSlides/notesSlide21.xml" Id="R2d88efaeb5844ee0"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3f9ae1aaa9484c54" /><Relationship Type="http://schemas.openxmlformats.org/officeDocument/2006/relationships/notesSlide" Target="/ppt/notesSlides/notesSlide22.xml" Id="R19ad927905f14f99"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36a3842d9fb041ba" /><Relationship Type="http://schemas.openxmlformats.org/officeDocument/2006/relationships/notesSlide" Target="/ppt/notesSlides/notesSlide23.xml" Id="R3e15f91880d84cef"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6165b1d532844a11" /><Relationship Type="http://schemas.openxmlformats.org/officeDocument/2006/relationships/notesSlide" Target="/ppt/notesSlides/notesSlide24.xml" Id="R0b82260d9b7f4c8e"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1619acd6bbe34360" /><Relationship Type="http://schemas.openxmlformats.org/officeDocument/2006/relationships/notesSlide" Target="/ppt/notesSlides/notesSlide25.xml" Id="R87f6b8e8ede1497d"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d132e7e494fc44d8" /><Relationship Type="http://schemas.openxmlformats.org/officeDocument/2006/relationships/notesSlide" Target="/ppt/notesSlides/notesSlide26.xml" Id="R8fb56052913745a1"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cb730ecd29944989" /><Relationship Type="http://schemas.openxmlformats.org/officeDocument/2006/relationships/notesSlide" Target="/ppt/notesSlides/notesSlide27.xml" Id="Ra4213e0eb82a4b0d"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e746195a484e407f" /><Relationship Type="http://schemas.openxmlformats.org/officeDocument/2006/relationships/notesSlide" Target="/ppt/notesSlides/notesSlide28.xml" Id="Rdc8263b69ef9443c"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b2b3ab8321d149db" /><Relationship Type="http://schemas.openxmlformats.org/officeDocument/2006/relationships/notesSlide" Target="/ppt/notesSlides/notesSlide29.xml" Id="R1a483009b22b4dd9"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8443f69a09344e1" /><Relationship Type="http://schemas.openxmlformats.org/officeDocument/2006/relationships/notesSlide" Target="/ppt/notesSlides/notesSlide3.xml" Id="R51498c0cf3f3489d"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7366f243b2a441e1" /><Relationship Type="http://schemas.openxmlformats.org/officeDocument/2006/relationships/notesSlide" Target="/ppt/notesSlides/notesSlide30.xml" Id="Rda1851a9359f4287"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bc1f75a247a54d31" /><Relationship Type="http://schemas.openxmlformats.org/officeDocument/2006/relationships/notesSlide" Target="/ppt/notesSlides/notesSlide31.xml" Id="Ree78a53295304513"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23de2e3da56f42a9" /><Relationship Type="http://schemas.openxmlformats.org/officeDocument/2006/relationships/notesSlide" Target="/ppt/notesSlides/notesSlide32.xml" Id="R15c2e7da3a384980"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e3ae583bca7e4134" /><Relationship Type="http://schemas.openxmlformats.org/officeDocument/2006/relationships/notesSlide" Target="/ppt/notesSlides/notesSlide33.xml" Id="R10c0d9679efc4980"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cf7347cb88254443" /><Relationship Type="http://schemas.openxmlformats.org/officeDocument/2006/relationships/notesSlide" Target="/ppt/notesSlides/notesSlide34.xml" Id="R94a574d19b324497"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17f3077ffc0d41e4" /><Relationship Type="http://schemas.openxmlformats.org/officeDocument/2006/relationships/notesSlide" Target="/ppt/notesSlides/notesSlide35.xml" Id="R15565545024449d9"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3b2f115cfc754f99" /><Relationship Type="http://schemas.openxmlformats.org/officeDocument/2006/relationships/notesSlide" Target="/ppt/notesSlides/notesSlide36.xml" Id="R822a3317b0634020"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8afb30e95eb846f1" /><Relationship Type="http://schemas.openxmlformats.org/officeDocument/2006/relationships/notesSlide" Target="/ppt/notesSlides/notesSlide37.xml" Id="R3ccadf64f6b14b97"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20523e0c87c5466a" /><Relationship Type="http://schemas.openxmlformats.org/officeDocument/2006/relationships/notesSlide" Target="/ppt/notesSlides/notesSlide38.xml" Id="Re56686c6c210483c"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bdc3f4e037d54516" /><Relationship Type="http://schemas.openxmlformats.org/officeDocument/2006/relationships/notesSlide" Target="/ppt/notesSlides/notesSlide39.xml" Id="R401d28403dae47d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ee5e375724f64b39" /><Relationship Type="http://schemas.openxmlformats.org/officeDocument/2006/relationships/notesSlide" Target="/ppt/notesSlides/notesSlide4.xml" Id="Rc7a0ec68dfc443f9"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21045f6bb3014081" /><Relationship Type="http://schemas.openxmlformats.org/officeDocument/2006/relationships/notesSlide" Target="/ppt/notesSlides/notesSlide40.xml" Id="Rc098e03951674d5a"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08342669233a4097" /><Relationship Type="http://schemas.openxmlformats.org/officeDocument/2006/relationships/notesSlide" Target="/ppt/notesSlides/notesSlide41.xml" Id="Rb3b1326b4dae4f10"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83033c8a694243f5" /><Relationship Type="http://schemas.openxmlformats.org/officeDocument/2006/relationships/notesSlide" Target="/ppt/notesSlides/notesSlide42.xml" Id="Raa2bd34c73934c66"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7c6408a7790f469c" /><Relationship Type="http://schemas.openxmlformats.org/officeDocument/2006/relationships/notesSlide" Target="/ppt/notesSlides/notesSlide43.xml" Id="R6074ca781f2747de"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8aec1c3504340a4" /><Relationship Type="http://schemas.openxmlformats.org/officeDocument/2006/relationships/notesSlide" Target="/ppt/notesSlides/notesSlide5.xml" Id="R2b730df5c86a4a6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7c04f159ff24e17" /><Relationship Type="http://schemas.openxmlformats.org/officeDocument/2006/relationships/notesSlide" Target="/ppt/notesSlides/notesSlide6.xml" Id="R2838f4bfd9204e19"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a3dfd93a78534a31" /><Relationship Type="http://schemas.openxmlformats.org/officeDocument/2006/relationships/notesSlide" Target="/ppt/notesSlides/notesSlide7.xml" Id="R0d03b64424d942f7"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855a76f313794a05" /><Relationship Type="http://schemas.openxmlformats.org/officeDocument/2006/relationships/notesSlide" Target="/ppt/notesSlides/notesSlide8.xml" Id="Rca70f40e296746d2"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0d6bf3511b834a68" /><Relationship Type="http://schemas.openxmlformats.org/officeDocument/2006/relationships/image" Target="/ppt/media/image.png" Id="R6bb304696b5a449e" /><Relationship Type="http://schemas.openxmlformats.org/officeDocument/2006/relationships/notesSlide" Target="/ppt/notesSlides/notesSlide9.xml" Id="Rbdbac3874c6e4318" /></Relationships>
</file>

<file path=ppt/slides/slide1.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12" name="Signal field">
            <a:extLst xmlns:a="http://schemas.openxmlformats.org/drawingml/2006/main">
              <a:ext uri="{FF2B5EF4-FFF2-40B4-BE49-F238E27FC236}">
                <a16:creationId xmlns:a16="http://schemas.microsoft.com/office/drawing/2014/main" id="{5E1F1766-8AED-4D06-88B1-31796BC0CD1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6182D"/>
          </a:solidFill>
          <a:ln xmlns:a="http://schemas.openxmlformats.org/drawingml/2006/main" w="0">
            <a:solidFill>
              <a:srgbClr val="06182D"/>
            </a:solidFill>
            <a:prstDash val="solid"/>
          </a:ln>
        </p:spPr>
      </p:sp>
      <p:sp>
        <p:nvSpPr>
          <p:cNvPr id="2" name="Left rail">
            <a:extLst xmlns:a="http://schemas.openxmlformats.org/drawingml/2006/main">
              <a:ext uri="{FF2B5EF4-FFF2-40B4-BE49-F238E27FC236}">
                <a16:creationId xmlns:a16="http://schemas.microsoft.com/office/drawing/2014/main" id="{927E8D1F-9AF7-4C96-A996-27686D00E6FF}"/>
              </a:ext>
            </a:extLst>
          </p:cNvPr>
          <p:cNvSpPr>
            <a:spLocks xmlns:a="http://schemas.openxmlformats.org/drawingml/2006/main" noGrp="1"/>
          </p:cNvSpPr>
          <p:nvPr/>
        </p:nvSpPr>
        <p:spPr>
          <a:xfrm xmlns:a="http://schemas.openxmlformats.org/drawingml/2006/main">
            <a:off x="0" y="0"/>
            <a:ext cx="228600" cy="685800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3" name="Top cyan">
            <a:extLst xmlns:a="http://schemas.openxmlformats.org/drawingml/2006/main">
              <a:ext uri="{FF2B5EF4-FFF2-40B4-BE49-F238E27FC236}">
                <a16:creationId xmlns:a16="http://schemas.microsoft.com/office/drawing/2014/main" id="{ABE9E851-69EB-4435-9645-65F1398FE1AC}"/>
              </a:ext>
            </a:extLst>
          </p:cNvPr>
          <p:cNvSpPr>
            <a:spLocks xmlns:a="http://schemas.openxmlformats.org/drawingml/2006/main" noGrp="1"/>
          </p:cNvSpPr>
          <p:nvPr/>
        </p:nvSpPr>
        <p:spPr>
          <a:xfrm xmlns:a="http://schemas.openxmlformats.org/drawingml/2006/main">
            <a:off x="514350" y="533400"/>
            <a:ext cx="11163300" cy="38100"/>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4" name="Kicker">
            <a:extLst xmlns:a="http://schemas.openxmlformats.org/drawingml/2006/main">
              <a:ext uri="{FF2B5EF4-FFF2-40B4-BE49-F238E27FC236}">
                <a16:creationId xmlns:a16="http://schemas.microsoft.com/office/drawing/2014/main" id="{11C53F54-2895-43BA-A7D4-86E649C382CD}"/>
              </a:ext>
            </a:extLst>
          </p:cNvPr>
          <p:cNvSpPr>
            <a:spLocks xmlns:a="http://schemas.openxmlformats.org/drawingml/2006/main" noGrp="1"/>
          </p:cNvSpPr>
          <p:nvPr/>
        </p:nvSpPr>
        <p:spPr>
          <a:xfrm xmlns:a="http://schemas.openxmlformats.org/drawingml/2006/main">
            <a:off x="552450" y="752475"/>
            <a:ext cx="1000125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8ED8F2"/>
                </a:solidFill>
              </a:defRPr>
            </a:pPr>
            <a:r>
              <a:rPr sz="1050" b="1" i="0">
                <a:solidFill>
                  <a:srgbClr val="8ED8F2"/>
                </a:solidFill>
              </a:rPr>
              <a:t>RF SAFE  •  FLAGSHIP EVIDENCE + POLICY DECK  •  AUGUST 2026</a:t>
            </a:r>
          </a:p>
        </p:txBody>
      </p:sp>
      <p:sp>
        <p:nvSpPr>
          <p:cNvPr id="5" name="Title one">
            <a:extLst xmlns:a="http://schemas.openxmlformats.org/drawingml/2006/main">
              <a:ext uri="{FF2B5EF4-FFF2-40B4-BE49-F238E27FC236}">
                <a16:creationId xmlns:a16="http://schemas.microsoft.com/office/drawing/2014/main" id="{17646519-C9ED-4A28-8B0B-450D16D409FE}"/>
              </a:ext>
            </a:extLst>
          </p:cNvPr>
          <p:cNvSpPr>
            <a:spLocks xmlns:a="http://schemas.openxmlformats.org/drawingml/2006/main" noGrp="1"/>
          </p:cNvSpPr>
          <p:nvPr/>
        </p:nvSpPr>
        <p:spPr>
          <a:xfrm xmlns:a="http://schemas.openxmlformats.org/drawingml/2006/main">
            <a:off x="552450" y="1238250"/>
            <a:ext cx="10668000" cy="6096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4350" b="1" i="0">
                <a:solidFill>
                  <a:srgbClr val="FFFFFF"/>
                </a:solidFill>
              </a:defRPr>
            </a:pPr>
            <a:r>
              <a:rPr sz="4350" b="1" i="0">
                <a:solidFill>
                  <a:srgbClr val="FFFFFF"/>
                </a:solidFill>
              </a:rPr>
              <a:t>THE STANDARD</a:t>
            </a:r>
          </a:p>
        </p:txBody>
      </p:sp>
      <p:sp>
        <p:nvSpPr>
          <p:cNvPr id="6" name="Title two">
            <a:extLst xmlns:a="http://schemas.openxmlformats.org/drawingml/2006/main">
              <a:ext uri="{FF2B5EF4-FFF2-40B4-BE49-F238E27FC236}">
                <a16:creationId xmlns:a16="http://schemas.microsoft.com/office/drawing/2014/main" id="{46B861E7-7FD1-4E5C-8632-582362BE7363}"/>
              </a:ext>
            </a:extLst>
          </p:cNvPr>
          <p:cNvSpPr>
            <a:spLocks xmlns:a="http://schemas.openxmlformats.org/drawingml/2006/main" noGrp="1"/>
          </p:cNvSpPr>
          <p:nvPr/>
        </p:nvSpPr>
        <p:spPr>
          <a:xfrm xmlns:a="http://schemas.openxmlformats.org/drawingml/2006/main">
            <a:off x="552450" y="1971675"/>
            <a:ext cx="10668000" cy="6096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4350" b="1" i="0">
                <a:solidFill>
                  <a:srgbClr val="FFFFFF"/>
                </a:solidFill>
              </a:defRPr>
            </a:pPr>
            <a:r>
              <a:rPr sz="4350" b="1" i="0">
                <a:solidFill>
                  <a:srgbClr val="FFFFFF"/>
                </a:solidFill>
              </a:rPr>
              <a:t>MEASURES HEAT.</a:t>
            </a:r>
          </a:p>
        </p:txBody>
      </p:sp>
      <p:sp>
        <p:nvSpPr>
          <p:cNvPr id="7" name="Title three">
            <a:extLst xmlns:a="http://schemas.openxmlformats.org/drawingml/2006/main">
              <a:ext uri="{FF2B5EF4-FFF2-40B4-BE49-F238E27FC236}">
                <a16:creationId xmlns:a16="http://schemas.microsoft.com/office/drawing/2014/main" id="{3C833BAD-CD88-429F-8408-C5CB82C88871}"/>
              </a:ext>
            </a:extLst>
          </p:cNvPr>
          <p:cNvSpPr>
            <a:spLocks xmlns:a="http://schemas.openxmlformats.org/drawingml/2006/main" noGrp="1"/>
          </p:cNvSpPr>
          <p:nvPr/>
        </p:nvSpPr>
        <p:spPr>
          <a:xfrm xmlns:a="http://schemas.openxmlformats.org/drawingml/2006/main">
            <a:off x="552450" y="2724150"/>
            <a:ext cx="11049000" cy="7524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3825" b="1" i="0">
                <a:solidFill>
                  <a:srgbClr val="F4C542"/>
                </a:solidFill>
              </a:defRPr>
            </a:pPr>
            <a:r>
              <a:rPr sz="3825" b="1" i="0">
                <a:solidFill>
                  <a:srgbClr val="F4C542"/>
                </a:solidFill>
              </a:rPr>
              <a:t>BIOLOGY MEASURES TIMING.</a:t>
            </a:r>
          </a:p>
        </p:txBody>
      </p:sp>
      <p:sp>
        <p:nvSpPr>
          <p:cNvPr id="8" name="Title underline">
            <a:extLst xmlns:a="http://schemas.openxmlformats.org/drawingml/2006/main">
              <a:ext uri="{FF2B5EF4-FFF2-40B4-BE49-F238E27FC236}">
                <a16:creationId xmlns:a16="http://schemas.microsoft.com/office/drawing/2014/main" id="{C87DCCC6-EF74-47E3-B461-4F88DAED09A7}"/>
              </a:ext>
            </a:extLst>
          </p:cNvPr>
          <p:cNvSpPr>
            <a:spLocks xmlns:a="http://schemas.openxmlformats.org/drawingml/2006/main" noGrp="1"/>
          </p:cNvSpPr>
          <p:nvPr/>
        </p:nvSpPr>
        <p:spPr>
          <a:xfrm xmlns:a="http://schemas.openxmlformats.org/drawingml/2006/main">
            <a:off x="552450" y="3638550"/>
            <a:ext cx="847725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9" name="Subtitle">
            <a:extLst xmlns:a="http://schemas.openxmlformats.org/drawingml/2006/main">
              <a:ext uri="{FF2B5EF4-FFF2-40B4-BE49-F238E27FC236}">
                <a16:creationId xmlns:a16="http://schemas.microsoft.com/office/drawing/2014/main" id="{9F15DDFB-3BC9-4C6D-9134-1EA762C2E57D}"/>
              </a:ext>
            </a:extLst>
          </p:cNvPr>
          <p:cNvSpPr>
            <a:spLocks xmlns:a="http://schemas.openxmlformats.org/drawingml/2006/main" noGrp="1"/>
          </p:cNvSpPr>
          <p:nvPr/>
        </p:nvSpPr>
        <p:spPr>
          <a:xfrm xmlns:a="http://schemas.openxmlformats.org/drawingml/2006/main">
            <a:off x="581025" y="3952875"/>
            <a:ext cx="10001250" cy="8858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875" b="0" i="0">
                <a:solidFill>
                  <a:srgbClr val="EAF4FB"/>
                </a:solidFill>
              </a:defRPr>
            </a:pPr>
            <a:r>
              <a:rPr sz="1875" b="0" i="0">
                <a:solidFill>
                  <a:srgbClr val="EAF4FB"/>
                </a:solidFill>
              </a:rPr>
              <a:t>Why America needs a Clean Ether Act, modern RF health standards, and Li-Fi-ready places for children</a:t>
            </a:r>
          </a:p>
        </p:txBody>
      </p:sp>
      <p:sp>
        <p:nvSpPr>
          <p:cNvPr id="10" name="Bottom panel">
            <a:extLst xmlns:a="http://schemas.openxmlformats.org/drawingml/2006/main">
              <a:ext uri="{FF2B5EF4-FFF2-40B4-BE49-F238E27FC236}">
                <a16:creationId xmlns:a16="http://schemas.microsoft.com/office/drawing/2014/main" id="{AA460AE3-8CC3-4A06-B47F-B2A3D55C31CF}"/>
              </a:ext>
            </a:extLst>
          </p:cNvPr>
          <p:cNvSpPr>
            <a:spLocks xmlns:a="http://schemas.openxmlformats.org/drawingml/2006/main" noGrp="1"/>
          </p:cNvSpPr>
          <p:nvPr/>
        </p:nvSpPr>
        <p:spPr>
          <a:xfrm xmlns:a="http://schemas.openxmlformats.org/drawingml/2006/main">
            <a:off x="552450" y="5219700"/>
            <a:ext cx="11087100" cy="1000125"/>
          </a:xfrm>
          <a:prstGeom xmlns:a="http://schemas.openxmlformats.org/drawingml/2006/main" prst="roundRect">
            <a:avLst>
              <a:gd name="adj" fmla="val 11429"/>
            </a:avLst>
          </a:prstGeom>
          <a:solidFill xmlns:a="http://schemas.openxmlformats.org/drawingml/2006/main">
            <a:srgbClr val="0A2748"/>
          </a:solidFill>
          <a:ln xmlns:a="http://schemas.openxmlformats.org/drawingml/2006/main" w="9525">
            <a:solidFill>
              <a:srgbClr val="13578D"/>
            </a:solidFill>
            <a:prstDash val="solid"/>
          </a:ln>
        </p:spPr>
      </p:sp>
      <p:sp>
        <p:nvSpPr>
          <p:cNvPr id="11" name="Cover credo">
            <a:extLst xmlns:a="http://schemas.openxmlformats.org/drawingml/2006/main">
              <a:ext uri="{FF2B5EF4-FFF2-40B4-BE49-F238E27FC236}">
                <a16:creationId xmlns:a16="http://schemas.microsoft.com/office/drawing/2014/main" id="{9707BFF0-4809-4949-AD6F-50B3107473F9}"/>
              </a:ext>
            </a:extLst>
          </p:cNvPr>
          <p:cNvSpPr>
            <a:spLocks xmlns:a="http://schemas.openxmlformats.org/drawingml/2006/main" noGrp="1"/>
          </p:cNvSpPr>
          <p:nvPr/>
        </p:nvSpPr>
        <p:spPr>
          <a:xfrm xmlns:a="http://schemas.openxmlformats.org/drawingml/2006/main">
            <a:off x="838200" y="5381625"/>
            <a:ext cx="10534650" cy="666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8ED8F2"/>
                </a:solidFill>
              </a:defRPr>
            </a:pPr>
            <a:r>
              <a:rPr sz="1500" b="1" i="0">
                <a:solidFill>
                  <a:srgbClr val="8ED8F2"/>
                </a:solidFill>
              </a:rPr>
              <a:t>Invisible does not mean irrelevant.  Non-ionizing does not mean non-biological.</a:t>
            </a:r>
          </a:p>
          <a:p xmlns:a="http://schemas.openxmlformats.org/drawingml/2006/main">
            <a:pPr algn="ctr">
              <a:defRPr sz="1500" b="1" i="0">
                <a:solidFill>
                  <a:srgbClr val="8ED8F2"/>
                </a:solidFill>
              </a:defRPr>
            </a:pPr>
            <a:r>
              <a:rPr sz="1500" b="1" i="0">
                <a:solidFill>
                  <a:srgbClr val="8ED8F2"/>
                </a:solidFill>
              </a:rPr>
              <a:t>Legal exposure does not mean demonstrated safety.</a:t>
            </a:r>
          </a:p>
        </p:txBody>
      </p:sp>
    </p:spTree>
    <p:extLst>
      <p:ext uri="{BB962C8B-B14F-4D97-AF65-F5344CB8AC3E}">
        <p14:creationId xmlns:p14="http://schemas.microsoft.com/office/powerpoint/2010/main" val="1531200620"/>
      </p:ext>
    </p:extLst>
  </p:cSld>
</p:sld>
</file>

<file path=ppt/slides/slide10.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42" name="Top cyan rule">
            <a:extLst xmlns:a="http://schemas.openxmlformats.org/drawingml/2006/main">
              <a:ext uri="{FF2B5EF4-FFF2-40B4-BE49-F238E27FC236}">
                <a16:creationId xmlns:a16="http://schemas.microsoft.com/office/drawing/2014/main" id="{DE553ECD-368B-4C62-B5FC-A2AB23D790F9}"/>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C1E3E1DE-3AAC-4C77-B5F7-099C7B979533}"/>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FB05FC85-2C54-482F-B981-6592C98735B5}"/>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6DBA4ECD-2029-4938-81A4-A509CA889391}"/>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LITERATURE TALLY</a:t>
            </a:r>
          </a:p>
        </p:txBody>
      </p:sp>
      <p:sp>
        <p:nvSpPr>
          <p:cNvPr id="5" name="Slide title">
            <a:extLst xmlns:a="http://schemas.openxmlformats.org/drawingml/2006/main">
              <a:ext uri="{FF2B5EF4-FFF2-40B4-BE49-F238E27FC236}">
                <a16:creationId xmlns:a16="http://schemas.microsoft.com/office/drawing/2014/main" id="{AD7287AF-C9D9-4F45-A6D3-65E8D9AEC796}"/>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Dr. Henry Lai’s RFR tallies</a:t>
            </a:r>
          </a:p>
        </p:txBody>
      </p:sp>
      <p:sp>
        <p:nvSpPr>
          <p:cNvPr id="6" name="Gold rule">
            <a:extLst xmlns:a="http://schemas.openxmlformats.org/drawingml/2006/main">
              <a:ext uri="{FF2B5EF4-FFF2-40B4-BE49-F238E27FC236}">
                <a16:creationId xmlns:a16="http://schemas.microsoft.com/office/drawing/2014/main" id="{69670058-E646-44DD-B61D-5813BB6AA0ED}"/>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93C411E6-F16D-4416-814A-CE7723DBD0F7}"/>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5BD2306E-FFCA-4C8F-9F19-F1EF56C11B8F}"/>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10</a:t>
            </a:r>
          </a:p>
        </p:txBody>
      </p:sp>
      <p:sp>
        <p:nvSpPr>
          <p:cNvPr id="9" name="Axis note">
            <a:extLst xmlns:a="http://schemas.openxmlformats.org/drawingml/2006/main">
              <a:ext uri="{FF2B5EF4-FFF2-40B4-BE49-F238E27FC236}">
                <a16:creationId xmlns:a16="http://schemas.microsoft.com/office/drawing/2014/main" id="{5D70984D-2A2F-40C3-AA39-76446C5154EF}"/>
              </a:ext>
            </a:extLst>
          </p:cNvPr>
          <p:cNvSpPr>
            <a:spLocks xmlns:a="http://schemas.openxmlformats.org/drawingml/2006/main" noGrp="1"/>
          </p:cNvSpPr>
          <p:nvPr/>
        </p:nvSpPr>
        <p:spPr>
          <a:xfrm xmlns:a="http://schemas.openxmlformats.org/drawingml/2006/main">
            <a:off x="552450" y="1381125"/>
            <a:ext cx="78105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0" i="0">
                <a:solidFill>
                  <a:srgbClr val="B8D0E8"/>
                </a:solidFill>
              </a:defRPr>
            </a:pPr>
            <a:r>
              <a:rPr sz="1125" b="0" i="0">
                <a:solidFill>
                  <a:srgbClr val="B8D0E8"/>
                </a:solidFill>
              </a:rPr>
              <a:t>Share of papers in Lai’s compilation reporting statistically significant effects</a:t>
            </a:r>
          </a:p>
        </p:txBody>
      </p:sp>
      <p:sp>
        <p:nvSpPr>
          <p:cNvPr id="10" name="Bar label 0">
            <a:extLst xmlns:a="http://schemas.openxmlformats.org/drawingml/2006/main">
              <a:ext uri="{FF2B5EF4-FFF2-40B4-BE49-F238E27FC236}">
                <a16:creationId xmlns:a16="http://schemas.microsoft.com/office/drawing/2014/main" id="{7E683E8C-3A02-45EB-992E-DA4393575C8B}"/>
              </a:ext>
            </a:extLst>
          </p:cNvPr>
          <p:cNvSpPr>
            <a:spLocks xmlns:a="http://schemas.openxmlformats.org/drawingml/2006/main" noGrp="1"/>
          </p:cNvSpPr>
          <p:nvPr/>
        </p:nvSpPr>
        <p:spPr>
          <a:xfrm xmlns:a="http://schemas.openxmlformats.org/drawingml/2006/main">
            <a:off x="552450" y="1790700"/>
            <a:ext cx="24765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FFFFF"/>
                </a:solidFill>
              </a:defRPr>
            </a:pPr>
            <a:r>
              <a:rPr sz="1125" b="1" i="0">
                <a:solidFill>
                  <a:srgbClr val="FFFFFF"/>
                </a:solidFill>
              </a:rPr>
              <a:t>Oxidative / free-radical</a:t>
            </a:r>
          </a:p>
        </p:txBody>
      </p:sp>
      <p:sp>
        <p:nvSpPr>
          <p:cNvPr id="11" name="Bar background 0">
            <a:extLst xmlns:a="http://schemas.openxmlformats.org/drawingml/2006/main">
              <a:ext uri="{FF2B5EF4-FFF2-40B4-BE49-F238E27FC236}">
                <a16:creationId xmlns:a16="http://schemas.microsoft.com/office/drawing/2014/main" id="{DF22ACD3-873D-4D2F-9F6F-381188E6599A}"/>
              </a:ext>
            </a:extLst>
          </p:cNvPr>
          <p:cNvSpPr>
            <a:spLocks xmlns:a="http://schemas.openxmlformats.org/drawingml/2006/main" noGrp="1"/>
          </p:cNvSpPr>
          <p:nvPr/>
        </p:nvSpPr>
        <p:spPr>
          <a:xfrm xmlns:a="http://schemas.openxmlformats.org/drawingml/2006/main">
            <a:off x="3105150" y="1809750"/>
            <a:ext cx="6858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12" name="Bar 0">
            <a:extLst xmlns:a="http://schemas.openxmlformats.org/drawingml/2006/main">
              <a:ext uri="{FF2B5EF4-FFF2-40B4-BE49-F238E27FC236}">
                <a16:creationId xmlns:a16="http://schemas.microsoft.com/office/drawing/2014/main" id="{2CE03DB2-68AA-471D-81A7-4A860C06DE19}"/>
              </a:ext>
            </a:extLst>
          </p:cNvPr>
          <p:cNvSpPr>
            <a:spLocks xmlns:a="http://schemas.openxmlformats.org/drawingml/2006/main" noGrp="1"/>
          </p:cNvSpPr>
          <p:nvPr/>
        </p:nvSpPr>
        <p:spPr>
          <a:xfrm xmlns:a="http://schemas.openxmlformats.org/drawingml/2006/main">
            <a:off x="3105150" y="1809750"/>
            <a:ext cx="6103620" cy="257175"/>
          </a:xfrm>
          <a:prstGeom xmlns:a="http://schemas.openxmlformats.org/drawingml/2006/main" prst="roundRect">
            <a:avLst>
              <a:gd name="adj" fmla="val 44444"/>
            </a:avLst>
          </a:prstGeom>
          <a:solidFill xmlns:a="http://schemas.openxmlformats.org/drawingml/2006/main">
            <a:srgbClr val="F4C542"/>
          </a:solidFill>
          <a:ln xmlns:a="http://schemas.openxmlformats.org/drawingml/2006/main" w="0">
            <a:solidFill>
              <a:srgbClr val="F4C542"/>
            </a:solidFill>
            <a:prstDash val="solid"/>
          </a:ln>
        </p:spPr>
      </p:sp>
      <p:sp>
        <p:nvSpPr>
          <p:cNvPr id="13" name="Bar value 0">
            <a:extLst xmlns:a="http://schemas.openxmlformats.org/drawingml/2006/main">
              <a:ext uri="{FF2B5EF4-FFF2-40B4-BE49-F238E27FC236}">
                <a16:creationId xmlns:a16="http://schemas.microsoft.com/office/drawing/2014/main" id="{4A299777-D6AB-4C67-B364-DD34AE096994}"/>
              </a:ext>
            </a:extLst>
          </p:cNvPr>
          <p:cNvSpPr>
            <a:spLocks xmlns:a="http://schemas.openxmlformats.org/drawingml/2006/main" noGrp="1"/>
          </p:cNvSpPr>
          <p:nvPr/>
        </p:nvSpPr>
        <p:spPr>
          <a:xfrm xmlns:a="http://schemas.openxmlformats.org/drawingml/2006/main">
            <a:off x="10153650" y="1771650"/>
            <a:ext cx="742950" cy="3143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650" b="1" i="0">
                <a:solidFill>
                  <a:srgbClr val="F4C542"/>
                </a:solidFill>
              </a:defRPr>
            </a:pPr>
            <a:r>
              <a:rPr sz="1650" b="1" i="0">
                <a:solidFill>
                  <a:srgbClr val="F4C542"/>
                </a:solidFill>
              </a:rPr>
              <a:t>89%</a:t>
            </a:r>
          </a:p>
        </p:txBody>
      </p:sp>
      <p:sp>
        <p:nvSpPr>
          <p:cNvPr id="14" name="Bar n 0">
            <a:extLst xmlns:a="http://schemas.openxmlformats.org/drawingml/2006/main">
              <a:ext uri="{FF2B5EF4-FFF2-40B4-BE49-F238E27FC236}">
                <a16:creationId xmlns:a16="http://schemas.microsoft.com/office/drawing/2014/main" id="{5F4E91C5-8E94-4D1E-9DEB-253FFDEFCA7D}"/>
              </a:ext>
            </a:extLst>
          </p:cNvPr>
          <p:cNvSpPr>
            <a:spLocks xmlns:a="http://schemas.openxmlformats.org/drawingml/2006/main" noGrp="1"/>
          </p:cNvSpPr>
          <p:nvPr/>
        </p:nvSpPr>
        <p:spPr>
          <a:xfrm xmlns:a="http://schemas.openxmlformats.org/drawingml/2006/main">
            <a:off x="10953750" y="1809750"/>
            <a:ext cx="685800" cy="247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825" b="0" i="0">
                <a:solidFill>
                  <a:srgbClr val="7799B7"/>
                </a:solidFill>
              </a:defRPr>
            </a:pPr>
            <a:r>
              <a:rPr sz="825" b="0" i="0">
                <a:solidFill>
                  <a:srgbClr val="7799B7"/>
                </a:solidFill>
              </a:rPr>
              <a:t>390/438</a:t>
            </a:r>
          </a:p>
        </p:txBody>
      </p:sp>
      <p:sp>
        <p:nvSpPr>
          <p:cNvPr id="15" name="Bar label 1">
            <a:extLst xmlns:a="http://schemas.openxmlformats.org/drawingml/2006/main">
              <a:ext uri="{FF2B5EF4-FFF2-40B4-BE49-F238E27FC236}">
                <a16:creationId xmlns:a16="http://schemas.microsoft.com/office/drawing/2014/main" id="{1E13F149-4887-4107-AE7D-AB1F6B87371E}"/>
              </a:ext>
            </a:extLst>
          </p:cNvPr>
          <p:cNvSpPr>
            <a:spLocks xmlns:a="http://schemas.openxmlformats.org/drawingml/2006/main" noGrp="1"/>
          </p:cNvSpPr>
          <p:nvPr/>
        </p:nvSpPr>
        <p:spPr>
          <a:xfrm xmlns:a="http://schemas.openxmlformats.org/drawingml/2006/main">
            <a:off x="552450" y="2495550"/>
            <a:ext cx="24765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FFFFF"/>
                </a:solidFill>
              </a:defRPr>
            </a:pPr>
            <a:r>
              <a:rPr sz="1125" b="1" i="0">
                <a:solidFill>
                  <a:srgbClr val="FFFFFF"/>
                </a:solidFill>
              </a:rPr>
              <a:t>Genetic effects</a:t>
            </a:r>
          </a:p>
        </p:txBody>
      </p:sp>
      <p:sp>
        <p:nvSpPr>
          <p:cNvPr id="16" name="Bar background 1">
            <a:extLst xmlns:a="http://schemas.openxmlformats.org/drawingml/2006/main">
              <a:ext uri="{FF2B5EF4-FFF2-40B4-BE49-F238E27FC236}">
                <a16:creationId xmlns:a16="http://schemas.microsoft.com/office/drawing/2014/main" id="{F6426EEB-D9A3-4545-9E59-867743F03563}"/>
              </a:ext>
            </a:extLst>
          </p:cNvPr>
          <p:cNvSpPr>
            <a:spLocks xmlns:a="http://schemas.openxmlformats.org/drawingml/2006/main" noGrp="1"/>
          </p:cNvSpPr>
          <p:nvPr/>
        </p:nvSpPr>
        <p:spPr>
          <a:xfrm xmlns:a="http://schemas.openxmlformats.org/drawingml/2006/main">
            <a:off x="3105150" y="2514600"/>
            <a:ext cx="6858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17" name="Bar 1">
            <a:extLst xmlns:a="http://schemas.openxmlformats.org/drawingml/2006/main">
              <a:ext uri="{FF2B5EF4-FFF2-40B4-BE49-F238E27FC236}">
                <a16:creationId xmlns:a16="http://schemas.microsoft.com/office/drawing/2014/main" id="{136DFFDF-9D43-4F0E-B86E-F52FA3CBCAB1}"/>
              </a:ext>
            </a:extLst>
          </p:cNvPr>
          <p:cNvSpPr>
            <a:spLocks xmlns:a="http://schemas.openxmlformats.org/drawingml/2006/main" noGrp="1"/>
          </p:cNvSpPr>
          <p:nvPr/>
        </p:nvSpPr>
        <p:spPr>
          <a:xfrm xmlns:a="http://schemas.openxmlformats.org/drawingml/2006/main">
            <a:off x="3105150" y="2514600"/>
            <a:ext cx="4937760" cy="257175"/>
          </a:xfrm>
          <a:prstGeom xmlns:a="http://schemas.openxmlformats.org/drawingml/2006/main" prst="roundRect">
            <a:avLst>
              <a:gd name="adj" fmla="val 44444"/>
            </a:avLst>
          </a:prstGeom>
          <a:solidFill xmlns:a="http://schemas.openxmlformats.org/drawingml/2006/main">
            <a:srgbClr val="48B8E8"/>
          </a:solidFill>
          <a:ln xmlns:a="http://schemas.openxmlformats.org/drawingml/2006/main" w="0">
            <a:solidFill>
              <a:srgbClr val="48B8E8"/>
            </a:solidFill>
            <a:prstDash val="solid"/>
          </a:ln>
        </p:spPr>
      </p:sp>
      <p:sp>
        <p:nvSpPr>
          <p:cNvPr id="18" name="Bar value 1">
            <a:extLst xmlns:a="http://schemas.openxmlformats.org/drawingml/2006/main">
              <a:ext uri="{FF2B5EF4-FFF2-40B4-BE49-F238E27FC236}">
                <a16:creationId xmlns:a16="http://schemas.microsoft.com/office/drawing/2014/main" id="{E85F1BA0-531C-4D4E-9A80-F16C0DE024D8}"/>
              </a:ext>
            </a:extLst>
          </p:cNvPr>
          <p:cNvSpPr>
            <a:spLocks xmlns:a="http://schemas.openxmlformats.org/drawingml/2006/main" noGrp="1"/>
          </p:cNvSpPr>
          <p:nvPr/>
        </p:nvSpPr>
        <p:spPr>
          <a:xfrm xmlns:a="http://schemas.openxmlformats.org/drawingml/2006/main">
            <a:off x="10153650" y="2476500"/>
            <a:ext cx="742950" cy="3143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650" b="1" i="0">
                <a:solidFill>
                  <a:srgbClr val="48B8E8"/>
                </a:solidFill>
              </a:defRPr>
            </a:pPr>
            <a:r>
              <a:rPr sz="1650" b="1" i="0">
                <a:solidFill>
                  <a:srgbClr val="48B8E8"/>
                </a:solidFill>
              </a:rPr>
              <a:t>72%</a:t>
            </a:r>
          </a:p>
        </p:txBody>
      </p:sp>
      <p:sp>
        <p:nvSpPr>
          <p:cNvPr id="19" name="Bar n 1">
            <a:extLst xmlns:a="http://schemas.openxmlformats.org/drawingml/2006/main">
              <a:ext uri="{FF2B5EF4-FFF2-40B4-BE49-F238E27FC236}">
                <a16:creationId xmlns:a16="http://schemas.microsoft.com/office/drawing/2014/main" id="{687662B8-B98D-48E2-A88F-6021A0F4F345}"/>
              </a:ext>
            </a:extLst>
          </p:cNvPr>
          <p:cNvSpPr>
            <a:spLocks xmlns:a="http://schemas.openxmlformats.org/drawingml/2006/main" noGrp="1"/>
          </p:cNvSpPr>
          <p:nvPr/>
        </p:nvSpPr>
        <p:spPr>
          <a:xfrm xmlns:a="http://schemas.openxmlformats.org/drawingml/2006/main">
            <a:off x="10953750" y="2514600"/>
            <a:ext cx="685800" cy="247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825" b="0" i="0">
                <a:solidFill>
                  <a:srgbClr val="7799B7"/>
                </a:solidFill>
              </a:defRPr>
            </a:pPr>
            <a:r>
              <a:rPr sz="825" b="0" i="0">
                <a:solidFill>
                  <a:srgbClr val="7799B7"/>
                </a:solidFill>
              </a:rPr>
              <a:t>396/550</a:t>
            </a:r>
          </a:p>
        </p:txBody>
      </p:sp>
      <p:sp>
        <p:nvSpPr>
          <p:cNvPr id="20" name="Bar label 2">
            <a:extLst xmlns:a="http://schemas.openxmlformats.org/drawingml/2006/main">
              <a:ext uri="{FF2B5EF4-FFF2-40B4-BE49-F238E27FC236}">
                <a16:creationId xmlns:a16="http://schemas.microsoft.com/office/drawing/2014/main" id="{B917C228-7E86-4FC3-AB37-D7A36E73A37A}"/>
              </a:ext>
            </a:extLst>
          </p:cNvPr>
          <p:cNvSpPr>
            <a:spLocks xmlns:a="http://schemas.openxmlformats.org/drawingml/2006/main" noGrp="1"/>
          </p:cNvSpPr>
          <p:nvPr/>
        </p:nvSpPr>
        <p:spPr>
          <a:xfrm xmlns:a="http://schemas.openxmlformats.org/drawingml/2006/main">
            <a:off x="552450" y="3200400"/>
            <a:ext cx="24765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FFFFF"/>
                </a:solidFill>
              </a:defRPr>
            </a:pPr>
            <a:r>
              <a:rPr sz="1125" b="1" i="0">
                <a:solidFill>
                  <a:srgbClr val="FFFFFF"/>
                </a:solidFill>
              </a:rPr>
              <a:t>Gene expression</a:t>
            </a:r>
          </a:p>
        </p:txBody>
      </p:sp>
      <p:sp>
        <p:nvSpPr>
          <p:cNvPr id="21" name="Bar background 2">
            <a:extLst xmlns:a="http://schemas.openxmlformats.org/drawingml/2006/main">
              <a:ext uri="{FF2B5EF4-FFF2-40B4-BE49-F238E27FC236}">
                <a16:creationId xmlns:a16="http://schemas.microsoft.com/office/drawing/2014/main" id="{4F0BF514-EFE6-453A-B5A4-4F37CC99D967}"/>
              </a:ext>
            </a:extLst>
          </p:cNvPr>
          <p:cNvSpPr>
            <a:spLocks xmlns:a="http://schemas.openxmlformats.org/drawingml/2006/main" noGrp="1"/>
          </p:cNvSpPr>
          <p:nvPr/>
        </p:nvSpPr>
        <p:spPr>
          <a:xfrm xmlns:a="http://schemas.openxmlformats.org/drawingml/2006/main">
            <a:off x="3105150" y="3219450"/>
            <a:ext cx="6858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22" name="Bar 2">
            <a:extLst xmlns:a="http://schemas.openxmlformats.org/drawingml/2006/main">
              <a:ext uri="{FF2B5EF4-FFF2-40B4-BE49-F238E27FC236}">
                <a16:creationId xmlns:a16="http://schemas.microsoft.com/office/drawing/2014/main" id="{716FCB33-00F9-4BE5-A099-5DD6205B4A58}"/>
              </a:ext>
            </a:extLst>
          </p:cNvPr>
          <p:cNvSpPr>
            <a:spLocks xmlns:a="http://schemas.openxmlformats.org/drawingml/2006/main" noGrp="1"/>
          </p:cNvSpPr>
          <p:nvPr/>
        </p:nvSpPr>
        <p:spPr>
          <a:xfrm xmlns:a="http://schemas.openxmlformats.org/drawingml/2006/main">
            <a:off x="3105150" y="3219450"/>
            <a:ext cx="5760720" cy="257175"/>
          </a:xfrm>
          <a:prstGeom xmlns:a="http://schemas.openxmlformats.org/drawingml/2006/main" prst="roundRect">
            <a:avLst>
              <a:gd name="adj" fmla="val 44444"/>
            </a:avLst>
          </a:prstGeom>
          <a:solidFill xmlns:a="http://schemas.openxmlformats.org/drawingml/2006/main">
            <a:srgbClr val="67D39E"/>
          </a:solidFill>
          <a:ln xmlns:a="http://schemas.openxmlformats.org/drawingml/2006/main" w="0">
            <a:solidFill>
              <a:srgbClr val="67D39E"/>
            </a:solidFill>
            <a:prstDash val="solid"/>
          </a:ln>
        </p:spPr>
      </p:sp>
      <p:sp>
        <p:nvSpPr>
          <p:cNvPr id="23" name="Bar value 2">
            <a:extLst xmlns:a="http://schemas.openxmlformats.org/drawingml/2006/main">
              <a:ext uri="{FF2B5EF4-FFF2-40B4-BE49-F238E27FC236}">
                <a16:creationId xmlns:a16="http://schemas.microsoft.com/office/drawing/2014/main" id="{91694A2D-788A-4D42-9338-2DD8E4DEA6C1}"/>
              </a:ext>
            </a:extLst>
          </p:cNvPr>
          <p:cNvSpPr>
            <a:spLocks xmlns:a="http://schemas.openxmlformats.org/drawingml/2006/main" noGrp="1"/>
          </p:cNvSpPr>
          <p:nvPr/>
        </p:nvSpPr>
        <p:spPr>
          <a:xfrm xmlns:a="http://schemas.openxmlformats.org/drawingml/2006/main">
            <a:off x="10153650" y="3181350"/>
            <a:ext cx="742950" cy="3143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650" b="1" i="0">
                <a:solidFill>
                  <a:srgbClr val="67D39E"/>
                </a:solidFill>
              </a:defRPr>
            </a:pPr>
            <a:r>
              <a:rPr sz="1650" b="1" i="0">
                <a:solidFill>
                  <a:srgbClr val="67D39E"/>
                </a:solidFill>
              </a:rPr>
              <a:t>84%</a:t>
            </a:r>
          </a:p>
        </p:txBody>
      </p:sp>
      <p:sp>
        <p:nvSpPr>
          <p:cNvPr id="24" name="Bar n 2">
            <a:extLst xmlns:a="http://schemas.openxmlformats.org/drawingml/2006/main">
              <a:ext uri="{FF2B5EF4-FFF2-40B4-BE49-F238E27FC236}">
                <a16:creationId xmlns:a16="http://schemas.microsoft.com/office/drawing/2014/main" id="{291C2B20-C092-4EBE-9467-8D3D0324B3B1}"/>
              </a:ext>
            </a:extLst>
          </p:cNvPr>
          <p:cNvSpPr>
            <a:spLocks xmlns:a="http://schemas.openxmlformats.org/drawingml/2006/main" noGrp="1"/>
          </p:cNvSpPr>
          <p:nvPr/>
        </p:nvSpPr>
        <p:spPr>
          <a:xfrm xmlns:a="http://schemas.openxmlformats.org/drawingml/2006/main">
            <a:off x="10953750" y="3219450"/>
            <a:ext cx="685800" cy="247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825" b="0" i="0">
                <a:solidFill>
                  <a:srgbClr val="7799B7"/>
                </a:solidFill>
              </a:defRPr>
            </a:pPr>
            <a:r>
              <a:rPr sz="825" b="0" i="0">
                <a:solidFill>
                  <a:srgbClr val="7799B7"/>
                </a:solidFill>
              </a:rPr>
              <a:t>192/228</a:t>
            </a:r>
          </a:p>
        </p:txBody>
      </p:sp>
      <p:sp>
        <p:nvSpPr>
          <p:cNvPr id="25" name="Bar label 3">
            <a:extLst xmlns:a="http://schemas.openxmlformats.org/drawingml/2006/main">
              <a:ext uri="{FF2B5EF4-FFF2-40B4-BE49-F238E27FC236}">
                <a16:creationId xmlns:a16="http://schemas.microsoft.com/office/drawing/2014/main" id="{75EC25B4-9DC8-471E-822A-1F91D2E77349}"/>
              </a:ext>
            </a:extLst>
          </p:cNvPr>
          <p:cNvSpPr>
            <a:spLocks xmlns:a="http://schemas.openxmlformats.org/drawingml/2006/main" noGrp="1"/>
          </p:cNvSpPr>
          <p:nvPr/>
        </p:nvSpPr>
        <p:spPr>
          <a:xfrm xmlns:a="http://schemas.openxmlformats.org/drawingml/2006/main">
            <a:off x="552450" y="3905250"/>
            <a:ext cx="24765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FFFFF"/>
                </a:solidFill>
              </a:defRPr>
            </a:pPr>
            <a:r>
              <a:rPr sz="1125" b="1" i="0">
                <a:solidFill>
                  <a:srgbClr val="FFFFFF"/>
                </a:solidFill>
              </a:rPr>
              <a:t>Neurological</a:t>
            </a:r>
          </a:p>
        </p:txBody>
      </p:sp>
      <p:sp>
        <p:nvSpPr>
          <p:cNvPr id="26" name="Bar background 3">
            <a:extLst xmlns:a="http://schemas.openxmlformats.org/drawingml/2006/main">
              <a:ext uri="{FF2B5EF4-FFF2-40B4-BE49-F238E27FC236}">
                <a16:creationId xmlns:a16="http://schemas.microsoft.com/office/drawing/2014/main" id="{8E8B09F5-03FD-4326-BDF4-DA1E4640EDC9}"/>
              </a:ext>
            </a:extLst>
          </p:cNvPr>
          <p:cNvSpPr>
            <a:spLocks xmlns:a="http://schemas.openxmlformats.org/drawingml/2006/main" noGrp="1"/>
          </p:cNvSpPr>
          <p:nvPr/>
        </p:nvSpPr>
        <p:spPr>
          <a:xfrm xmlns:a="http://schemas.openxmlformats.org/drawingml/2006/main">
            <a:off x="3105150" y="3924300"/>
            <a:ext cx="6858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27" name="Bar 3">
            <a:extLst xmlns:a="http://schemas.openxmlformats.org/drawingml/2006/main">
              <a:ext uri="{FF2B5EF4-FFF2-40B4-BE49-F238E27FC236}">
                <a16:creationId xmlns:a16="http://schemas.microsoft.com/office/drawing/2014/main" id="{8FF88959-019E-4382-BB56-27F73A9C9A44}"/>
              </a:ext>
            </a:extLst>
          </p:cNvPr>
          <p:cNvSpPr>
            <a:spLocks xmlns:a="http://schemas.openxmlformats.org/drawingml/2006/main" noGrp="1"/>
          </p:cNvSpPr>
          <p:nvPr/>
        </p:nvSpPr>
        <p:spPr>
          <a:xfrm xmlns:a="http://schemas.openxmlformats.org/drawingml/2006/main">
            <a:off x="3105150" y="3924300"/>
            <a:ext cx="5349240" cy="257175"/>
          </a:xfrm>
          <a:prstGeom xmlns:a="http://schemas.openxmlformats.org/drawingml/2006/main" prst="roundRect">
            <a:avLst>
              <a:gd name="adj" fmla="val 44444"/>
            </a:avLst>
          </a:prstGeom>
          <a:solidFill xmlns:a="http://schemas.openxmlformats.org/drawingml/2006/main">
            <a:srgbClr val="8ED8F2"/>
          </a:solidFill>
          <a:ln xmlns:a="http://schemas.openxmlformats.org/drawingml/2006/main" w="0">
            <a:solidFill>
              <a:srgbClr val="8ED8F2"/>
            </a:solidFill>
            <a:prstDash val="solid"/>
          </a:ln>
        </p:spPr>
      </p:sp>
      <p:sp>
        <p:nvSpPr>
          <p:cNvPr id="28" name="Bar value 3">
            <a:extLst xmlns:a="http://schemas.openxmlformats.org/drawingml/2006/main">
              <a:ext uri="{FF2B5EF4-FFF2-40B4-BE49-F238E27FC236}">
                <a16:creationId xmlns:a16="http://schemas.microsoft.com/office/drawing/2014/main" id="{CD454832-0D76-4F6D-88B8-A3FB0496BA3F}"/>
              </a:ext>
            </a:extLst>
          </p:cNvPr>
          <p:cNvSpPr>
            <a:spLocks xmlns:a="http://schemas.openxmlformats.org/drawingml/2006/main" noGrp="1"/>
          </p:cNvSpPr>
          <p:nvPr/>
        </p:nvSpPr>
        <p:spPr>
          <a:xfrm xmlns:a="http://schemas.openxmlformats.org/drawingml/2006/main">
            <a:off x="10153650" y="3886200"/>
            <a:ext cx="742950" cy="3143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650" b="1" i="0">
                <a:solidFill>
                  <a:srgbClr val="8ED8F2"/>
                </a:solidFill>
              </a:defRPr>
            </a:pPr>
            <a:r>
              <a:rPr sz="1650" b="1" i="0">
                <a:solidFill>
                  <a:srgbClr val="8ED8F2"/>
                </a:solidFill>
              </a:rPr>
              <a:t>78%</a:t>
            </a:r>
          </a:p>
        </p:txBody>
      </p:sp>
      <p:sp>
        <p:nvSpPr>
          <p:cNvPr id="29" name="Bar n 3">
            <a:extLst xmlns:a="http://schemas.openxmlformats.org/drawingml/2006/main">
              <a:ext uri="{FF2B5EF4-FFF2-40B4-BE49-F238E27FC236}">
                <a16:creationId xmlns:a16="http://schemas.microsoft.com/office/drawing/2014/main" id="{5E52B407-57D2-4CFA-89D4-D41B0137EAEC}"/>
              </a:ext>
            </a:extLst>
          </p:cNvPr>
          <p:cNvSpPr>
            <a:spLocks xmlns:a="http://schemas.openxmlformats.org/drawingml/2006/main" noGrp="1"/>
          </p:cNvSpPr>
          <p:nvPr/>
        </p:nvSpPr>
        <p:spPr>
          <a:xfrm xmlns:a="http://schemas.openxmlformats.org/drawingml/2006/main">
            <a:off x="10953750" y="3924300"/>
            <a:ext cx="685800" cy="247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825" b="0" i="0">
                <a:solidFill>
                  <a:srgbClr val="7799B7"/>
                </a:solidFill>
              </a:defRPr>
            </a:pPr>
            <a:r>
              <a:rPr sz="825" b="0" i="0">
                <a:solidFill>
                  <a:srgbClr val="7799B7"/>
                </a:solidFill>
              </a:rPr>
              <a:t>396/507</a:t>
            </a:r>
          </a:p>
        </p:txBody>
      </p:sp>
      <p:sp>
        <p:nvSpPr>
          <p:cNvPr id="30" name="Bar label 4">
            <a:extLst xmlns:a="http://schemas.openxmlformats.org/drawingml/2006/main">
              <a:ext uri="{FF2B5EF4-FFF2-40B4-BE49-F238E27FC236}">
                <a16:creationId xmlns:a16="http://schemas.microsoft.com/office/drawing/2014/main" id="{DE47F402-79CB-4330-85E0-844723AA9BC3}"/>
              </a:ext>
            </a:extLst>
          </p:cNvPr>
          <p:cNvSpPr>
            <a:spLocks xmlns:a="http://schemas.openxmlformats.org/drawingml/2006/main" noGrp="1"/>
          </p:cNvSpPr>
          <p:nvPr/>
        </p:nvSpPr>
        <p:spPr>
          <a:xfrm xmlns:a="http://schemas.openxmlformats.org/drawingml/2006/main">
            <a:off x="552450" y="4610100"/>
            <a:ext cx="24765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FFFFF"/>
                </a:solidFill>
              </a:defRPr>
            </a:pPr>
            <a:r>
              <a:rPr sz="1125" b="1" i="0">
                <a:solidFill>
                  <a:srgbClr val="FFFFFF"/>
                </a:solidFill>
              </a:rPr>
              <a:t>Reproduction / development</a:t>
            </a:r>
          </a:p>
        </p:txBody>
      </p:sp>
      <p:sp>
        <p:nvSpPr>
          <p:cNvPr id="31" name="Bar background 4">
            <a:extLst xmlns:a="http://schemas.openxmlformats.org/drawingml/2006/main">
              <a:ext uri="{FF2B5EF4-FFF2-40B4-BE49-F238E27FC236}">
                <a16:creationId xmlns:a16="http://schemas.microsoft.com/office/drawing/2014/main" id="{90ECA66A-07F2-4F9C-9670-B38425787CFB}"/>
              </a:ext>
            </a:extLst>
          </p:cNvPr>
          <p:cNvSpPr>
            <a:spLocks xmlns:a="http://schemas.openxmlformats.org/drawingml/2006/main" noGrp="1"/>
          </p:cNvSpPr>
          <p:nvPr/>
        </p:nvSpPr>
        <p:spPr>
          <a:xfrm xmlns:a="http://schemas.openxmlformats.org/drawingml/2006/main">
            <a:off x="3105150" y="4629150"/>
            <a:ext cx="6858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32" name="Bar 4">
            <a:extLst xmlns:a="http://schemas.openxmlformats.org/drawingml/2006/main">
              <a:ext uri="{FF2B5EF4-FFF2-40B4-BE49-F238E27FC236}">
                <a16:creationId xmlns:a16="http://schemas.microsoft.com/office/drawing/2014/main" id="{1B73C998-4D20-468D-A9AC-8DD5C4165A61}"/>
              </a:ext>
            </a:extLst>
          </p:cNvPr>
          <p:cNvSpPr>
            <a:spLocks xmlns:a="http://schemas.openxmlformats.org/drawingml/2006/main" noGrp="1"/>
          </p:cNvSpPr>
          <p:nvPr/>
        </p:nvSpPr>
        <p:spPr>
          <a:xfrm xmlns:a="http://schemas.openxmlformats.org/drawingml/2006/main">
            <a:off x="3105150" y="4629150"/>
            <a:ext cx="5829300" cy="257175"/>
          </a:xfrm>
          <a:prstGeom xmlns:a="http://schemas.openxmlformats.org/drawingml/2006/main" prst="roundRect">
            <a:avLst>
              <a:gd name="adj" fmla="val 44444"/>
            </a:avLst>
          </a:prstGeom>
          <a:solidFill xmlns:a="http://schemas.openxmlformats.org/drawingml/2006/main">
            <a:srgbClr val="FF6B6B"/>
          </a:solidFill>
          <a:ln xmlns:a="http://schemas.openxmlformats.org/drawingml/2006/main" w="0">
            <a:solidFill>
              <a:srgbClr val="FF6B6B"/>
            </a:solidFill>
            <a:prstDash val="solid"/>
          </a:ln>
        </p:spPr>
      </p:sp>
      <p:sp>
        <p:nvSpPr>
          <p:cNvPr id="33" name="Bar value 4">
            <a:extLst xmlns:a="http://schemas.openxmlformats.org/drawingml/2006/main">
              <a:ext uri="{FF2B5EF4-FFF2-40B4-BE49-F238E27FC236}">
                <a16:creationId xmlns:a16="http://schemas.microsoft.com/office/drawing/2014/main" id="{34FC0E13-89E3-478B-A976-E4B16BAF4AC8}"/>
              </a:ext>
            </a:extLst>
          </p:cNvPr>
          <p:cNvSpPr>
            <a:spLocks xmlns:a="http://schemas.openxmlformats.org/drawingml/2006/main" noGrp="1"/>
          </p:cNvSpPr>
          <p:nvPr/>
        </p:nvSpPr>
        <p:spPr>
          <a:xfrm xmlns:a="http://schemas.openxmlformats.org/drawingml/2006/main">
            <a:off x="10153650" y="4591050"/>
            <a:ext cx="742950" cy="3143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650" b="1" i="0">
                <a:solidFill>
                  <a:srgbClr val="FF6B6B"/>
                </a:solidFill>
              </a:defRPr>
            </a:pPr>
            <a:r>
              <a:rPr sz="1650" b="1" i="0">
                <a:solidFill>
                  <a:srgbClr val="FF6B6B"/>
                </a:solidFill>
              </a:rPr>
              <a:t>85%</a:t>
            </a:r>
          </a:p>
        </p:txBody>
      </p:sp>
      <p:sp>
        <p:nvSpPr>
          <p:cNvPr id="34" name="Bar n 4">
            <a:extLst xmlns:a="http://schemas.openxmlformats.org/drawingml/2006/main">
              <a:ext uri="{FF2B5EF4-FFF2-40B4-BE49-F238E27FC236}">
                <a16:creationId xmlns:a16="http://schemas.microsoft.com/office/drawing/2014/main" id="{F5560C6D-0AF9-459B-8B8B-082CD1A3F0C1}"/>
              </a:ext>
            </a:extLst>
          </p:cNvPr>
          <p:cNvSpPr>
            <a:spLocks xmlns:a="http://schemas.openxmlformats.org/drawingml/2006/main" noGrp="1"/>
          </p:cNvSpPr>
          <p:nvPr/>
        </p:nvSpPr>
        <p:spPr>
          <a:xfrm xmlns:a="http://schemas.openxmlformats.org/drawingml/2006/main">
            <a:off x="10953750" y="4629150"/>
            <a:ext cx="685800" cy="247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825" b="0" i="0">
                <a:solidFill>
                  <a:srgbClr val="7799B7"/>
                </a:solidFill>
              </a:defRPr>
            </a:pPr>
            <a:r>
              <a:rPr sz="825" b="0" i="0">
                <a:solidFill>
                  <a:srgbClr val="7799B7"/>
                </a:solidFill>
              </a:rPr>
              <a:t>354/415</a:t>
            </a:r>
          </a:p>
        </p:txBody>
      </p:sp>
      <p:sp>
        <p:nvSpPr>
          <p:cNvPr id="35" name="Bar label 5">
            <a:extLst xmlns:a="http://schemas.openxmlformats.org/drawingml/2006/main">
              <a:ext uri="{FF2B5EF4-FFF2-40B4-BE49-F238E27FC236}">
                <a16:creationId xmlns:a16="http://schemas.microsoft.com/office/drawing/2014/main" id="{672BDAE2-6B4B-477D-977A-80B4E556E677}"/>
              </a:ext>
            </a:extLst>
          </p:cNvPr>
          <p:cNvSpPr>
            <a:spLocks xmlns:a="http://schemas.openxmlformats.org/drawingml/2006/main" noGrp="1"/>
          </p:cNvSpPr>
          <p:nvPr/>
        </p:nvSpPr>
        <p:spPr>
          <a:xfrm xmlns:a="http://schemas.openxmlformats.org/drawingml/2006/main">
            <a:off x="552450" y="5314950"/>
            <a:ext cx="24765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FFFFF"/>
                </a:solidFill>
              </a:defRPr>
            </a:pPr>
            <a:r>
              <a:rPr sz="1125" b="1" i="0">
                <a:solidFill>
                  <a:srgbClr val="FFFFFF"/>
                </a:solidFill>
              </a:rPr>
              <a:t>Low-intensity oxidative ≤0.4 W/kg</a:t>
            </a:r>
          </a:p>
        </p:txBody>
      </p:sp>
      <p:sp>
        <p:nvSpPr>
          <p:cNvPr id="36" name="Bar background 5">
            <a:extLst xmlns:a="http://schemas.openxmlformats.org/drawingml/2006/main">
              <a:ext uri="{FF2B5EF4-FFF2-40B4-BE49-F238E27FC236}">
                <a16:creationId xmlns:a16="http://schemas.microsoft.com/office/drawing/2014/main" id="{203636FD-D531-4AEA-BCE5-8BFF40628A38}"/>
              </a:ext>
            </a:extLst>
          </p:cNvPr>
          <p:cNvSpPr>
            <a:spLocks xmlns:a="http://schemas.openxmlformats.org/drawingml/2006/main" noGrp="1"/>
          </p:cNvSpPr>
          <p:nvPr/>
        </p:nvSpPr>
        <p:spPr>
          <a:xfrm xmlns:a="http://schemas.openxmlformats.org/drawingml/2006/main">
            <a:off x="3105150" y="5334000"/>
            <a:ext cx="6858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37" name="Bar 5">
            <a:extLst xmlns:a="http://schemas.openxmlformats.org/drawingml/2006/main">
              <a:ext uri="{FF2B5EF4-FFF2-40B4-BE49-F238E27FC236}">
                <a16:creationId xmlns:a16="http://schemas.microsoft.com/office/drawing/2014/main" id="{F1CAF54C-FC03-43C2-A6ED-3CE7997CEA96}"/>
              </a:ext>
            </a:extLst>
          </p:cNvPr>
          <p:cNvSpPr>
            <a:spLocks xmlns:a="http://schemas.openxmlformats.org/drawingml/2006/main" noGrp="1"/>
          </p:cNvSpPr>
          <p:nvPr/>
        </p:nvSpPr>
        <p:spPr>
          <a:xfrm xmlns:a="http://schemas.openxmlformats.org/drawingml/2006/main">
            <a:off x="3105150" y="5334000"/>
            <a:ext cx="6583680" cy="257175"/>
          </a:xfrm>
          <a:prstGeom xmlns:a="http://schemas.openxmlformats.org/drawingml/2006/main" prst="roundRect">
            <a:avLst>
              <a:gd name="adj" fmla="val 44444"/>
            </a:avLst>
          </a:prstGeom>
          <a:solidFill xmlns:a="http://schemas.openxmlformats.org/drawingml/2006/main">
            <a:srgbClr val="FFE58A"/>
          </a:solidFill>
          <a:ln xmlns:a="http://schemas.openxmlformats.org/drawingml/2006/main" w="0">
            <a:solidFill>
              <a:srgbClr val="FFE58A"/>
            </a:solidFill>
            <a:prstDash val="solid"/>
          </a:ln>
        </p:spPr>
      </p:sp>
      <p:sp>
        <p:nvSpPr>
          <p:cNvPr id="38" name="Bar value 5">
            <a:extLst xmlns:a="http://schemas.openxmlformats.org/drawingml/2006/main">
              <a:ext uri="{FF2B5EF4-FFF2-40B4-BE49-F238E27FC236}">
                <a16:creationId xmlns:a16="http://schemas.microsoft.com/office/drawing/2014/main" id="{CA99B9AE-4BF6-4B2F-AC69-F7DB6BD673D5}"/>
              </a:ext>
            </a:extLst>
          </p:cNvPr>
          <p:cNvSpPr>
            <a:spLocks xmlns:a="http://schemas.openxmlformats.org/drawingml/2006/main" noGrp="1"/>
          </p:cNvSpPr>
          <p:nvPr/>
        </p:nvSpPr>
        <p:spPr>
          <a:xfrm xmlns:a="http://schemas.openxmlformats.org/drawingml/2006/main">
            <a:off x="10153650" y="5295900"/>
            <a:ext cx="742950" cy="3143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650" b="1" i="0">
                <a:solidFill>
                  <a:srgbClr val="FFE58A"/>
                </a:solidFill>
              </a:defRPr>
            </a:pPr>
            <a:r>
              <a:rPr sz="1650" b="1" i="0">
                <a:solidFill>
                  <a:srgbClr val="FFE58A"/>
                </a:solidFill>
              </a:rPr>
              <a:t>96%</a:t>
            </a:r>
          </a:p>
        </p:txBody>
      </p:sp>
      <p:sp>
        <p:nvSpPr>
          <p:cNvPr id="39" name="Bar n 5">
            <a:extLst xmlns:a="http://schemas.openxmlformats.org/drawingml/2006/main">
              <a:ext uri="{FF2B5EF4-FFF2-40B4-BE49-F238E27FC236}">
                <a16:creationId xmlns:a16="http://schemas.microsoft.com/office/drawing/2014/main" id="{FDA04856-D0B5-477E-88BB-C803A7D11C59}"/>
              </a:ext>
            </a:extLst>
          </p:cNvPr>
          <p:cNvSpPr>
            <a:spLocks xmlns:a="http://schemas.openxmlformats.org/drawingml/2006/main" noGrp="1"/>
          </p:cNvSpPr>
          <p:nvPr/>
        </p:nvSpPr>
        <p:spPr>
          <a:xfrm xmlns:a="http://schemas.openxmlformats.org/drawingml/2006/main">
            <a:off x="10953750" y="5334000"/>
            <a:ext cx="685800" cy="247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825" b="0" i="0">
                <a:solidFill>
                  <a:srgbClr val="7799B7"/>
                </a:solidFill>
              </a:defRPr>
            </a:pPr>
            <a:r>
              <a:rPr sz="825" b="0" i="0">
                <a:solidFill>
                  <a:srgbClr val="7799B7"/>
                </a:solidFill>
              </a:rPr>
              <a:t>110/114</a:t>
            </a:r>
          </a:p>
        </p:txBody>
      </p:sp>
      <p:sp>
        <p:nvSpPr>
          <p:cNvPr id="40" name="Caveat panel">
            <a:extLst xmlns:a="http://schemas.openxmlformats.org/drawingml/2006/main">
              <a:ext uri="{FF2B5EF4-FFF2-40B4-BE49-F238E27FC236}">
                <a16:creationId xmlns:a16="http://schemas.microsoft.com/office/drawing/2014/main" id="{82C3F603-D338-4A91-B58F-34ABFCABF55F}"/>
              </a:ext>
            </a:extLst>
          </p:cNvPr>
          <p:cNvSpPr>
            <a:spLocks xmlns:a="http://schemas.openxmlformats.org/drawingml/2006/main" noGrp="1"/>
          </p:cNvSpPr>
          <p:nvPr/>
        </p:nvSpPr>
        <p:spPr>
          <a:xfrm xmlns:a="http://schemas.openxmlformats.org/drawingml/2006/main">
            <a:off x="552450" y="6038850"/>
            <a:ext cx="11087100" cy="323850"/>
          </a:xfrm>
          <a:prstGeom xmlns:a="http://schemas.openxmlformats.org/drawingml/2006/main" prst="roundRect">
            <a:avLst>
              <a:gd name="adj" fmla="val 35294"/>
            </a:avLst>
          </a:prstGeom>
          <a:solidFill xmlns:a="http://schemas.openxmlformats.org/drawingml/2006/main">
            <a:srgbClr val="0E3A68"/>
          </a:solidFill>
          <a:ln xmlns:a="http://schemas.openxmlformats.org/drawingml/2006/main" w="0">
            <a:solidFill>
              <a:srgbClr val="0E3A68"/>
            </a:solidFill>
            <a:prstDash val="solid"/>
          </a:ln>
        </p:spPr>
      </p:sp>
      <p:sp>
        <p:nvSpPr>
          <p:cNvPr id="41" name="Caveat">
            <a:extLst xmlns:a="http://schemas.openxmlformats.org/drawingml/2006/main">
              <a:ext uri="{FF2B5EF4-FFF2-40B4-BE49-F238E27FC236}">
                <a16:creationId xmlns:a16="http://schemas.microsoft.com/office/drawing/2014/main" id="{2BA8782D-3A27-477C-8DA8-07E2C47D8C86}"/>
              </a:ext>
            </a:extLst>
          </p:cNvPr>
          <p:cNvSpPr>
            <a:spLocks xmlns:a="http://schemas.openxmlformats.org/drawingml/2006/main" noGrp="1"/>
          </p:cNvSpPr>
          <p:nvPr/>
        </p:nvSpPr>
        <p:spPr>
          <a:xfrm xmlns:a="http://schemas.openxmlformats.org/drawingml/2006/main">
            <a:off x="704850" y="6096000"/>
            <a:ext cx="107823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975" b="1" i="0">
                <a:solidFill>
                  <a:srgbClr val="FFE58A"/>
                </a:solidFill>
              </a:defRPr>
            </a:pPr>
            <a:r>
              <a:rPr sz="975" b="1" i="0">
                <a:solidFill>
                  <a:srgbClr val="FFE58A"/>
                </a:solidFill>
              </a:rPr>
              <a:t>Compilation tallies are not a substitute for a systematic review—but repeated signals across domains are not scientifically disposable.</a:t>
            </a:r>
          </a:p>
        </p:txBody>
      </p:sp>
    </p:spTree>
    <p:extLst>
      <p:ext uri="{BB962C8B-B14F-4D97-AF65-F5344CB8AC3E}">
        <p14:creationId xmlns:p14="http://schemas.microsoft.com/office/powerpoint/2010/main" val="21226096"/>
      </p:ext>
    </p:extLst>
  </p:cSld>
</p:sld>
</file>

<file path=ppt/slides/slide11.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09E1A21D-4D70-4E01-819D-2642DA99DF10}"/>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DFAB69A5-8382-4452-B3B8-E40F9133AF16}"/>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1EF71117-343C-4E6B-BFB3-607D4463F481}"/>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12C959CD-B813-45E0-BAEE-CED440DA141F}"/>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INTERPRETATION</a:t>
            </a:r>
          </a:p>
        </p:txBody>
      </p:sp>
      <p:sp>
        <p:nvSpPr>
          <p:cNvPr id="5" name="Slide title">
            <a:extLst xmlns:a="http://schemas.openxmlformats.org/drawingml/2006/main">
              <a:ext uri="{FF2B5EF4-FFF2-40B4-BE49-F238E27FC236}">
                <a16:creationId xmlns:a16="http://schemas.microsoft.com/office/drawing/2014/main" id="{59DCDEA4-C8D4-4077-B3CB-55D8C92E1487}"/>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What the Lai tally means—and what it does not</a:t>
            </a:r>
          </a:p>
        </p:txBody>
      </p:sp>
      <p:sp>
        <p:nvSpPr>
          <p:cNvPr id="6" name="Gold rule">
            <a:extLst xmlns:a="http://schemas.openxmlformats.org/drawingml/2006/main">
              <a:ext uri="{FF2B5EF4-FFF2-40B4-BE49-F238E27FC236}">
                <a16:creationId xmlns:a16="http://schemas.microsoft.com/office/drawing/2014/main" id="{B93E9538-A979-4836-8BE8-58C45B20201E}"/>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63A2D363-562E-45F4-B5A8-F538F29D4612}"/>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C68D3BBC-90E5-4BAE-9503-E9AFDA18BE24}"/>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11</a:t>
            </a:r>
          </a:p>
        </p:txBody>
      </p:sp>
      <p:sp>
        <p:nvSpPr>
          <p:cNvPr id="9" name="Column 1">
            <a:extLst xmlns:a="http://schemas.openxmlformats.org/drawingml/2006/main">
              <a:ext uri="{FF2B5EF4-FFF2-40B4-BE49-F238E27FC236}">
                <a16:creationId xmlns:a16="http://schemas.microsoft.com/office/drawing/2014/main" id="{C0150889-D495-4F03-B78E-9795128066E4}"/>
              </a:ext>
            </a:extLst>
          </p:cNvPr>
          <p:cNvSpPr>
            <a:spLocks xmlns:a="http://schemas.openxmlformats.org/drawingml/2006/main" noGrp="1"/>
          </p:cNvSpPr>
          <p:nvPr/>
        </p:nvSpPr>
        <p:spPr>
          <a:xfrm xmlns:a="http://schemas.openxmlformats.org/drawingml/2006/main">
            <a:off x="51435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10" name="Column 1 top">
            <a:extLst xmlns:a="http://schemas.openxmlformats.org/drawingml/2006/main">
              <a:ext uri="{FF2B5EF4-FFF2-40B4-BE49-F238E27FC236}">
                <a16:creationId xmlns:a16="http://schemas.microsoft.com/office/drawing/2014/main" id="{3E6531AC-CD32-4337-8C4F-33960146DAE7}"/>
              </a:ext>
            </a:extLst>
          </p:cNvPr>
          <p:cNvSpPr>
            <a:spLocks xmlns:a="http://schemas.openxmlformats.org/drawingml/2006/main" noGrp="1"/>
          </p:cNvSpPr>
          <p:nvPr/>
        </p:nvSpPr>
        <p:spPr>
          <a:xfrm xmlns:a="http://schemas.openxmlformats.org/drawingml/2006/main">
            <a:off x="514350" y="1476375"/>
            <a:ext cx="5505450" cy="666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olumn 1 title">
            <a:extLst xmlns:a="http://schemas.openxmlformats.org/drawingml/2006/main">
              <a:ext uri="{FF2B5EF4-FFF2-40B4-BE49-F238E27FC236}">
                <a16:creationId xmlns:a16="http://schemas.microsoft.com/office/drawing/2014/main" id="{14706B2D-9E3E-4FBE-B62D-45BE0B63050B}"/>
              </a:ext>
            </a:extLst>
          </p:cNvPr>
          <p:cNvSpPr>
            <a:spLocks xmlns:a="http://schemas.openxmlformats.org/drawingml/2006/main" noGrp="1"/>
          </p:cNvSpPr>
          <p:nvPr/>
        </p:nvSpPr>
        <p:spPr>
          <a:xfrm xmlns:a="http://schemas.openxmlformats.org/drawingml/2006/main">
            <a:off x="75247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WHAT IT MEANS</a:t>
            </a:r>
          </a:p>
        </p:txBody>
      </p:sp>
      <p:sp>
        <p:nvSpPr>
          <p:cNvPr id="12" name="Bullet dot 0-0">
            <a:extLst xmlns:a="http://schemas.openxmlformats.org/drawingml/2006/main">
              <a:ext uri="{FF2B5EF4-FFF2-40B4-BE49-F238E27FC236}">
                <a16:creationId xmlns:a16="http://schemas.microsoft.com/office/drawing/2014/main" id="{DE70B737-7919-44F6-8ECE-E7F3AEA1AC28}"/>
              </a:ext>
            </a:extLst>
          </p:cNvPr>
          <p:cNvSpPr>
            <a:spLocks xmlns:a="http://schemas.openxmlformats.org/drawingml/2006/main" noGrp="1"/>
          </p:cNvSpPr>
          <p:nvPr/>
        </p:nvSpPr>
        <p:spPr>
          <a:xfrm xmlns:a="http://schemas.openxmlformats.org/drawingml/2006/main">
            <a:off x="762000" y="228600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3" name="Bullet text 0-0">
            <a:extLst xmlns:a="http://schemas.openxmlformats.org/drawingml/2006/main">
              <a:ext uri="{FF2B5EF4-FFF2-40B4-BE49-F238E27FC236}">
                <a16:creationId xmlns:a16="http://schemas.microsoft.com/office/drawing/2014/main" id="{281567F9-37D6-4DE0-8AC3-68F9025FA820}"/>
              </a:ext>
            </a:extLst>
          </p:cNvPr>
          <p:cNvSpPr>
            <a:spLocks xmlns:a="http://schemas.openxmlformats.org/drawingml/2006/main" noGrp="1"/>
          </p:cNvSpPr>
          <p:nvPr/>
        </p:nvSpPr>
        <p:spPr>
          <a:xfrm xmlns:a="http://schemas.openxmlformats.org/drawingml/2006/main">
            <a:off x="98107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050" b="0" i="0">
                <a:solidFill>
                  <a:srgbClr val="B8D0E8"/>
                </a:solidFill>
              </a:defRPr>
            </a:pPr>
            <a:r>
              <a:rPr sz="1050" b="0" i="0">
                <a:solidFill>
                  <a:srgbClr val="B8D0E8"/>
                </a:solidFill>
              </a:rPr>
              <a:t>A non-thermal biological signal is repeatedly reported across oxidative, genetic, neurological, reproductive, and gene-expression domains.</a:t>
            </a:r>
          </a:p>
        </p:txBody>
      </p:sp>
      <p:sp>
        <p:nvSpPr>
          <p:cNvPr id="14" name="Bullet dot 0-1">
            <a:extLst xmlns:a="http://schemas.openxmlformats.org/drawingml/2006/main">
              <a:ext uri="{FF2B5EF4-FFF2-40B4-BE49-F238E27FC236}">
                <a16:creationId xmlns:a16="http://schemas.microsoft.com/office/drawing/2014/main" id="{73EB7FDD-64DB-4486-A86F-26B33EA3FF7D}"/>
              </a:ext>
            </a:extLst>
          </p:cNvPr>
          <p:cNvSpPr>
            <a:spLocks xmlns:a="http://schemas.openxmlformats.org/drawingml/2006/main" noGrp="1"/>
          </p:cNvSpPr>
          <p:nvPr/>
        </p:nvSpPr>
        <p:spPr>
          <a:xfrm xmlns:a="http://schemas.openxmlformats.org/drawingml/2006/main">
            <a:off x="762000" y="315277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Bullet text 0-1">
            <a:extLst xmlns:a="http://schemas.openxmlformats.org/drawingml/2006/main">
              <a:ext uri="{FF2B5EF4-FFF2-40B4-BE49-F238E27FC236}">
                <a16:creationId xmlns:a16="http://schemas.microsoft.com/office/drawing/2014/main" id="{9696634D-A6BA-4800-859A-BB61699FEAB8}"/>
              </a:ext>
            </a:extLst>
          </p:cNvPr>
          <p:cNvSpPr>
            <a:spLocks xmlns:a="http://schemas.openxmlformats.org/drawingml/2006/main" noGrp="1"/>
          </p:cNvSpPr>
          <p:nvPr/>
        </p:nvSpPr>
        <p:spPr>
          <a:xfrm xmlns:a="http://schemas.openxmlformats.org/drawingml/2006/main">
            <a:off x="98107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Effects appear across frequencies, exposure durations, cell systems, species, and laboratories.</a:t>
            </a:r>
          </a:p>
        </p:txBody>
      </p:sp>
      <p:sp>
        <p:nvSpPr>
          <p:cNvPr id="16" name="Bullet dot 0-2">
            <a:extLst xmlns:a="http://schemas.openxmlformats.org/drawingml/2006/main">
              <a:ext uri="{FF2B5EF4-FFF2-40B4-BE49-F238E27FC236}">
                <a16:creationId xmlns:a16="http://schemas.microsoft.com/office/drawing/2014/main" id="{CF40A3B5-23B0-4807-A4C6-3ACD62F46FA8}"/>
              </a:ext>
            </a:extLst>
          </p:cNvPr>
          <p:cNvSpPr>
            <a:spLocks xmlns:a="http://schemas.openxmlformats.org/drawingml/2006/main" noGrp="1"/>
          </p:cNvSpPr>
          <p:nvPr/>
        </p:nvSpPr>
        <p:spPr>
          <a:xfrm xmlns:a="http://schemas.openxmlformats.org/drawingml/2006/main">
            <a:off x="762000" y="401955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7" name="Bullet text 0-2">
            <a:extLst xmlns:a="http://schemas.openxmlformats.org/drawingml/2006/main">
              <a:ext uri="{FF2B5EF4-FFF2-40B4-BE49-F238E27FC236}">
                <a16:creationId xmlns:a16="http://schemas.microsoft.com/office/drawing/2014/main" id="{70C907D9-F29B-4C08-87CB-4FA882D5460A}"/>
              </a:ext>
            </a:extLst>
          </p:cNvPr>
          <p:cNvSpPr>
            <a:spLocks xmlns:a="http://schemas.openxmlformats.org/drawingml/2006/main" noGrp="1"/>
          </p:cNvSpPr>
          <p:nvPr/>
        </p:nvSpPr>
        <p:spPr>
          <a:xfrm xmlns:a="http://schemas.openxmlformats.org/drawingml/2006/main">
            <a:off x="98107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Many reported effects occur below the SAR basis of the public whole-body limit.</a:t>
            </a:r>
          </a:p>
        </p:txBody>
      </p:sp>
      <p:sp>
        <p:nvSpPr>
          <p:cNvPr id="18" name="Bullet dot 0-3">
            <a:extLst xmlns:a="http://schemas.openxmlformats.org/drawingml/2006/main">
              <a:ext uri="{FF2B5EF4-FFF2-40B4-BE49-F238E27FC236}">
                <a16:creationId xmlns:a16="http://schemas.microsoft.com/office/drawing/2014/main" id="{31535C2B-EC48-47AE-92CA-CEA1AC6773FA}"/>
              </a:ext>
            </a:extLst>
          </p:cNvPr>
          <p:cNvSpPr>
            <a:spLocks xmlns:a="http://schemas.openxmlformats.org/drawingml/2006/main" noGrp="1"/>
          </p:cNvSpPr>
          <p:nvPr/>
        </p:nvSpPr>
        <p:spPr>
          <a:xfrm xmlns:a="http://schemas.openxmlformats.org/drawingml/2006/main">
            <a:off x="762000" y="488632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Bullet text 0-3">
            <a:extLst xmlns:a="http://schemas.openxmlformats.org/drawingml/2006/main">
              <a:ext uri="{FF2B5EF4-FFF2-40B4-BE49-F238E27FC236}">
                <a16:creationId xmlns:a16="http://schemas.microsoft.com/office/drawing/2014/main" id="{C41C727B-D405-4FD2-9D69-37C8E7874061}"/>
              </a:ext>
            </a:extLst>
          </p:cNvPr>
          <p:cNvSpPr>
            <a:spLocks xmlns:a="http://schemas.openxmlformats.org/drawingml/2006/main" noGrp="1"/>
          </p:cNvSpPr>
          <p:nvPr/>
        </p:nvSpPr>
        <p:spPr>
          <a:xfrm xmlns:a="http://schemas.openxmlformats.org/drawingml/2006/main">
            <a:off x="98107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A heat-only assurance is scientifically too narrow for this evidence base.</a:t>
            </a:r>
          </a:p>
        </p:txBody>
      </p:sp>
      <p:sp>
        <p:nvSpPr>
          <p:cNvPr id="20" name="Column 2">
            <a:extLst xmlns:a="http://schemas.openxmlformats.org/drawingml/2006/main">
              <a:ext uri="{FF2B5EF4-FFF2-40B4-BE49-F238E27FC236}">
                <a16:creationId xmlns:a16="http://schemas.microsoft.com/office/drawing/2014/main" id="{5684C5C3-A2D0-40D6-93A9-980C972F347A}"/>
              </a:ext>
            </a:extLst>
          </p:cNvPr>
          <p:cNvSpPr>
            <a:spLocks xmlns:a="http://schemas.openxmlformats.org/drawingml/2006/main" noGrp="1"/>
          </p:cNvSpPr>
          <p:nvPr/>
        </p:nvSpPr>
        <p:spPr>
          <a:xfrm xmlns:a="http://schemas.openxmlformats.org/drawingml/2006/main">
            <a:off x="617220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21" name="Column 2 top">
            <a:extLst xmlns:a="http://schemas.openxmlformats.org/drawingml/2006/main">
              <a:ext uri="{FF2B5EF4-FFF2-40B4-BE49-F238E27FC236}">
                <a16:creationId xmlns:a16="http://schemas.microsoft.com/office/drawing/2014/main" id="{3D766546-EA3C-4583-97FA-17D31A189206}"/>
              </a:ext>
            </a:extLst>
          </p:cNvPr>
          <p:cNvSpPr>
            <a:spLocks xmlns:a="http://schemas.openxmlformats.org/drawingml/2006/main" noGrp="1"/>
          </p:cNvSpPr>
          <p:nvPr/>
        </p:nvSpPr>
        <p:spPr>
          <a:xfrm xmlns:a="http://schemas.openxmlformats.org/drawingml/2006/main">
            <a:off x="6172200" y="1476375"/>
            <a:ext cx="5505450" cy="666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22" name="Column 2 title">
            <a:extLst xmlns:a="http://schemas.openxmlformats.org/drawingml/2006/main">
              <a:ext uri="{FF2B5EF4-FFF2-40B4-BE49-F238E27FC236}">
                <a16:creationId xmlns:a16="http://schemas.microsoft.com/office/drawing/2014/main" id="{A9A12B22-CDF6-431D-B863-9FCEC4DD86BC}"/>
              </a:ext>
            </a:extLst>
          </p:cNvPr>
          <p:cNvSpPr>
            <a:spLocks xmlns:a="http://schemas.openxmlformats.org/drawingml/2006/main" noGrp="1"/>
          </p:cNvSpPr>
          <p:nvPr/>
        </p:nvSpPr>
        <p:spPr>
          <a:xfrm xmlns:a="http://schemas.openxmlformats.org/drawingml/2006/main">
            <a:off x="641032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WHAT IT DOES NOT MEAN</a:t>
            </a:r>
          </a:p>
        </p:txBody>
      </p:sp>
      <p:sp>
        <p:nvSpPr>
          <p:cNvPr id="23" name="Bullet dot 1-0">
            <a:extLst xmlns:a="http://schemas.openxmlformats.org/drawingml/2006/main">
              <a:ext uri="{FF2B5EF4-FFF2-40B4-BE49-F238E27FC236}">
                <a16:creationId xmlns:a16="http://schemas.microsoft.com/office/drawing/2014/main" id="{9AE31DAC-C255-4405-BF48-681D3EFFEA34}"/>
              </a:ext>
            </a:extLst>
          </p:cNvPr>
          <p:cNvSpPr>
            <a:spLocks xmlns:a="http://schemas.openxmlformats.org/drawingml/2006/main" noGrp="1"/>
          </p:cNvSpPr>
          <p:nvPr/>
        </p:nvSpPr>
        <p:spPr>
          <a:xfrm xmlns:a="http://schemas.openxmlformats.org/drawingml/2006/main">
            <a:off x="6419850" y="228600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4" name="Bullet text 1-0">
            <a:extLst xmlns:a="http://schemas.openxmlformats.org/drawingml/2006/main">
              <a:ext uri="{FF2B5EF4-FFF2-40B4-BE49-F238E27FC236}">
                <a16:creationId xmlns:a16="http://schemas.microsoft.com/office/drawing/2014/main" id="{90891A17-F567-493A-98F1-041BD94A3FA5}"/>
              </a:ext>
            </a:extLst>
          </p:cNvPr>
          <p:cNvSpPr>
            <a:spLocks xmlns:a="http://schemas.openxmlformats.org/drawingml/2006/main" noGrp="1"/>
          </p:cNvSpPr>
          <p:nvPr/>
        </p:nvSpPr>
        <p:spPr>
          <a:xfrm xmlns:a="http://schemas.openxmlformats.org/drawingml/2006/main">
            <a:off x="663892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A statistically significant result is not automatically adverse, clinically important, or free from bias.</a:t>
            </a:r>
          </a:p>
        </p:txBody>
      </p:sp>
      <p:sp>
        <p:nvSpPr>
          <p:cNvPr id="25" name="Bullet dot 1-1">
            <a:extLst xmlns:a="http://schemas.openxmlformats.org/drawingml/2006/main">
              <a:ext uri="{FF2B5EF4-FFF2-40B4-BE49-F238E27FC236}">
                <a16:creationId xmlns:a16="http://schemas.microsoft.com/office/drawing/2014/main" id="{7849810F-5085-4A1A-9F83-A5DEF537A545}"/>
              </a:ext>
            </a:extLst>
          </p:cNvPr>
          <p:cNvSpPr>
            <a:spLocks xmlns:a="http://schemas.openxmlformats.org/drawingml/2006/main" noGrp="1"/>
          </p:cNvSpPr>
          <p:nvPr/>
        </p:nvSpPr>
        <p:spPr>
          <a:xfrm xmlns:a="http://schemas.openxmlformats.org/drawingml/2006/main">
            <a:off x="6419850" y="315277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6" name="Bullet text 1-1">
            <a:extLst xmlns:a="http://schemas.openxmlformats.org/drawingml/2006/main">
              <a:ext uri="{FF2B5EF4-FFF2-40B4-BE49-F238E27FC236}">
                <a16:creationId xmlns:a16="http://schemas.microsoft.com/office/drawing/2014/main" id="{38F31716-6246-4C36-B29F-6E85AD6F97ED}"/>
              </a:ext>
            </a:extLst>
          </p:cNvPr>
          <p:cNvSpPr>
            <a:spLocks xmlns:a="http://schemas.openxmlformats.org/drawingml/2006/main" noGrp="1"/>
          </p:cNvSpPr>
          <p:nvPr/>
        </p:nvSpPr>
        <p:spPr>
          <a:xfrm xmlns:a="http://schemas.openxmlformats.org/drawingml/2006/main">
            <a:off x="663892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A broad compilation is not the same as a protocol-driven systematic review with pooled effect sizes.</a:t>
            </a:r>
          </a:p>
        </p:txBody>
      </p:sp>
      <p:sp>
        <p:nvSpPr>
          <p:cNvPr id="27" name="Bullet dot 1-2">
            <a:extLst xmlns:a="http://schemas.openxmlformats.org/drawingml/2006/main">
              <a:ext uri="{FF2B5EF4-FFF2-40B4-BE49-F238E27FC236}">
                <a16:creationId xmlns:a16="http://schemas.microsoft.com/office/drawing/2014/main" id="{E4281B2C-6ED8-4B01-A7B2-A4D0A2EF8678}"/>
              </a:ext>
            </a:extLst>
          </p:cNvPr>
          <p:cNvSpPr>
            <a:spLocks xmlns:a="http://schemas.openxmlformats.org/drawingml/2006/main" noGrp="1"/>
          </p:cNvSpPr>
          <p:nvPr/>
        </p:nvSpPr>
        <p:spPr>
          <a:xfrm xmlns:a="http://schemas.openxmlformats.org/drawingml/2006/main">
            <a:off x="6419850" y="401955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8" name="Bullet text 1-2">
            <a:extLst xmlns:a="http://schemas.openxmlformats.org/drawingml/2006/main">
              <a:ext uri="{FF2B5EF4-FFF2-40B4-BE49-F238E27FC236}">
                <a16:creationId xmlns:a16="http://schemas.microsoft.com/office/drawing/2014/main" id="{743E8915-F553-47F7-8293-52E523D6B33E}"/>
              </a:ext>
            </a:extLst>
          </p:cNvPr>
          <p:cNvSpPr>
            <a:spLocks xmlns:a="http://schemas.openxmlformats.org/drawingml/2006/main" noGrp="1"/>
          </p:cNvSpPr>
          <p:nvPr/>
        </p:nvSpPr>
        <p:spPr>
          <a:xfrm xmlns:a="http://schemas.openxmlformats.org/drawingml/2006/main">
            <a:off x="663892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Publication bias, exposure quality, blinding, dosimetry, and independent replication still matter.</a:t>
            </a:r>
          </a:p>
        </p:txBody>
      </p:sp>
      <p:sp>
        <p:nvSpPr>
          <p:cNvPr id="29" name="Bullet dot 1-3">
            <a:extLst xmlns:a="http://schemas.openxmlformats.org/drawingml/2006/main">
              <a:ext uri="{FF2B5EF4-FFF2-40B4-BE49-F238E27FC236}">
                <a16:creationId xmlns:a16="http://schemas.microsoft.com/office/drawing/2014/main" id="{2645920D-2204-4E35-9F19-10B2BE62EE35}"/>
              </a:ext>
            </a:extLst>
          </p:cNvPr>
          <p:cNvSpPr>
            <a:spLocks xmlns:a="http://schemas.openxmlformats.org/drawingml/2006/main" noGrp="1"/>
          </p:cNvSpPr>
          <p:nvPr/>
        </p:nvSpPr>
        <p:spPr>
          <a:xfrm xmlns:a="http://schemas.openxmlformats.org/drawingml/2006/main">
            <a:off x="6419850" y="488632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0" name="Bullet text 1-3">
            <a:extLst xmlns:a="http://schemas.openxmlformats.org/drawingml/2006/main">
              <a:ext uri="{FF2B5EF4-FFF2-40B4-BE49-F238E27FC236}">
                <a16:creationId xmlns:a16="http://schemas.microsoft.com/office/drawing/2014/main" id="{11FA83F0-E3B1-4F00-AEE9-CF61D4DC4FCE}"/>
              </a:ext>
            </a:extLst>
          </p:cNvPr>
          <p:cNvSpPr>
            <a:spLocks xmlns:a="http://schemas.openxmlformats.org/drawingml/2006/main" noGrp="1"/>
          </p:cNvSpPr>
          <p:nvPr/>
        </p:nvSpPr>
        <p:spPr>
          <a:xfrm xmlns:a="http://schemas.openxmlformats.org/drawingml/2006/main">
            <a:off x="663892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The correct response is rigorous testing—not dismissal of the repeated signal.</a:t>
            </a:r>
          </a:p>
        </p:txBody>
      </p:sp>
    </p:spTree>
    <p:extLst>
      <p:ext uri="{BB962C8B-B14F-4D97-AF65-F5344CB8AC3E}">
        <p14:creationId xmlns:p14="http://schemas.microsoft.com/office/powerpoint/2010/main" val="569139059"/>
      </p:ext>
    </p:extLst>
  </p:cSld>
</p:sld>
</file>

<file path=ppt/slides/slide12.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2" name="Top cyan rule">
            <a:extLst xmlns:a="http://schemas.openxmlformats.org/drawingml/2006/main">
              <a:ext uri="{FF2B5EF4-FFF2-40B4-BE49-F238E27FC236}">
                <a16:creationId xmlns:a16="http://schemas.microsoft.com/office/drawing/2014/main" id="{3B9678FA-1E8E-45EC-8E5B-92AE4853912F}"/>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1B2BDFED-EAC8-4C87-906D-EBC4DA495419}"/>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B85CD998-83C1-482A-A3E8-E803DD4C6B36}"/>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88E1EAC6-E868-4769-97FC-504F66844636}"/>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SYSTEMATIC-REVIEW DISPUTE</a:t>
            </a:r>
          </a:p>
        </p:txBody>
      </p:sp>
      <p:sp>
        <p:nvSpPr>
          <p:cNvPr id="5" name="Slide title">
            <a:extLst xmlns:a="http://schemas.openxmlformats.org/drawingml/2006/main">
              <a:ext uri="{FF2B5EF4-FFF2-40B4-BE49-F238E27FC236}">
                <a16:creationId xmlns:a16="http://schemas.microsoft.com/office/drawing/2014/main" id="{F437268C-9AB1-4E90-AA09-95E59974A202}"/>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FFFFFF"/>
                </a:solidFill>
              </a:defRPr>
            </a:pPr>
            <a:r>
              <a:rPr sz="1875" b="1" i="0">
                <a:solidFill>
                  <a:srgbClr val="FFFFFF"/>
                </a:solidFill>
              </a:rPr>
              <a:t>Oxidative stress: the disagreement is about certainty—not whether studies report effects</a:t>
            </a:r>
          </a:p>
        </p:txBody>
      </p:sp>
      <p:sp>
        <p:nvSpPr>
          <p:cNvPr id="6" name="Gold rule">
            <a:extLst xmlns:a="http://schemas.openxmlformats.org/drawingml/2006/main">
              <a:ext uri="{FF2B5EF4-FFF2-40B4-BE49-F238E27FC236}">
                <a16:creationId xmlns:a16="http://schemas.microsoft.com/office/drawing/2014/main" id="{0B7624A1-A81E-4B68-8642-1B792C9BBC1D}"/>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F4893A48-01DE-4E69-AE2E-DF0561C9C49A}"/>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954C2104-1C55-47DB-9909-1C5133B5C3A9}"/>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12</a:t>
            </a:r>
          </a:p>
        </p:txBody>
      </p:sp>
      <p:sp>
        <p:nvSpPr>
          <p:cNvPr id="9" name="Lai card">
            <a:extLst xmlns:a="http://schemas.openxmlformats.org/drawingml/2006/main">
              <a:ext uri="{FF2B5EF4-FFF2-40B4-BE49-F238E27FC236}">
                <a16:creationId xmlns:a16="http://schemas.microsoft.com/office/drawing/2014/main" id="{6416B5CE-0598-4B00-9E8F-D991BDFF8C38}"/>
              </a:ext>
            </a:extLst>
          </p:cNvPr>
          <p:cNvSpPr>
            <a:spLocks xmlns:a="http://schemas.openxmlformats.org/drawingml/2006/main" noGrp="1"/>
          </p:cNvSpPr>
          <p:nvPr/>
        </p:nvSpPr>
        <p:spPr>
          <a:xfrm xmlns:a="http://schemas.openxmlformats.org/drawingml/2006/main">
            <a:off x="514350" y="1581150"/>
            <a:ext cx="3476625" cy="4067175"/>
          </a:xfrm>
          <a:prstGeom xmlns:a="http://schemas.openxmlformats.org/drawingml/2006/main" prst="roundRect">
            <a:avLst>
              <a:gd name="adj" fmla="val 3288"/>
            </a:avLst>
          </a:prstGeom>
          <a:solidFill xmlns:a="http://schemas.openxmlformats.org/drawingml/2006/main">
            <a:srgbClr val="0A2748"/>
          </a:solidFill>
          <a:ln xmlns:a="http://schemas.openxmlformats.org/drawingml/2006/main" w="9525">
            <a:solidFill>
              <a:srgbClr val="13578D"/>
            </a:solidFill>
            <a:prstDash val="solid"/>
          </a:ln>
        </p:spPr>
      </p:sp>
      <p:sp>
        <p:nvSpPr>
          <p:cNvPr id="10" name="Lai accent">
            <a:extLst xmlns:a="http://schemas.openxmlformats.org/drawingml/2006/main">
              <a:ext uri="{FF2B5EF4-FFF2-40B4-BE49-F238E27FC236}">
                <a16:creationId xmlns:a16="http://schemas.microsoft.com/office/drawing/2014/main" id="{CC27EE34-AFB1-4753-8933-587FD7E3643B}"/>
              </a:ext>
            </a:extLst>
          </p:cNvPr>
          <p:cNvSpPr>
            <a:spLocks xmlns:a="http://schemas.openxmlformats.org/drawingml/2006/main" noGrp="1"/>
          </p:cNvSpPr>
          <p:nvPr/>
        </p:nvSpPr>
        <p:spPr>
          <a:xfrm xmlns:a="http://schemas.openxmlformats.org/drawingml/2006/main">
            <a:off x="514350" y="1581150"/>
            <a:ext cx="66675" cy="40671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1" name="Lai title">
            <a:extLst xmlns:a="http://schemas.openxmlformats.org/drawingml/2006/main">
              <a:ext uri="{FF2B5EF4-FFF2-40B4-BE49-F238E27FC236}">
                <a16:creationId xmlns:a16="http://schemas.microsoft.com/office/drawing/2014/main" id="{6DDF2AAF-C86B-4B4C-AC7C-6E1770104E23}"/>
              </a:ext>
            </a:extLst>
          </p:cNvPr>
          <p:cNvSpPr>
            <a:spLocks xmlns:a="http://schemas.openxmlformats.org/drawingml/2006/main" noGrp="1"/>
          </p:cNvSpPr>
          <p:nvPr/>
        </p:nvSpPr>
        <p:spPr>
          <a:xfrm xmlns:a="http://schemas.openxmlformats.org/drawingml/2006/main">
            <a:off x="733425" y="1733550"/>
            <a:ext cx="311467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1" i="0">
                <a:solidFill>
                  <a:srgbClr val="FFFFFF"/>
                </a:solidFill>
              </a:defRPr>
            </a:pPr>
            <a:r>
              <a:rPr sz="1350" b="1" i="0">
                <a:solidFill>
                  <a:srgbClr val="FFFFFF"/>
                </a:solidFill>
              </a:rPr>
              <a:t>BROAD COMPILATION</a:t>
            </a:r>
          </a:p>
        </p:txBody>
      </p:sp>
      <p:sp>
        <p:nvSpPr>
          <p:cNvPr id="12" name="Lai body">
            <a:extLst xmlns:a="http://schemas.openxmlformats.org/drawingml/2006/main">
              <a:ext uri="{FF2B5EF4-FFF2-40B4-BE49-F238E27FC236}">
                <a16:creationId xmlns:a16="http://schemas.microsoft.com/office/drawing/2014/main" id="{BE2DF9CE-30EA-4884-ABE8-BC3A8E029ACB}"/>
              </a:ext>
            </a:extLst>
          </p:cNvPr>
          <p:cNvSpPr>
            <a:spLocks xmlns:a="http://schemas.openxmlformats.org/drawingml/2006/main" noGrp="1"/>
          </p:cNvSpPr>
          <p:nvPr/>
        </p:nvSpPr>
        <p:spPr>
          <a:xfrm xmlns:a="http://schemas.openxmlformats.org/drawingml/2006/main">
            <a:off x="733425" y="2266950"/>
            <a:ext cx="3114675" cy="32480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350" b="0" i="0">
                <a:solidFill>
                  <a:srgbClr val="B8D0E8"/>
                </a:solidFill>
              </a:defRPr>
            </a:pPr>
            <a:r>
              <a:rPr sz="1350" b="0" i="0">
                <a:solidFill>
                  <a:srgbClr val="B8D0E8"/>
                </a:solidFill>
              </a:rPr>
              <a:t>390 of 438 RFR oxidative/free-radical papers reported significant effects. Among low-intensity studies at SAR ≤0.40 W/kg, 110 of 114 reported effects.</a:t>
            </a:r>
          </a:p>
        </p:txBody>
      </p:sp>
      <p:sp>
        <p:nvSpPr>
          <p:cNvPr id="13" name="WHO review card">
            <a:extLst xmlns:a="http://schemas.openxmlformats.org/drawingml/2006/main">
              <a:ext uri="{FF2B5EF4-FFF2-40B4-BE49-F238E27FC236}">
                <a16:creationId xmlns:a16="http://schemas.microsoft.com/office/drawing/2014/main" id="{75A22ABA-AC60-4B01-9D60-D663FE326869}"/>
              </a:ext>
            </a:extLst>
          </p:cNvPr>
          <p:cNvSpPr>
            <a:spLocks xmlns:a="http://schemas.openxmlformats.org/drawingml/2006/main" noGrp="1"/>
          </p:cNvSpPr>
          <p:nvPr/>
        </p:nvSpPr>
        <p:spPr>
          <a:xfrm xmlns:a="http://schemas.openxmlformats.org/drawingml/2006/main">
            <a:off x="4352925" y="1581150"/>
            <a:ext cx="3476625" cy="4067175"/>
          </a:xfrm>
          <a:prstGeom xmlns:a="http://schemas.openxmlformats.org/drawingml/2006/main" prst="roundRect">
            <a:avLst>
              <a:gd name="adj" fmla="val 3288"/>
            </a:avLst>
          </a:prstGeom>
          <a:solidFill xmlns:a="http://schemas.openxmlformats.org/drawingml/2006/main">
            <a:srgbClr val="0A2748"/>
          </a:solidFill>
          <a:ln xmlns:a="http://schemas.openxmlformats.org/drawingml/2006/main" w="9525">
            <a:solidFill>
              <a:srgbClr val="13578D"/>
            </a:solidFill>
            <a:prstDash val="solid"/>
          </a:ln>
        </p:spPr>
      </p:sp>
      <p:sp>
        <p:nvSpPr>
          <p:cNvPr id="14" name="WHO review accent">
            <a:extLst xmlns:a="http://schemas.openxmlformats.org/drawingml/2006/main">
              <a:ext uri="{FF2B5EF4-FFF2-40B4-BE49-F238E27FC236}">
                <a16:creationId xmlns:a16="http://schemas.microsoft.com/office/drawing/2014/main" id="{942513AA-0BE2-48C0-8A67-74ECAA083AB5}"/>
              </a:ext>
            </a:extLst>
          </p:cNvPr>
          <p:cNvSpPr>
            <a:spLocks xmlns:a="http://schemas.openxmlformats.org/drawingml/2006/main" noGrp="1"/>
          </p:cNvSpPr>
          <p:nvPr/>
        </p:nvSpPr>
        <p:spPr>
          <a:xfrm xmlns:a="http://schemas.openxmlformats.org/drawingml/2006/main">
            <a:off x="4352925" y="1581150"/>
            <a:ext cx="66675" cy="40671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5" name="WHO review title">
            <a:extLst xmlns:a="http://schemas.openxmlformats.org/drawingml/2006/main">
              <a:ext uri="{FF2B5EF4-FFF2-40B4-BE49-F238E27FC236}">
                <a16:creationId xmlns:a16="http://schemas.microsoft.com/office/drawing/2014/main" id="{E0304428-4DF2-47DA-AF55-DB1BAD3C0FBB}"/>
              </a:ext>
            </a:extLst>
          </p:cNvPr>
          <p:cNvSpPr>
            <a:spLocks xmlns:a="http://schemas.openxmlformats.org/drawingml/2006/main" noGrp="1"/>
          </p:cNvSpPr>
          <p:nvPr/>
        </p:nvSpPr>
        <p:spPr>
          <a:xfrm xmlns:a="http://schemas.openxmlformats.org/drawingml/2006/main">
            <a:off x="4572000" y="1733550"/>
            <a:ext cx="311467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1" i="0">
                <a:solidFill>
                  <a:srgbClr val="FFFFFF"/>
                </a:solidFill>
              </a:defRPr>
            </a:pPr>
            <a:r>
              <a:rPr sz="1350" b="1" i="0">
                <a:solidFill>
                  <a:srgbClr val="FFFFFF"/>
                </a:solidFill>
              </a:rPr>
              <a:t>WHO-COMMISSIONED REVIEW</a:t>
            </a:r>
          </a:p>
        </p:txBody>
      </p:sp>
      <p:sp>
        <p:nvSpPr>
          <p:cNvPr id="16" name="WHO review body">
            <a:extLst xmlns:a="http://schemas.openxmlformats.org/drawingml/2006/main">
              <a:ext uri="{FF2B5EF4-FFF2-40B4-BE49-F238E27FC236}">
                <a16:creationId xmlns:a16="http://schemas.microsoft.com/office/drawing/2014/main" id="{3650CC76-AEF2-4B06-94E1-ED0970D43B05}"/>
              </a:ext>
            </a:extLst>
          </p:cNvPr>
          <p:cNvSpPr>
            <a:spLocks xmlns:a="http://schemas.openxmlformats.org/drawingml/2006/main" noGrp="1"/>
          </p:cNvSpPr>
          <p:nvPr/>
        </p:nvSpPr>
        <p:spPr>
          <a:xfrm xmlns:a="http://schemas.openxmlformats.org/drawingml/2006/main">
            <a:off x="4572000" y="2266950"/>
            <a:ext cx="3114675" cy="32480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350" b="0" i="0">
                <a:solidFill>
                  <a:srgbClr val="B8D0E8"/>
                </a:solidFill>
              </a:defRPr>
            </a:pPr>
            <a:r>
              <a:rPr sz="1350" b="0" i="0">
                <a:solidFill>
                  <a:srgbClr val="B8D0E8"/>
                </a:solidFill>
              </a:rPr>
              <a:t>Meyer et al. identified 56 eligible studies and meta-analyzed 52. The overall certainty was judged very low, driven by risk-of-bias and heterogeneity concerns.</a:t>
            </a:r>
          </a:p>
        </p:txBody>
      </p:sp>
      <p:sp>
        <p:nvSpPr>
          <p:cNvPr id="17" name="Critique card">
            <a:extLst xmlns:a="http://schemas.openxmlformats.org/drawingml/2006/main">
              <a:ext uri="{FF2B5EF4-FFF2-40B4-BE49-F238E27FC236}">
                <a16:creationId xmlns:a16="http://schemas.microsoft.com/office/drawing/2014/main" id="{2B9E8CB2-D430-4202-B934-3348B23F07FD}"/>
              </a:ext>
            </a:extLst>
          </p:cNvPr>
          <p:cNvSpPr>
            <a:spLocks xmlns:a="http://schemas.openxmlformats.org/drawingml/2006/main" noGrp="1"/>
          </p:cNvSpPr>
          <p:nvPr/>
        </p:nvSpPr>
        <p:spPr>
          <a:xfrm xmlns:a="http://schemas.openxmlformats.org/drawingml/2006/main">
            <a:off x="8191500" y="1581150"/>
            <a:ext cx="3486150" cy="4067175"/>
          </a:xfrm>
          <a:prstGeom xmlns:a="http://schemas.openxmlformats.org/drawingml/2006/main" prst="roundRect">
            <a:avLst>
              <a:gd name="adj" fmla="val 3279"/>
            </a:avLst>
          </a:prstGeom>
          <a:solidFill xmlns:a="http://schemas.openxmlformats.org/drawingml/2006/main">
            <a:srgbClr val="0A2748"/>
          </a:solidFill>
          <a:ln xmlns:a="http://schemas.openxmlformats.org/drawingml/2006/main" w="9525">
            <a:solidFill>
              <a:srgbClr val="13578D"/>
            </a:solidFill>
            <a:prstDash val="solid"/>
          </a:ln>
        </p:spPr>
      </p:sp>
      <p:sp>
        <p:nvSpPr>
          <p:cNvPr id="18" name="Critique accent">
            <a:extLst xmlns:a="http://schemas.openxmlformats.org/drawingml/2006/main">
              <a:ext uri="{FF2B5EF4-FFF2-40B4-BE49-F238E27FC236}">
                <a16:creationId xmlns:a16="http://schemas.microsoft.com/office/drawing/2014/main" id="{9C11C86F-BA32-40EA-90A9-5AA1DEBCB697}"/>
              </a:ext>
            </a:extLst>
          </p:cNvPr>
          <p:cNvSpPr>
            <a:spLocks xmlns:a="http://schemas.openxmlformats.org/drawingml/2006/main" noGrp="1"/>
          </p:cNvSpPr>
          <p:nvPr/>
        </p:nvSpPr>
        <p:spPr>
          <a:xfrm xmlns:a="http://schemas.openxmlformats.org/drawingml/2006/main">
            <a:off x="8191500" y="1581150"/>
            <a:ext cx="66675" cy="4067175"/>
          </a:xfrm>
          <a:prstGeom xmlns:a="http://schemas.openxmlformats.org/drawingml/2006/main" prst="rect">
            <a:avLst/>
          </a:prstGeom>
          <a:solidFill xmlns:a="http://schemas.openxmlformats.org/drawingml/2006/main">
            <a:srgbClr val="FF6B6B"/>
          </a:solidFill>
          <a:ln xmlns:a="http://schemas.openxmlformats.org/drawingml/2006/main" w="0">
            <a:solidFill>
              <a:srgbClr val="FF6B6B"/>
            </a:solidFill>
            <a:prstDash val="solid"/>
          </a:ln>
        </p:spPr>
      </p:sp>
      <p:sp>
        <p:nvSpPr>
          <p:cNvPr id="19" name="Critique title">
            <a:extLst xmlns:a="http://schemas.openxmlformats.org/drawingml/2006/main">
              <a:ext uri="{FF2B5EF4-FFF2-40B4-BE49-F238E27FC236}">
                <a16:creationId xmlns:a16="http://schemas.microsoft.com/office/drawing/2014/main" id="{7E090F34-56EC-4A67-A561-90A1B0CB06CE}"/>
              </a:ext>
            </a:extLst>
          </p:cNvPr>
          <p:cNvSpPr>
            <a:spLocks xmlns:a="http://schemas.openxmlformats.org/drawingml/2006/main" noGrp="1"/>
          </p:cNvSpPr>
          <p:nvPr/>
        </p:nvSpPr>
        <p:spPr>
          <a:xfrm xmlns:a="http://schemas.openxmlformats.org/drawingml/2006/main">
            <a:off x="8410575" y="1733550"/>
            <a:ext cx="31242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1" i="0">
                <a:solidFill>
                  <a:srgbClr val="FFFFFF"/>
                </a:solidFill>
              </a:defRPr>
            </a:pPr>
            <a:r>
              <a:rPr sz="1350" b="1" i="0">
                <a:solidFill>
                  <a:srgbClr val="FFFFFF"/>
                </a:solidFill>
              </a:rPr>
              <a:t>PUBLISHED CRITIQUE</a:t>
            </a:r>
          </a:p>
        </p:txBody>
      </p:sp>
      <p:sp>
        <p:nvSpPr>
          <p:cNvPr id="20" name="Critique body">
            <a:extLst xmlns:a="http://schemas.openxmlformats.org/drawingml/2006/main">
              <a:ext uri="{FF2B5EF4-FFF2-40B4-BE49-F238E27FC236}">
                <a16:creationId xmlns:a16="http://schemas.microsoft.com/office/drawing/2014/main" id="{17F172DD-0961-4491-BAA3-87D2DD2C4924}"/>
              </a:ext>
            </a:extLst>
          </p:cNvPr>
          <p:cNvSpPr>
            <a:spLocks xmlns:a="http://schemas.openxmlformats.org/drawingml/2006/main" noGrp="1"/>
          </p:cNvSpPr>
          <p:nvPr/>
        </p:nvSpPr>
        <p:spPr>
          <a:xfrm xmlns:a="http://schemas.openxmlformats.org/drawingml/2006/main">
            <a:off x="8410575" y="2266950"/>
            <a:ext cx="3124200" cy="32480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350" b="0" i="0">
                <a:solidFill>
                  <a:srgbClr val="B8D0E8"/>
                </a:solidFill>
              </a:defRPr>
            </a:pPr>
            <a:r>
              <a:rPr sz="1350" b="0" i="0">
                <a:solidFill>
                  <a:srgbClr val="B8D0E8"/>
                </a:solidFill>
              </a:rPr>
              <a:t>Melnick and colleagues argued that the review excluded a much larger eligible body and that exclusion rules and bias judgments materially shaped the conclusion.</a:t>
            </a:r>
          </a:p>
        </p:txBody>
      </p:sp>
      <p:sp>
        <p:nvSpPr>
          <p:cNvPr id="21" name="Oxidative conclusion">
            <a:extLst xmlns:a="http://schemas.openxmlformats.org/drawingml/2006/main">
              <a:ext uri="{FF2B5EF4-FFF2-40B4-BE49-F238E27FC236}">
                <a16:creationId xmlns:a16="http://schemas.microsoft.com/office/drawing/2014/main" id="{92AC3FF4-E204-4DAC-B07D-DD6D4992BFF4}"/>
              </a:ext>
            </a:extLst>
          </p:cNvPr>
          <p:cNvSpPr>
            <a:spLocks xmlns:a="http://schemas.openxmlformats.org/drawingml/2006/main" noGrp="1"/>
          </p:cNvSpPr>
          <p:nvPr/>
        </p:nvSpPr>
        <p:spPr>
          <a:xfrm xmlns:a="http://schemas.openxmlformats.org/drawingml/2006/main">
            <a:off x="1238250" y="5867400"/>
            <a:ext cx="971550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1" i="0">
                <a:solidFill>
                  <a:srgbClr val="FFE58A"/>
                </a:solidFill>
              </a:defRPr>
            </a:pPr>
            <a:r>
              <a:rPr sz="1350" b="1" i="0">
                <a:solidFill>
                  <a:srgbClr val="FFE58A"/>
                </a:solidFill>
              </a:rPr>
              <a:t>Policy answer: fund preregistered, blinded, waveform-aware, independently replicated oxidative studies with dosimetry and real-time redox endpoints.</a:t>
            </a:r>
          </a:p>
        </p:txBody>
      </p:sp>
    </p:spTree>
    <p:extLst>
      <p:ext uri="{BB962C8B-B14F-4D97-AF65-F5344CB8AC3E}">
        <p14:creationId xmlns:p14="http://schemas.microsoft.com/office/powerpoint/2010/main" val="2073012661"/>
      </p:ext>
    </p:extLst>
  </p:cSld>
</p:sld>
</file>

<file path=ppt/slides/slide13.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0" name="Top cyan rule">
            <a:extLst xmlns:a="http://schemas.openxmlformats.org/drawingml/2006/main">
              <a:ext uri="{FF2B5EF4-FFF2-40B4-BE49-F238E27FC236}">
                <a16:creationId xmlns:a16="http://schemas.microsoft.com/office/drawing/2014/main" id="{FD4568A7-10B7-4BF5-9C6C-E45EF9B15FFB}"/>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5AC27A76-B8C1-4B6F-8F38-9916A46029CF}"/>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B71067CA-9DC6-4279-8746-AA616A692BFA}"/>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FA8685C8-0DE1-4242-A7B0-30F5DB87560C}"/>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MECHANISTIC SYNTHESIS</a:t>
            </a:r>
          </a:p>
        </p:txBody>
      </p:sp>
      <p:sp>
        <p:nvSpPr>
          <p:cNvPr id="5" name="Slide title">
            <a:extLst xmlns:a="http://schemas.openxmlformats.org/drawingml/2006/main">
              <a:ext uri="{FF2B5EF4-FFF2-40B4-BE49-F238E27FC236}">
                <a16:creationId xmlns:a16="http://schemas.microsoft.com/office/drawing/2014/main" id="{C14DA42E-F364-46A8-A191-90B0CE397094}"/>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A plausible biological stress pathway</a:t>
            </a:r>
          </a:p>
        </p:txBody>
      </p:sp>
      <p:sp>
        <p:nvSpPr>
          <p:cNvPr id="6" name="Gold rule">
            <a:extLst xmlns:a="http://schemas.openxmlformats.org/drawingml/2006/main">
              <a:ext uri="{FF2B5EF4-FFF2-40B4-BE49-F238E27FC236}">
                <a16:creationId xmlns:a16="http://schemas.microsoft.com/office/drawing/2014/main" id="{5BD65564-9583-4C6D-9A3D-9C313F5581FC}"/>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FE566B2A-8F1C-4589-ABAF-6E490B322D12}"/>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6CC53A2F-96A3-41D8-AE79-66B10D344175}"/>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13</a:t>
            </a:r>
          </a:p>
        </p:txBody>
      </p:sp>
      <p:sp>
        <p:nvSpPr>
          <p:cNvPr id="9" name="Path node 0">
            <a:extLst xmlns:a="http://schemas.openxmlformats.org/drawingml/2006/main">
              <a:ext uri="{FF2B5EF4-FFF2-40B4-BE49-F238E27FC236}">
                <a16:creationId xmlns:a16="http://schemas.microsoft.com/office/drawing/2014/main" id="{9D8B54F3-86C3-48B5-9FD3-DBF4DC4A6E4C}"/>
              </a:ext>
            </a:extLst>
          </p:cNvPr>
          <p:cNvSpPr>
            <a:spLocks xmlns:a="http://schemas.openxmlformats.org/drawingml/2006/main" noGrp="1"/>
          </p:cNvSpPr>
          <p:nvPr/>
        </p:nvSpPr>
        <p:spPr>
          <a:xfrm xmlns:a="http://schemas.openxmlformats.org/drawingml/2006/main">
            <a:off x="514350" y="2047875"/>
            <a:ext cx="2662238" cy="2381250"/>
          </a:xfrm>
          <a:prstGeom xmlns:a="http://schemas.openxmlformats.org/drawingml/2006/main" prst="roundRect">
            <a:avLst>
              <a:gd name="adj" fmla="val 4800"/>
            </a:avLst>
          </a:prstGeom>
          <a:solidFill xmlns:a="http://schemas.openxmlformats.org/drawingml/2006/main">
            <a:srgbClr val="0A2748"/>
          </a:solidFill>
          <a:ln xmlns:a="http://schemas.openxmlformats.org/drawingml/2006/main" w="19050">
            <a:solidFill>
              <a:srgbClr val="F4C542"/>
            </a:solidFill>
            <a:prstDash val="solid"/>
          </a:ln>
        </p:spPr>
      </p:sp>
      <p:sp>
        <p:nvSpPr>
          <p:cNvPr id="10" name="Path number 0">
            <a:extLst xmlns:a="http://schemas.openxmlformats.org/drawingml/2006/main">
              <a:ext uri="{FF2B5EF4-FFF2-40B4-BE49-F238E27FC236}">
                <a16:creationId xmlns:a16="http://schemas.microsoft.com/office/drawing/2014/main" id="{6E30793F-5040-49C0-AA54-12692C1A8E41}"/>
              </a:ext>
            </a:extLst>
          </p:cNvPr>
          <p:cNvSpPr>
            <a:spLocks xmlns:a="http://schemas.openxmlformats.org/drawingml/2006/main" noGrp="1"/>
          </p:cNvSpPr>
          <p:nvPr/>
        </p:nvSpPr>
        <p:spPr>
          <a:xfrm xmlns:a="http://schemas.openxmlformats.org/drawingml/2006/main">
            <a:off x="685800" y="2190750"/>
            <a:ext cx="4953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4C542"/>
                </a:solidFill>
              </a:defRPr>
            </a:pPr>
            <a:r>
              <a:rPr sz="1125" b="1" i="0">
                <a:solidFill>
                  <a:srgbClr val="F4C542"/>
                </a:solidFill>
              </a:rPr>
              <a:t>01</a:t>
            </a:r>
          </a:p>
        </p:txBody>
      </p:sp>
      <p:sp>
        <p:nvSpPr>
          <p:cNvPr id="11" name="Path title 0">
            <a:extLst xmlns:a="http://schemas.openxmlformats.org/drawingml/2006/main">
              <a:ext uri="{FF2B5EF4-FFF2-40B4-BE49-F238E27FC236}">
                <a16:creationId xmlns:a16="http://schemas.microsoft.com/office/drawing/2014/main" id="{D6BC2516-6D92-4C1A-A4B5-C83B3F19D0D2}"/>
              </a:ext>
            </a:extLst>
          </p:cNvPr>
          <p:cNvSpPr>
            <a:spLocks xmlns:a="http://schemas.openxmlformats.org/drawingml/2006/main" noGrp="1"/>
          </p:cNvSpPr>
          <p:nvPr/>
        </p:nvSpPr>
        <p:spPr>
          <a:xfrm xmlns:a="http://schemas.openxmlformats.org/drawingml/2006/main">
            <a:off x="704850" y="2609850"/>
            <a:ext cx="2281238" cy="552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REDOX SHIFT</a:t>
            </a:r>
          </a:p>
        </p:txBody>
      </p:sp>
      <p:sp>
        <p:nvSpPr>
          <p:cNvPr id="12" name="Path body 0">
            <a:extLst xmlns:a="http://schemas.openxmlformats.org/drawingml/2006/main">
              <a:ext uri="{FF2B5EF4-FFF2-40B4-BE49-F238E27FC236}">
                <a16:creationId xmlns:a16="http://schemas.microsoft.com/office/drawing/2014/main" id="{4EEEE6BE-08C1-467D-876F-9913B0AD974E}"/>
              </a:ext>
            </a:extLst>
          </p:cNvPr>
          <p:cNvSpPr>
            <a:spLocks xmlns:a="http://schemas.openxmlformats.org/drawingml/2006/main" noGrp="1"/>
          </p:cNvSpPr>
          <p:nvPr/>
        </p:nvSpPr>
        <p:spPr>
          <a:xfrm xmlns:a="http://schemas.openxmlformats.org/drawingml/2006/main">
            <a:off x="704850" y="3295650"/>
            <a:ext cx="2281238" cy="876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ROS, antioxidant defense, mitochondrial electron handling</a:t>
            </a:r>
          </a:p>
        </p:txBody>
      </p:sp>
      <p:sp>
        <p:nvSpPr>
          <p:cNvPr id="13" name="Path arrow 0">
            <a:extLst xmlns:a="http://schemas.openxmlformats.org/drawingml/2006/main">
              <a:ext uri="{FF2B5EF4-FFF2-40B4-BE49-F238E27FC236}">
                <a16:creationId xmlns:a16="http://schemas.microsoft.com/office/drawing/2014/main" id="{C773B8F3-41F7-47A1-BACC-36000F460E1B}"/>
              </a:ext>
            </a:extLst>
          </p:cNvPr>
          <p:cNvSpPr>
            <a:spLocks xmlns:a="http://schemas.openxmlformats.org/drawingml/2006/main" noGrp="1"/>
          </p:cNvSpPr>
          <p:nvPr/>
        </p:nvSpPr>
        <p:spPr>
          <a:xfrm xmlns:a="http://schemas.openxmlformats.org/drawingml/2006/main">
            <a:off x="3176588" y="2905125"/>
            <a:ext cx="17145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950" b="1" i="0">
                <a:solidFill>
                  <a:srgbClr val="F4C542"/>
                </a:solidFill>
              </a:defRPr>
            </a:pPr>
            <a:r>
              <a:rPr sz="1950" b="1" i="0">
                <a:solidFill>
                  <a:srgbClr val="F4C542"/>
                </a:solidFill>
              </a:rPr>
              <a:t>→</a:t>
            </a:r>
          </a:p>
        </p:txBody>
      </p:sp>
      <p:sp>
        <p:nvSpPr>
          <p:cNvPr id="14" name="Path node 1">
            <a:extLst xmlns:a="http://schemas.openxmlformats.org/drawingml/2006/main">
              <a:ext uri="{FF2B5EF4-FFF2-40B4-BE49-F238E27FC236}">
                <a16:creationId xmlns:a16="http://schemas.microsoft.com/office/drawing/2014/main" id="{84D47217-3C8F-45A8-96B2-07CEE589B719}"/>
              </a:ext>
            </a:extLst>
          </p:cNvPr>
          <p:cNvSpPr>
            <a:spLocks xmlns:a="http://schemas.openxmlformats.org/drawingml/2006/main" noGrp="1"/>
          </p:cNvSpPr>
          <p:nvPr/>
        </p:nvSpPr>
        <p:spPr>
          <a:xfrm xmlns:a="http://schemas.openxmlformats.org/drawingml/2006/main">
            <a:off x="3348038" y="2047875"/>
            <a:ext cx="2662238" cy="2381250"/>
          </a:xfrm>
          <a:prstGeom xmlns:a="http://schemas.openxmlformats.org/drawingml/2006/main" prst="roundRect">
            <a:avLst>
              <a:gd name="adj" fmla="val 4800"/>
            </a:avLst>
          </a:prstGeom>
          <a:solidFill xmlns:a="http://schemas.openxmlformats.org/drawingml/2006/main">
            <a:srgbClr val="0E3A68"/>
          </a:solidFill>
          <a:ln xmlns:a="http://schemas.openxmlformats.org/drawingml/2006/main" w="19050">
            <a:solidFill>
              <a:srgbClr val="48B8E8"/>
            </a:solidFill>
            <a:prstDash val="solid"/>
          </a:ln>
        </p:spPr>
      </p:sp>
      <p:sp>
        <p:nvSpPr>
          <p:cNvPr id="15" name="Path number 1">
            <a:extLst xmlns:a="http://schemas.openxmlformats.org/drawingml/2006/main">
              <a:ext uri="{FF2B5EF4-FFF2-40B4-BE49-F238E27FC236}">
                <a16:creationId xmlns:a16="http://schemas.microsoft.com/office/drawing/2014/main" id="{E9CF5AD4-6C67-42A0-8B74-414179B99072}"/>
              </a:ext>
            </a:extLst>
          </p:cNvPr>
          <p:cNvSpPr>
            <a:spLocks xmlns:a="http://schemas.openxmlformats.org/drawingml/2006/main" noGrp="1"/>
          </p:cNvSpPr>
          <p:nvPr/>
        </p:nvSpPr>
        <p:spPr>
          <a:xfrm xmlns:a="http://schemas.openxmlformats.org/drawingml/2006/main">
            <a:off x="3519488" y="2190750"/>
            <a:ext cx="4953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48B8E8"/>
                </a:solidFill>
              </a:defRPr>
            </a:pPr>
            <a:r>
              <a:rPr sz="1125" b="1" i="0">
                <a:solidFill>
                  <a:srgbClr val="48B8E8"/>
                </a:solidFill>
              </a:rPr>
              <a:t>02</a:t>
            </a:r>
          </a:p>
        </p:txBody>
      </p:sp>
      <p:sp>
        <p:nvSpPr>
          <p:cNvPr id="16" name="Path title 1">
            <a:extLst xmlns:a="http://schemas.openxmlformats.org/drawingml/2006/main">
              <a:ext uri="{FF2B5EF4-FFF2-40B4-BE49-F238E27FC236}">
                <a16:creationId xmlns:a16="http://schemas.microsoft.com/office/drawing/2014/main" id="{A48949B1-C2D4-4F6F-91E7-64988F0D97FE}"/>
              </a:ext>
            </a:extLst>
          </p:cNvPr>
          <p:cNvSpPr>
            <a:spLocks xmlns:a="http://schemas.openxmlformats.org/drawingml/2006/main" noGrp="1"/>
          </p:cNvSpPr>
          <p:nvPr/>
        </p:nvSpPr>
        <p:spPr>
          <a:xfrm xmlns:a="http://schemas.openxmlformats.org/drawingml/2006/main">
            <a:off x="3538538" y="2609850"/>
            <a:ext cx="2281238" cy="552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CALCIUM + TIMING</a:t>
            </a:r>
          </a:p>
        </p:txBody>
      </p:sp>
      <p:sp>
        <p:nvSpPr>
          <p:cNvPr id="17" name="Path body 1">
            <a:extLst xmlns:a="http://schemas.openxmlformats.org/drawingml/2006/main">
              <a:ext uri="{FF2B5EF4-FFF2-40B4-BE49-F238E27FC236}">
                <a16:creationId xmlns:a16="http://schemas.microsoft.com/office/drawing/2014/main" id="{EC7D25C7-7FD3-40ED-B2C9-91B58A5202D7}"/>
              </a:ext>
            </a:extLst>
          </p:cNvPr>
          <p:cNvSpPr>
            <a:spLocks xmlns:a="http://schemas.openxmlformats.org/drawingml/2006/main" noGrp="1"/>
          </p:cNvSpPr>
          <p:nvPr/>
        </p:nvSpPr>
        <p:spPr>
          <a:xfrm xmlns:a="http://schemas.openxmlformats.org/drawingml/2006/main">
            <a:off x="3538538" y="3295650"/>
            <a:ext cx="2281238" cy="876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Voltage gradients, flux, frequency, phase, jitter, recovery</a:t>
            </a:r>
          </a:p>
        </p:txBody>
      </p:sp>
      <p:sp>
        <p:nvSpPr>
          <p:cNvPr id="18" name="Path arrow 1">
            <a:extLst xmlns:a="http://schemas.openxmlformats.org/drawingml/2006/main">
              <a:ext uri="{FF2B5EF4-FFF2-40B4-BE49-F238E27FC236}">
                <a16:creationId xmlns:a16="http://schemas.microsoft.com/office/drawing/2014/main" id="{D77346DE-A42C-4081-A849-6EF13464301F}"/>
              </a:ext>
            </a:extLst>
          </p:cNvPr>
          <p:cNvSpPr>
            <a:spLocks xmlns:a="http://schemas.openxmlformats.org/drawingml/2006/main" noGrp="1"/>
          </p:cNvSpPr>
          <p:nvPr/>
        </p:nvSpPr>
        <p:spPr>
          <a:xfrm xmlns:a="http://schemas.openxmlformats.org/drawingml/2006/main">
            <a:off x="6010275" y="2905125"/>
            <a:ext cx="17145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950" b="1" i="0">
                <a:solidFill>
                  <a:srgbClr val="F4C542"/>
                </a:solidFill>
              </a:defRPr>
            </a:pPr>
            <a:r>
              <a:rPr sz="1950" b="1" i="0">
                <a:solidFill>
                  <a:srgbClr val="F4C542"/>
                </a:solidFill>
              </a:rPr>
              <a:t>→</a:t>
            </a:r>
          </a:p>
        </p:txBody>
      </p:sp>
      <p:sp>
        <p:nvSpPr>
          <p:cNvPr id="19" name="Path node 2">
            <a:extLst xmlns:a="http://schemas.openxmlformats.org/drawingml/2006/main">
              <a:ext uri="{FF2B5EF4-FFF2-40B4-BE49-F238E27FC236}">
                <a16:creationId xmlns:a16="http://schemas.microsoft.com/office/drawing/2014/main" id="{39DDB3DC-073C-4AF4-AC90-2B3C7A742A40}"/>
              </a:ext>
            </a:extLst>
          </p:cNvPr>
          <p:cNvSpPr>
            <a:spLocks xmlns:a="http://schemas.openxmlformats.org/drawingml/2006/main" noGrp="1"/>
          </p:cNvSpPr>
          <p:nvPr/>
        </p:nvSpPr>
        <p:spPr>
          <a:xfrm xmlns:a="http://schemas.openxmlformats.org/drawingml/2006/main">
            <a:off x="6181725" y="2047875"/>
            <a:ext cx="2662238" cy="2381250"/>
          </a:xfrm>
          <a:prstGeom xmlns:a="http://schemas.openxmlformats.org/drawingml/2006/main" prst="roundRect">
            <a:avLst>
              <a:gd name="adj" fmla="val 4800"/>
            </a:avLst>
          </a:prstGeom>
          <a:solidFill xmlns:a="http://schemas.openxmlformats.org/drawingml/2006/main">
            <a:srgbClr val="0A2748"/>
          </a:solidFill>
          <a:ln xmlns:a="http://schemas.openxmlformats.org/drawingml/2006/main" w="19050">
            <a:solidFill>
              <a:srgbClr val="FF6B6B"/>
            </a:solidFill>
            <a:prstDash val="solid"/>
          </a:ln>
        </p:spPr>
      </p:sp>
      <p:sp>
        <p:nvSpPr>
          <p:cNvPr id="20" name="Path number 2">
            <a:extLst xmlns:a="http://schemas.openxmlformats.org/drawingml/2006/main">
              <a:ext uri="{FF2B5EF4-FFF2-40B4-BE49-F238E27FC236}">
                <a16:creationId xmlns:a16="http://schemas.microsoft.com/office/drawing/2014/main" id="{263AEA35-3C26-46BE-A605-8EFBB7DB5EA9}"/>
              </a:ext>
            </a:extLst>
          </p:cNvPr>
          <p:cNvSpPr>
            <a:spLocks xmlns:a="http://schemas.openxmlformats.org/drawingml/2006/main" noGrp="1"/>
          </p:cNvSpPr>
          <p:nvPr/>
        </p:nvSpPr>
        <p:spPr>
          <a:xfrm xmlns:a="http://schemas.openxmlformats.org/drawingml/2006/main">
            <a:off x="6353175" y="2190750"/>
            <a:ext cx="4953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F6B6B"/>
                </a:solidFill>
              </a:defRPr>
            </a:pPr>
            <a:r>
              <a:rPr sz="1125" b="1" i="0">
                <a:solidFill>
                  <a:srgbClr val="FF6B6B"/>
                </a:solidFill>
              </a:rPr>
              <a:t>03</a:t>
            </a:r>
          </a:p>
        </p:txBody>
      </p:sp>
      <p:sp>
        <p:nvSpPr>
          <p:cNvPr id="21" name="Path title 2">
            <a:extLst xmlns:a="http://schemas.openxmlformats.org/drawingml/2006/main">
              <a:ext uri="{FF2B5EF4-FFF2-40B4-BE49-F238E27FC236}">
                <a16:creationId xmlns:a16="http://schemas.microsoft.com/office/drawing/2014/main" id="{3BE33EDD-86BB-42BE-9306-FF82CBB85E72}"/>
              </a:ext>
            </a:extLst>
          </p:cNvPr>
          <p:cNvSpPr>
            <a:spLocks xmlns:a="http://schemas.openxmlformats.org/drawingml/2006/main" noGrp="1"/>
          </p:cNvSpPr>
          <p:nvPr/>
        </p:nvSpPr>
        <p:spPr>
          <a:xfrm xmlns:a="http://schemas.openxmlformats.org/drawingml/2006/main">
            <a:off x="6372225" y="2609850"/>
            <a:ext cx="2281238" cy="552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REPAIR LOAD</a:t>
            </a:r>
          </a:p>
        </p:txBody>
      </p:sp>
      <p:sp>
        <p:nvSpPr>
          <p:cNvPr id="22" name="Path body 2">
            <a:extLst xmlns:a="http://schemas.openxmlformats.org/drawingml/2006/main">
              <a:ext uri="{FF2B5EF4-FFF2-40B4-BE49-F238E27FC236}">
                <a16:creationId xmlns:a16="http://schemas.microsoft.com/office/drawing/2014/main" id="{90447D76-3856-473B-AC1E-5BE637B1D341}"/>
              </a:ext>
            </a:extLst>
          </p:cNvPr>
          <p:cNvSpPr>
            <a:spLocks xmlns:a="http://schemas.openxmlformats.org/drawingml/2006/main" noGrp="1"/>
          </p:cNvSpPr>
          <p:nvPr/>
        </p:nvSpPr>
        <p:spPr>
          <a:xfrm xmlns:a="http://schemas.openxmlformats.org/drawingml/2006/main">
            <a:off x="6372225" y="3295650"/>
            <a:ext cx="2281238" cy="876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DNA repair, transcription, inflammation, apoptosis, senescence</a:t>
            </a:r>
          </a:p>
        </p:txBody>
      </p:sp>
      <p:sp>
        <p:nvSpPr>
          <p:cNvPr id="23" name="Path arrow 2">
            <a:extLst xmlns:a="http://schemas.openxmlformats.org/drawingml/2006/main">
              <a:ext uri="{FF2B5EF4-FFF2-40B4-BE49-F238E27FC236}">
                <a16:creationId xmlns:a16="http://schemas.microsoft.com/office/drawing/2014/main" id="{7B58BA5F-EA71-4342-A48D-B359A2914AB7}"/>
              </a:ext>
            </a:extLst>
          </p:cNvPr>
          <p:cNvSpPr>
            <a:spLocks xmlns:a="http://schemas.openxmlformats.org/drawingml/2006/main" noGrp="1"/>
          </p:cNvSpPr>
          <p:nvPr/>
        </p:nvSpPr>
        <p:spPr>
          <a:xfrm xmlns:a="http://schemas.openxmlformats.org/drawingml/2006/main">
            <a:off x="8843963" y="2905125"/>
            <a:ext cx="17145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950" b="1" i="0">
                <a:solidFill>
                  <a:srgbClr val="F4C542"/>
                </a:solidFill>
              </a:defRPr>
            </a:pPr>
            <a:r>
              <a:rPr sz="1950" b="1" i="0">
                <a:solidFill>
                  <a:srgbClr val="F4C542"/>
                </a:solidFill>
              </a:rPr>
              <a:t>→</a:t>
            </a:r>
          </a:p>
        </p:txBody>
      </p:sp>
      <p:sp>
        <p:nvSpPr>
          <p:cNvPr id="24" name="Path node 3">
            <a:extLst xmlns:a="http://schemas.openxmlformats.org/drawingml/2006/main">
              <a:ext uri="{FF2B5EF4-FFF2-40B4-BE49-F238E27FC236}">
                <a16:creationId xmlns:a16="http://schemas.microsoft.com/office/drawing/2014/main" id="{0EA1DBDB-DDE6-4E21-AE33-5729E6CF36BA}"/>
              </a:ext>
            </a:extLst>
          </p:cNvPr>
          <p:cNvSpPr>
            <a:spLocks xmlns:a="http://schemas.openxmlformats.org/drawingml/2006/main" noGrp="1"/>
          </p:cNvSpPr>
          <p:nvPr/>
        </p:nvSpPr>
        <p:spPr>
          <a:xfrm xmlns:a="http://schemas.openxmlformats.org/drawingml/2006/main">
            <a:off x="9015413" y="2047875"/>
            <a:ext cx="2662238" cy="2381250"/>
          </a:xfrm>
          <a:prstGeom xmlns:a="http://schemas.openxmlformats.org/drawingml/2006/main" prst="roundRect">
            <a:avLst>
              <a:gd name="adj" fmla="val 4800"/>
            </a:avLst>
          </a:prstGeom>
          <a:solidFill xmlns:a="http://schemas.openxmlformats.org/drawingml/2006/main">
            <a:srgbClr val="0E3A68"/>
          </a:solidFill>
          <a:ln xmlns:a="http://schemas.openxmlformats.org/drawingml/2006/main" w="19050">
            <a:solidFill>
              <a:srgbClr val="67D39E"/>
            </a:solidFill>
            <a:prstDash val="solid"/>
          </a:ln>
        </p:spPr>
      </p:sp>
      <p:sp>
        <p:nvSpPr>
          <p:cNvPr id="25" name="Path number 3">
            <a:extLst xmlns:a="http://schemas.openxmlformats.org/drawingml/2006/main">
              <a:ext uri="{FF2B5EF4-FFF2-40B4-BE49-F238E27FC236}">
                <a16:creationId xmlns:a16="http://schemas.microsoft.com/office/drawing/2014/main" id="{FE76ACE0-7DAA-478A-A66B-DCDBF0E075E7}"/>
              </a:ext>
            </a:extLst>
          </p:cNvPr>
          <p:cNvSpPr>
            <a:spLocks xmlns:a="http://schemas.openxmlformats.org/drawingml/2006/main" noGrp="1"/>
          </p:cNvSpPr>
          <p:nvPr/>
        </p:nvSpPr>
        <p:spPr>
          <a:xfrm xmlns:a="http://schemas.openxmlformats.org/drawingml/2006/main">
            <a:off x="9186863" y="2190750"/>
            <a:ext cx="4953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67D39E"/>
                </a:solidFill>
              </a:defRPr>
            </a:pPr>
            <a:r>
              <a:rPr sz="1125" b="1" i="0">
                <a:solidFill>
                  <a:srgbClr val="67D39E"/>
                </a:solidFill>
              </a:rPr>
              <a:t>04</a:t>
            </a:r>
          </a:p>
        </p:txBody>
      </p:sp>
      <p:sp>
        <p:nvSpPr>
          <p:cNvPr id="26" name="Path title 3">
            <a:extLst xmlns:a="http://schemas.openxmlformats.org/drawingml/2006/main">
              <a:ext uri="{FF2B5EF4-FFF2-40B4-BE49-F238E27FC236}">
                <a16:creationId xmlns:a16="http://schemas.microsoft.com/office/drawing/2014/main" id="{7D1F736A-2616-4C76-BC1F-0D2F74FF1341}"/>
              </a:ext>
            </a:extLst>
          </p:cNvPr>
          <p:cNvSpPr>
            <a:spLocks xmlns:a="http://schemas.openxmlformats.org/drawingml/2006/main" noGrp="1"/>
          </p:cNvSpPr>
          <p:nvPr/>
        </p:nvSpPr>
        <p:spPr>
          <a:xfrm xmlns:a="http://schemas.openxmlformats.org/drawingml/2006/main">
            <a:off x="9205913" y="2609850"/>
            <a:ext cx="2281238" cy="552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VULNERABILITY</a:t>
            </a:r>
          </a:p>
        </p:txBody>
      </p:sp>
      <p:sp>
        <p:nvSpPr>
          <p:cNvPr id="27" name="Path body 3">
            <a:extLst xmlns:a="http://schemas.openxmlformats.org/drawingml/2006/main">
              <a:ext uri="{FF2B5EF4-FFF2-40B4-BE49-F238E27FC236}">
                <a16:creationId xmlns:a16="http://schemas.microsoft.com/office/drawing/2014/main" id="{123E4ECC-EB7D-4A32-93E6-C3DE87B2B3DD}"/>
              </a:ext>
            </a:extLst>
          </p:cNvPr>
          <p:cNvSpPr>
            <a:spLocks xmlns:a="http://schemas.openxmlformats.org/drawingml/2006/main" noGrp="1"/>
          </p:cNvSpPr>
          <p:nvPr/>
        </p:nvSpPr>
        <p:spPr>
          <a:xfrm xmlns:a="http://schemas.openxmlformats.org/drawingml/2006/main">
            <a:off x="9205913" y="3295650"/>
            <a:ext cx="2281238" cy="876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Development, fertility, sleep, illness, aging, genotype</a:t>
            </a:r>
          </a:p>
        </p:txBody>
      </p:sp>
      <p:sp>
        <p:nvSpPr>
          <p:cNvPr id="28" name="Path conclusion">
            <a:extLst xmlns:a="http://schemas.openxmlformats.org/drawingml/2006/main">
              <a:ext uri="{FF2B5EF4-FFF2-40B4-BE49-F238E27FC236}">
                <a16:creationId xmlns:a16="http://schemas.microsoft.com/office/drawing/2014/main" id="{907952B1-D827-4953-B724-4965ED49FBBA}"/>
              </a:ext>
            </a:extLst>
          </p:cNvPr>
          <p:cNvSpPr>
            <a:spLocks xmlns:a="http://schemas.openxmlformats.org/drawingml/2006/main" noGrp="1"/>
          </p:cNvSpPr>
          <p:nvPr/>
        </p:nvSpPr>
        <p:spPr>
          <a:xfrm xmlns:a="http://schemas.openxmlformats.org/drawingml/2006/main">
            <a:off x="1190625" y="4905375"/>
            <a:ext cx="9810750" cy="838200"/>
          </a:xfrm>
          <a:prstGeom xmlns:a="http://schemas.openxmlformats.org/drawingml/2006/main" prst="roundRect">
            <a:avLst>
              <a:gd name="adj" fmla="val 13636"/>
            </a:avLst>
          </a:prstGeom>
          <a:solidFill xmlns:a="http://schemas.openxmlformats.org/drawingml/2006/main">
            <a:srgbClr val="0A2748"/>
          </a:solidFill>
          <a:ln xmlns:a="http://schemas.openxmlformats.org/drawingml/2006/main" w="9525">
            <a:solidFill>
              <a:srgbClr val="F4C542"/>
            </a:solidFill>
            <a:prstDash val="solid"/>
          </a:ln>
        </p:spPr>
      </p:sp>
      <p:sp>
        <p:nvSpPr>
          <p:cNvPr id="29" name="Path conclusion text">
            <a:extLst xmlns:a="http://schemas.openxmlformats.org/drawingml/2006/main">
              <a:ext uri="{FF2B5EF4-FFF2-40B4-BE49-F238E27FC236}">
                <a16:creationId xmlns:a16="http://schemas.microsoft.com/office/drawing/2014/main" id="{C4A6B57F-F543-4132-8E22-6EE17391D4B7}"/>
              </a:ext>
            </a:extLst>
          </p:cNvPr>
          <p:cNvSpPr>
            <a:spLocks xmlns:a="http://schemas.openxmlformats.org/drawingml/2006/main" noGrp="1"/>
          </p:cNvSpPr>
          <p:nvPr/>
        </p:nvSpPr>
        <p:spPr>
          <a:xfrm xmlns:a="http://schemas.openxmlformats.org/drawingml/2006/main">
            <a:off x="1504950" y="5057775"/>
            <a:ext cx="9182100"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E58A"/>
                </a:solidFill>
              </a:defRPr>
            </a:pPr>
            <a:r>
              <a:rPr sz="1425" b="1" i="0">
                <a:solidFill>
                  <a:srgbClr val="FFE58A"/>
                </a:solidFill>
              </a:rPr>
              <a:t>The framework is testable: measure exposure structure, biological timing, recovery, and downstream repair—not only averaged absorbed energy.</a:t>
            </a:r>
          </a:p>
        </p:txBody>
      </p:sp>
    </p:spTree>
    <p:extLst>
      <p:ext uri="{BB962C8B-B14F-4D97-AF65-F5344CB8AC3E}">
        <p14:creationId xmlns:p14="http://schemas.microsoft.com/office/powerpoint/2010/main" val="826416341"/>
      </p:ext>
    </p:extLst>
  </p:cSld>
</p:sld>
</file>

<file path=ppt/slides/slide14.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782E0446-F88B-4A05-9CC0-30B6332A3924}"/>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D6B97277-588B-4EB2-A73D-53056193FCEC}"/>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F3A076FB-C6F4-40DE-8F27-63DA8D5A60C2}"/>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CEC08BD2-B0BD-4382-B194-001C941D411C}"/>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GENOTOXICITY EVIDENCE</a:t>
            </a:r>
          </a:p>
        </p:txBody>
      </p:sp>
      <p:sp>
        <p:nvSpPr>
          <p:cNvPr id="5" name="Slide title">
            <a:extLst xmlns:a="http://schemas.openxmlformats.org/drawingml/2006/main">
              <a:ext uri="{FF2B5EF4-FFF2-40B4-BE49-F238E27FC236}">
                <a16:creationId xmlns:a16="http://schemas.microsoft.com/office/drawing/2014/main" id="{063CCFFD-0B43-47B7-8A7C-9CF70F880305}"/>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FFFFFF"/>
                </a:solidFill>
              </a:defRPr>
            </a:pPr>
            <a:r>
              <a:rPr sz="1875" b="1" i="0">
                <a:solidFill>
                  <a:srgbClr val="FFFFFF"/>
                </a:solidFill>
              </a:rPr>
              <a:t>DNA and genome maintenance: not one endpoint, but a repair-system question</a:t>
            </a:r>
          </a:p>
        </p:txBody>
      </p:sp>
      <p:sp>
        <p:nvSpPr>
          <p:cNvPr id="6" name="Gold rule">
            <a:extLst xmlns:a="http://schemas.openxmlformats.org/drawingml/2006/main">
              <a:ext uri="{FF2B5EF4-FFF2-40B4-BE49-F238E27FC236}">
                <a16:creationId xmlns:a16="http://schemas.microsoft.com/office/drawing/2014/main" id="{2F4FA98C-8610-43CC-B540-F82249932899}"/>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F6358656-3909-4C9D-9D41-42C2AE57A940}"/>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56CA9169-D9C9-403D-951E-476603FE00F6}"/>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14</a:t>
            </a:r>
          </a:p>
        </p:txBody>
      </p:sp>
      <p:sp>
        <p:nvSpPr>
          <p:cNvPr id="9" name="Column 1">
            <a:extLst xmlns:a="http://schemas.openxmlformats.org/drawingml/2006/main">
              <a:ext uri="{FF2B5EF4-FFF2-40B4-BE49-F238E27FC236}">
                <a16:creationId xmlns:a16="http://schemas.microsoft.com/office/drawing/2014/main" id="{F506C04A-35B3-4268-AA6F-CE1AE633AA08}"/>
              </a:ext>
            </a:extLst>
          </p:cNvPr>
          <p:cNvSpPr>
            <a:spLocks xmlns:a="http://schemas.openxmlformats.org/drawingml/2006/main" noGrp="1"/>
          </p:cNvSpPr>
          <p:nvPr/>
        </p:nvSpPr>
        <p:spPr>
          <a:xfrm xmlns:a="http://schemas.openxmlformats.org/drawingml/2006/main">
            <a:off x="51435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10" name="Column 1 top">
            <a:extLst xmlns:a="http://schemas.openxmlformats.org/drawingml/2006/main">
              <a:ext uri="{FF2B5EF4-FFF2-40B4-BE49-F238E27FC236}">
                <a16:creationId xmlns:a16="http://schemas.microsoft.com/office/drawing/2014/main" id="{A6F75FF9-D5CD-4528-8983-D93B5EF43E12}"/>
              </a:ext>
            </a:extLst>
          </p:cNvPr>
          <p:cNvSpPr>
            <a:spLocks xmlns:a="http://schemas.openxmlformats.org/drawingml/2006/main" noGrp="1"/>
          </p:cNvSpPr>
          <p:nvPr/>
        </p:nvSpPr>
        <p:spPr>
          <a:xfrm xmlns:a="http://schemas.openxmlformats.org/drawingml/2006/main">
            <a:off x="514350" y="1476375"/>
            <a:ext cx="5505450" cy="666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olumn 1 title">
            <a:extLst xmlns:a="http://schemas.openxmlformats.org/drawingml/2006/main">
              <a:ext uri="{FF2B5EF4-FFF2-40B4-BE49-F238E27FC236}">
                <a16:creationId xmlns:a16="http://schemas.microsoft.com/office/drawing/2014/main" id="{3133A386-287B-4EBB-845F-D0C21C10F85A}"/>
              </a:ext>
            </a:extLst>
          </p:cNvPr>
          <p:cNvSpPr>
            <a:spLocks xmlns:a="http://schemas.openxmlformats.org/drawingml/2006/main" noGrp="1"/>
          </p:cNvSpPr>
          <p:nvPr/>
        </p:nvSpPr>
        <p:spPr>
          <a:xfrm xmlns:a="http://schemas.openxmlformats.org/drawingml/2006/main">
            <a:off x="75247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REPORTED ENDPOINTS</a:t>
            </a:r>
          </a:p>
        </p:txBody>
      </p:sp>
      <p:sp>
        <p:nvSpPr>
          <p:cNvPr id="12" name="Bullet dot 0-0">
            <a:extLst xmlns:a="http://schemas.openxmlformats.org/drawingml/2006/main">
              <a:ext uri="{FF2B5EF4-FFF2-40B4-BE49-F238E27FC236}">
                <a16:creationId xmlns:a16="http://schemas.microsoft.com/office/drawing/2014/main" id="{2828163D-9343-4A2B-AA87-45804153DA6C}"/>
              </a:ext>
            </a:extLst>
          </p:cNvPr>
          <p:cNvSpPr>
            <a:spLocks xmlns:a="http://schemas.openxmlformats.org/drawingml/2006/main" noGrp="1"/>
          </p:cNvSpPr>
          <p:nvPr/>
        </p:nvSpPr>
        <p:spPr>
          <a:xfrm xmlns:a="http://schemas.openxmlformats.org/drawingml/2006/main">
            <a:off x="762000" y="228600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3" name="Bullet text 0-0">
            <a:extLst xmlns:a="http://schemas.openxmlformats.org/drawingml/2006/main">
              <a:ext uri="{FF2B5EF4-FFF2-40B4-BE49-F238E27FC236}">
                <a16:creationId xmlns:a16="http://schemas.microsoft.com/office/drawing/2014/main" id="{FCEFAF9E-5A72-4BE7-91DD-7DEBE8F51498}"/>
              </a:ext>
            </a:extLst>
          </p:cNvPr>
          <p:cNvSpPr>
            <a:spLocks xmlns:a="http://schemas.openxmlformats.org/drawingml/2006/main" noGrp="1"/>
          </p:cNvSpPr>
          <p:nvPr/>
        </p:nvSpPr>
        <p:spPr>
          <a:xfrm xmlns:a="http://schemas.openxmlformats.org/drawingml/2006/main">
            <a:off x="98107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DNA strand breaks and comet-assay changes</a:t>
            </a:r>
          </a:p>
        </p:txBody>
      </p:sp>
      <p:sp>
        <p:nvSpPr>
          <p:cNvPr id="14" name="Bullet dot 0-1">
            <a:extLst xmlns:a="http://schemas.openxmlformats.org/drawingml/2006/main">
              <a:ext uri="{FF2B5EF4-FFF2-40B4-BE49-F238E27FC236}">
                <a16:creationId xmlns:a16="http://schemas.microsoft.com/office/drawing/2014/main" id="{F4328B50-0FAD-4E00-BE2A-E029338D4235}"/>
              </a:ext>
            </a:extLst>
          </p:cNvPr>
          <p:cNvSpPr>
            <a:spLocks xmlns:a="http://schemas.openxmlformats.org/drawingml/2006/main" noGrp="1"/>
          </p:cNvSpPr>
          <p:nvPr/>
        </p:nvSpPr>
        <p:spPr>
          <a:xfrm xmlns:a="http://schemas.openxmlformats.org/drawingml/2006/main">
            <a:off x="762000" y="315277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Bullet text 0-1">
            <a:extLst xmlns:a="http://schemas.openxmlformats.org/drawingml/2006/main">
              <a:ext uri="{FF2B5EF4-FFF2-40B4-BE49-F238E27FC236}">
                <a16:creationId xmlns:a16="http://schemas.microsoft.com/office/drawing/2014/main" id="{799C06C9-1E38-4FA3-B7DD-F139339494A1}"/>
              </a:ext>
            </a:extLst>
          </p:cNvPr>
          <p:cNvSpPr>
            <a:spLocks xmlns:a="http://schemas.openxmlformats.org/drawingml/2006/main" noGrp="1"/>
          </p:cNvSpPr>
          <p:nvPr/>
        </p:nvSpPr>
        <p:spPr>
          <a:xfrm xmlns:a="http://schemas.openxmlformats.org/drawingml/2006/main">
            <a:off x="98107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Micronuclei and chromosomal effects</a:t>
            </a:r>
          </a:p>
        </p:txBody>
      </p:sp>
      <p:sp>
        <p:nvSpPr>
          <p:cNvPr id="16" name="Bullet dot 0-2">
            <a:extLst xmlns:a="http://schemas.openxmlformats.org/drawingml/2006/main">
              <a:ext uri="{FF2B5EF4-FFF2-40B4-BE49-F238E27FC236}">
                <a16:creationId xmlns:a16="http://schemas.microsoft.com/office/drawing/2014/main" id="{BEFE5F48-307D-4A63-AAFA-173176C36F80}"/>
              </a:ext>
            </a:extLst>
          </p:cNvPr>
          <p:cNvSpPr>
            <a:spLocks xmlns:a="http://schemas.openxmlformats.org/drawingml/2006/main" noGrp="1"/>
          </p:cNvSpPr>
          <p:nvPr/>
        </p:nvSpPr>
        <p:spPr>
          <a:xfrm xmlns:a="http://schemas.openxmlformats.org/drawingml/2006/main">
            <a:off x="762000" y="401955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7" name="Bullet text 0-2">
            <a:extLst xmlns:a="http://schemas.openxmlformats.org/drawingml/2006/main">
              <a:ext uri="{FF2B5EF4-FFF2-40B4-BE49-F238E27FC236}">
                <a16:creationId xmlns:a16="http://schemas.microsoft.com/office/drawing/2014/main" id="{B2A63345-0D75-4B25-A1B7-6DFF974F8E89}"/>
              </a:ext>
            </a:extLst>
          </p:cNvPr>
          <p:cNvSpPr>
            <a:spLocks xmlns:a="http://schemas.openxmlformats.org/drawingml/2006/main" noGrp="1"/>
          </p:cNvSpPr>
          <p:nvPr/>
        </p:nvSpPr>
        <p:spPr>
          <a:xfrm xmlns:a="http://schemas.openxmlformats.org/drawingml/2006/main">
            <a:off x="98107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Oxidative DNA lesions and altered repair signaling</a:t>
            </a:r>
          </a:p>
        </p:txBody>
      </p:sp>
      <p:sp>
        <p:nvSpPr>
          <p:cNvPr id="18" name="Bullet dot 0-3">
            <a:extLst xmlns:a="http://schemas.openxmlformats.org/drawingml/2006/main">
              <a:ext uri="{FF2B5EF4-FFF2-40B4-BE49-F238E27FC236}">
                <a16:creationId xmlns:a16="http://schemas.microsoft.com/office/drawing/2014/main" id="{6102D03D-B5DF-4EF3-B85E-911CD5052DA3}"/>
              </a:ext>
            </a:extLst>
          </p:cNvPr>
          <p:cNvSpPr>
            <a:spLocks xmlns:a="http://schemas.openxmlformats.org/drawingml/2006/main" noGrp="1"/>
          </p:cNvSpPr>
          <p:nvPr/>
        </p:nvSpPr>
        <p:spPr>
          <a:xfrm xmlns:a="http://schemas.openxmlformats.org/drawingml/2006/main">
            <a:off x="762000" y="488632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Bullet text 0-3">
            <a:extLst xmlns:a="http://schemas.openxmlformats.org/drawingml/2006/main">
              <a:ext uri="{FF2B5EF4-FFF2-40B4-BE49-F238E27FC236}">
                <a16:creationId xmlns:a16="http://schemas.microsoft.com/office/drawing/2014/main" id="{C9535C78-185F-4DE9-B38F-0C8B8E7D6BDB}"/>
              </a:ext>
            </a:extLst>
          </p:cNvPr>
          <p:cNvSpPr>
            <a:spLocks xmlns:a="http://schemas.openxmlformats.org/drawingml/2006/main" noGrp="1"/>
          </p:cNvSpPr>
          <p:nvPr/>
        </p:nvSpPr>
        <p:spPr>
          <a:xfrm xmlns:a="http://schemas.openxmlformats.org/drawingml/2006/main">
            <a:off x="98107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Gene-expression and epigenetic changes in stress and survival pathways</a:t>
            </a:r>
          </a:p>
        </p:txBody>
      </p:sp>
      <p:sp>
        <p:nvSpPr>
          <p:cNvPr id="20" name="Column 2">
            <a:extLst xmlns:a="http://schemas.openxmlformats.org/drawingml/2006/main">
              <a:ext uri="{FF2B5EF4-FFF2-40B4-BE49-F238E27FC236}">
                <a16:creationId xmlns:a16="http://schemas.microsoft.com/office/drawing/2014/main" id="{230106E7-B025-4E39-93D4-F484BC8BEE27}"/>
              </a:ext>
            </a:extLst>
          </p:cNvPr>
          <p:cNvSpPr>
            <a:spLocks xmlns:a="http://schemas.openxmlformats.org/drawingml/2006/main" noGrp="1"/>
          </p:cNvSpPr>
          <p:nvPr/>
        </p:nvSpPr>
        <p:spPr>
          <a:xfrm xmlns:a="http://schemas.openxmlformats.org/drawingml/2006/main">
            <a:off x="617220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21" name="Column 2 top">
            <a:extLst xmlns:a="http://schemas.openxmlformats.org/drawingml/2006/main">
              <a:ext uri="{FF2B5EF4-FFF2-40B4-BE49-F238E27FC236}">
                <a16:creationId xmlns:a16="http://schemas.microsoft.com/office/drawing/2014/main" id="{2F5DDB52-E2A9-4999-AD40-782DEED1119C}"/>
              </a:ext>
            </a:extLst>
          </p:cNvPr>
          <p:cNvSpPr>
            <a:spLocks xmlns:a="http://schemas.openxmlformats.org/drawingml/2006/main" noGrp="1"/>
          </p:cNvSpPr>
          <p:nvPr/>
        </p:nvSpPr>
        <p:spPr>
          <a:xfrm xmlns:a="http://schemas.openxmlformats.org/drawingml/2006/main">
            <a:off x="6172200" y="1476375"/>
            <a:ext cx="5505450" cy="666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22" name="Column 2 title">
            <a:extLst xmlns:a="http://schemas.openxmlformats.org/drawingml/2006/main">
              <a:ext uri="{FF2B5EF4-FFF2-40B4-BE49-F238E27FC236}">
                <a16:creationId xmlns:a16="http://schemas.microsoft.com/office/drawing/2014/main" id="{24D6ED0D-B9A3-4A22-B7AB-6D3E6A137640}"/>
              </a:ext>
            </a:extLst>
          </p:cNvPr>
          <p:cNvSpPr>
            <a:spLocks xmlns:a="http://schemas.openxmlformats.org/drawingml/2006/main" noGrp="1"/>
          </p:cNvSpPr>
          <p:nvPr/>
        </p:nvSpPr>
        <p:spPr>
          <a:xfrm xmlns:a="http://schemas.openxmlformats.org/drawingml/2006/main">
            <a:off x="641032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THE DECISION QUESTION</a:t>
            </a:r>
          </a:p>
        </p:txBody>
      </p:sp>
      <p:sp>
        <p:nvSpPr>
          <p:cNvPr id="23" name="Bullet dot 1-0">
            <a:extLst xmlns:a="http://schemas.openxmlformats.org/drawingml/2006/main">
              <a:ext uri="{FF2B5EF4-FFF2-40B4-BE49-F238E27FC236}">
                <a16:creationId xmlns:a16="http://schemas.microsoft.com/office/drawing/2014/main" id="{6BCE112B-CC93-432E-90B2-59184AF52E14}"/>
              </a:ext>
            </a:extLst>
          </p:cNvPr>
          <p:cNvSpPr>
            <a:spLocks xmlns:a="http://schemas.openxmlformats.org/drawingml/2006/main" noGrp="1"/>
          </p:cNvSpPr>
          <p:nvPr/>
        </p:nvSpPr>
        <p:spPr>
          <a:xfrm xmlns:a="http://schemas.openxmlformats.org/drawingml/2006/main">
            <a:off x="6419850" y="228600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4" name="Bullet text 1-0">
            <a:extLst xmlns:a="http://schemas.openxmlformats.org/drawingml/2006/main">
              <a:ext uri="{FF2B5EF4-FFF2-40B4-BE49-F238E27FC236}">
                <a16:creationId xmlns:a16="http://schemas.microsoft.com/office/drawing/2014/main" id="{77E3AE41-D6B7-4514-BB58-9C2D1598C960}"/>
              </a:ext>
            </a:extLst>
          </p:cNvPr>
          <p:cNvSpPr>
            <a:spLocks xmlns:a="http://schemas.openxmlformats.org/drawingml/2006/main" noGrp="1"/>
          </p:cNvSpPr>
          <p:nvPr/>
        </p:nvSpPr>
        <p:spPr>
          <a:xfrm xmlns:a="http://schemas.openxmlformats.org/drawingml/2006/main">
            <a:off x="663892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Do the effects replicate under blinded, dosimetrically controlled, waveform-specific conditions?</a:t>
            </a:r>
          </a:p>
        </p:txBody>
      </p:sp>
      <p:sp>
        <p:nvSpPr>
          <p:cNvPr id="25" name="Bullet dot 1-1">
            <a:extLst xmlns:a="http://schemas.openxmlformats.org/drawingml/2006/main">
              <a:ext uri="{FF2B5EF4-FFF2-40B4-BE49-F238E27FC236}">
                <a16:creationId xmlns:a16="http://schemas.microsoft.com/office/drawing/2014/main" id="{6FC544EF-E8EB-43DC-92B3-4E6FDA9DE6BB}"/>
              </a:ext>
            </a:extLst>
          </p:cNvPr>
          <p:cNvSpPr>
            <a:spLocks xmlns:a="http://schemas.openxmlformats.org/drawingml/2006/main" noGrp="1"/>
          </p:cNvSpPr>
          <p:nvPr/>
        </p:nvSpPr>
        <p:spPr>
          <a:xfrm xmlns:a="http://schemas.openxmlformats.org/drawingml/2006/main">
            <a:off x="6419850" y="315277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6" name="Bullet text 1-1">
            <a:extLst xmlns:a="http://schemas.openxmlformats.org/drawingml/2006/main">
              <a:ext uri="{FF2B5EF4-FFF2-40B4-BE49-F238E27FC236}">
                <a16:creationId xmlns:a16="http://schemas.microsoft.com/office/drawing/2014/main" id="{A249043C-ABDE-425B-AD0F-BB51BC3C838E}"/>
              </a:ext>
            </a:extLst>
          </p:cNvPr>
          <p:cNvSpPr>
            <a:spLocks xmlns:a="http://schemas.openxmlformats.org/drawingml/2006/main" noGrp="1"/>
          </p:cNvSpPr>
          <p:nvPr/>
        </p:nvSpPr>
        <p:spPr>
          <a:xfrm xmlns:a="http://schemas.openxmlformats.org/drawingml/2006/main">
            <a:off x="663892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Which findings are adaptive, reversible, persistent, or adverse?</a:t>
            </a:r>
          </a:p>
        </p:txBody>
      </p:sp>
      <p:sp>
        <p:nvSpPr>
          <p:cNvPr id="27" name="Bullet dot 1-2">
            <a:extLst xmlns:a="http://schemas.openxmlformats.org/drawingml/2006/main">
              <a:ext uri="{FF2B5EF4-FFF2-40B4-BE49-F238E27FC236}">
                <a16:creationId xmlns:a16="http://schemas.microsoft.com/office/drawing/2014/main" id="{7BC8855A-53E7-4A24-97F3-ECBAC4A38ABB}"/>
              </a:ext>
            </a:extLst>
          </p:cNvPr>
          <p:cNvSpPr>
            <a:spLocks xmlns:a="http://schemas.openxmlformats.org/drawingml/2006/main" noGrp="1"/>
          </p:cNvSpPr>
          <p:nvPr/>
        </p:nvSpPr>
        <p:spPr>
          <a:xfrm xmlns:a="http://schemas.openxmlformats.org/drawingml/2006/main">
            <a:off x="6419850" y="401955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8" name="Bullet text 1-2">
            <a:extLst xmlns:a="http://schemas.openxmlformats.org/drawingml/2006/main">
              <a:ext uri="{FF2B5EF4-FFF2-40B4-BE49-F238E27FC236}">
                <a16:creationId xmlns:a16="http://schemas.microsoft.com/office/drawing/2014/main" id="{5B796D8F-E651-44D2-80A4-8D62B4CFA625}"/>
              </a:ext>
            </a:extLst>
          </p:cNvPr>
          <p:cNvSpPr>
            <a:spLocks xmlns:a="http://schemas.openxmlformats.org/drawingml/2006/main" noGrp="1"/>
          </p:cNvSpPr>
          <p:nvPr/>
        </p:nvSpPr>
        <p:spPr>
          <a:xfrm xmlns:a="http://schemas.openxmlformats.org/drawingml/2006/main">
            <a:off x="663892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How do intensity, duration, intermittency, and modulation change response?</a:t>
            </a:r>
          </a:p>
        </p:txBody>
      </p:sp>
      <p:sp>
        <p:nvSpPr>
          <p:cNvPr id="29" name="Bullet dot 1-3">
            <a:extLst xmlns:a="http://schemas.openxmlformats.org/drawingml/2006/main">
              <a:ext uri="{FF2B5EF4-FFF2-40B4-BE49-F238E27FC236}">
                <a16:creationId xmlns:a16="http://schemas.microsoft.com/office/drawing/2014/main" id="{69DF8DAD-DDC7-4030-89F2-DF5BCFE9FC06}"/>
              </a:ext>
            </a:extLst>
          </p:cNvPr>
          <p:cNvSpPr>
            <a:spLocks xmlns:a="http://schemas.openxmlformats.org/drawingml/2006/main" noGrp="1"/>
          </p:cNvSpPr>
          <p:nvPr/>
        </p:nvSpPr>
        <p:spPr>
          <a:xfrm xmlns:a="http://schemas.openxmlformats.org/drawingml/2006/main">
            <a:off x="6419850" y="488632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0" name="Bullet text 1-3">
            <a:extLst xmlns:a="http://schemas.openxmlformats.org/drawingml/2006/main">
              <a:ext uri="{FF2B5EF4-FFF2-40B4-BE49-F238E27FC236}">
                <a16:creationId xmlns:a16="http://schemas.microsoft.com/office/drawing/2014/main" id="{28495E32-E948-40DA-825E-FD83DABE2359}"/>
              </a:ext>
            </a:extLst>
          </p:cNvPr>
          <p:cNvSpPr>
            <a:spLocks xmlns:a="http://schemas.openxmlformats.org/drawingml/2006/main" noGrp="1"/>
          </p:cNvSpPr>
          <p:nvPr/>
        </p:nvSpPr>
        <p:spPr>
          <a:xfrm xmlns:a="http://schemas.openxmlformats.org/drawingml/2006/main">
            <a:off x="663892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Does cumulative repair load matter during development or disease vulnerability?</a:t>
            </a:r>
          </a:p>
        </p:txBody>
      </p:sp>
    </p:spTree>
    <p:extLst>
      <p:ext uri="{BB962C8B-B14F-4D97-AF65-F5344CB8AC3E}">
        <p14:creationId xmlns:p14="http://schemas.microsoft.com/office/powerpoint/2010/main" val="983577312"/>
      </p:ext>
    </p:extLst>
  </p:cSld>
</p:sld>
</file>

<file path=ppt/slides/slide15.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5" name="Top cyan rule">
            <a:extLst xmlns:a="http://schemas.openxmlformats.org/drawingml/2006/main">
              <a:ext uri="{FF2B5EF4-FFF2-40B4-BE49-F238E27FC236}">
                <a16:creationId xmlns:a16="http://schemas.microsoft.com/office/drawing/2014/main" id="{C1DE43E8-C4EC-40B9-9CC8-D39681A0E527}"/>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D8D0B488-AF95-41BB-B19C-12FEE39AF823}"/>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C8E04565-943C-4D82-9A4B-AFACD191241F}"/>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E9C74021-9591-4DE1-8D1C-7DBE26EB3635}"/>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SUSCEPTIBILITY</a:t>
            </a:r>
          </a:p>
        </p:txBody>
      </p:sp>
      <p:sp>
        <p:nvSpPr>
          <p:cNvPr id="5" name="Slide title">
            <a:extLst xmlns:a="http://schemas.openxmlformats.org/drawingml/2006/main">
              <a:ext uri="{FF2B5EF4-FFF2-40B4-BE49-F238E27FC236}">
                <a16:creationId xmlns:a16="http://schemas.microsoft.com/office/drawing/2014/main" id="{B5FDE61D-F747-46B7-8EE6-0DD196038CBF}"/>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receiver is part of the dose</a:t>
            </a:r>
          </a:p>
        </p:txBody>
      </p:sp>
      <p:sp>
        <p:nvSpPr>
          <p:cNvPr id="6" name="Gold rule">
            <a:extLst xmlns:a="http://schemas.openxmlformats.org/drawingml/2006/main">
              <a:ext uri="{FF2B5EF4-FFF2-40B4-BE49-F238E27FC236}">
                <a16:creationId xmlns:a16="http://schemas.microsoft.com/office/drawing/2014/main" id="{5C465902-1363-4E8A-A7FE-DA6A393D3AC1}"/>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8015A388-CBAD-4433-AFA9-E02920E54D7E}"/>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96EED69C-DD84-450A-89CD-9DDD22D9BCC7}"/>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15</a:t>
            </a:r>
          </a:p>
        </p:txBody>
      </p:sp>
      <p:sp>
        <p:nvSpPr>
          <p:cNvPr id="9" name="Card 1 card">
            <a:extLst xmlns:a="http://schemas.openxmlformats.org/drawingml/2006/main">
              <a:ext uri="{FF2B5EF4-FFF2-40B4-BE49-F238E27FC236}">
                <a16:creationId xmlns:a16="http://schemas.microsoft.com/office/drawing/2014/main" id="{5E5FEF9F-AAFF-43FD-A785-7DCAFEDE9C5F}"/>
              </a:ext>
            </a:extLst>
          </p:cNvPr>
          <p:cNvSpPr>
            <a:spLocks xmlns:a="http://schemas.openxmlformats.org/drawingml/2006/main" noGrp="1"/>
          </p:cNvSpPr>
          <p:nvPr/>
        </p:nvSpPr>
        <p:spPr>
          <a:xfrm xmlns:a="http://schemas.openxmlformats.org/drawingml/2006/main">
            <a:off x="51435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0" name="Card 1 accent">
            <a:extLst xmlns:a="http://schemas.openxmlformats.org/drawingml/2006/main">
              <a:ext uri="{FF2B5EF4-FFF2-40B4-BE49-F238E27FC236}">
                <a16:creationId xmlns:a16="http://schemas.microsoft.com/office/drawing/2014/main" id="{C6858513-8A44-47AC-8990-68C16E2C6FBF}"/>
              </a:ext>
            </a:extLst>
          </p:cNvPr>
          <p:cNvSpPr>
            <a:spLocks xmlns:a="http://schemas.openxmlformats.org/drawingml/2006/main" noGrp="1"/>
          </p:cNvSpPr>
          <p:nvPr/>
        </p:nvSpPr>
        <p:spPr>
          <a:xfrm xmlns:a="http://schemas.openxmlformats.org/drawingml/2006/main">
            <a:off x="514350" y="1495425"/>
            <a:ext cx="66675" cy="2152650"/>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ard 1 title">
            <a:extLst xmlns:a="http://schemas.openxmlformats.org/drawingml/2006/main">
              <a:ext uri="{FF2B5EF4-FFF2-40B4-BE49-F238E27FC236}">
                <a16:creationId xmlns:a16="http://schemas.microsoft.com/office/drawing/2014/main" id="{AE5DA185-0801-4C47-BE71-56DA37FD3E66}"/>
              </a:ext>
            </a:extLst>
          </p:cNvPr>
          <p:cNvSpPr>
            <a:spLocks xmlns:a="http://schemas.openxmlformats.org/drawingml/2006/main" noGrp="1"/>
          </p:cNvSpPr>
          <p:nvPr/>
        </p:nvSpPr>
        <p:spPr>
          <a:xfrm xmlns:a="http://schemas.openxmlformats.org/drawingml/2006/main">
            <a:off x="73342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GENOTYPE</a:t>
            </a:r>
          </a:p>
        </p:txBody>
      </p:sp>
      <p:sp>
        <p:nvSpPr>
          <p:cNvPr id="12" name="Card 1 body">
            <a:extLst xmlns:a="http://schemas.openxmlformats.org/drawingml/2006/main">
              <a:ext uri="{FF2B5EF4-FFF2-40B4-BE49-F238E27FC236}">
                <a16:creationId xmlns:a16="http://schemas.microsoft.com/office/drawing/2014/main" id="{1E209127-B58B-4C7B-82D2-4B49A7F49A4A}"/>
              </a:ext>
            </a:extLst>
          </p:cNvPr>
          <p:cNvSpPr>
            <a:spLocks xmlns:a="http://schemas.openxmlformats.org/drawingml/2006/main" noGrp="1"/>
          </p:cNvSpPr>
          <p:nvPr/>
        </p:nvSpPr>
        <p:spPr>
          <a:xfrm xmlns:a="http://schemas.openxmlformats.org/drawingml/2006/main">
            <a:off x="73342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Common regulatory variation can alter the biological response to an identical standardized exposure.</a:t>
            </a:r>
          </a:p>
        </p:txBody>
      </p:sp>
      <p:sp>
        <p:nvSpPr>
          <p:cNvPr id="13" name="Card 2 card">
            <a:extLst xmlns:a="http://schemas.openxmlformats.org/drawingml/2006/main">
              <a:ext uri="{FF2B5EF4-FFF2-40B4-BE49-F238E27FC236}">
                <a16:creationId xmlns:a16="http://schemas.microsoft.com/office/drawing/2014/main" id="{F3629A7A-278B-4644-AF31-187AEE05629C}"/>
              </a:ext>
            </a:extLst>
          </p:cNvPr>
          <p:cNvSpPr>
            <a:spLocks xmlns:a="http://schemas.openxmlformats.org/drawingml/2006/main" noGrp="1"/>
          </p:cNvSpPr>
          <p:nvPr/>
        </p:nvSpPr>
        <p:spPr>
          <a:xfrm xmlns:a="http://schemas.openxmlformats.org/drawingml/2006/main">
            <a:off x="617220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4" name="Card 2 accent">
            <a:extLst xmlns:a="http://schemas.openxmlformats.org/drawingml/2006/main">
              <a:ext uri="{FF2B5EF4-FFF2-40B4-BE49-F238E27FC236}">
                <a16:creationId xmlns:a16="http://schemas.microsoft.com/office/drawing/2014/main" id="{50CA2B71-613A-4531-A5A0-ACA7FA8C20A7}"/>
              </a:ext>
            </a:extLst>
          </p:cNvPr>
          <p:cNvSpPr>
            <a:spLocks xmlns:a="http://schemas.openxmlformats.org/drawingml/2006/main" noGrp="1"/>
          </p:cNvSpPr>
          <p:nvPr/>
        </p:nvSpPr>
        <p:spPr>
          <a:xfrm xmlns:a="http://schemas.openxmlformats.org/drawingml/2006/main">
            <a:off x="6172200" y="1495425"/>
            <a:ext cx="66675" cy="21526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5" name="Card 2 title">
            <a:extLst xmlns:a="http://schemas.openxmlformats.org/drawingml/2006/main">
              <a:ext uri="{FF2B5EF4-FFF2-40B4-BE49-F238E27FC236}">
                <a16:creationId xmlns:a16="http://schemas.microsoft.com/office/drawing/2014/main" id="{C68ABEA8-A866-4396-9A64-B12072BB7D91}"/>
              </a:ext>
            </a:extLst>
          </p:cNvPr>
          <p:cNvSpPr>
            <a:spLocks xmlns:a="http://schemas.openxmlformats.org/drawingml/2006/main" noGrp="1"/>
          </p:cNvSpPr>
          <p:nvPr/>
        </p:nvSpPr>
        <p:spPr>
          <a:xfrm xmlns:a="http://schemas.openxmlformats.org/drawingml/2006/main">
            <a:off x="639127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CELL STATE</a:t>
            </a:r>
          </a:p>
        </p:txBody>
      </p:sp>
      <p:sp>
        <p:nvSpPr>
          <p:cNvPr id="16" name="Card 2 body">
            <a:extLst xmlns:a="http://schemas.openxmlformats.org/drawingml/2006/main">
              <a:ext uri="{FF2B5EF4-FFF2-40B4-BE49-F238E27FC236}">
                <a16:creationId xmlns:a16="http://schemas.microsoft.com/office/drawing/2014/main" id="{9505C670-1277-49FA-9F98-78A9D9F89947}"/>
              </a:ext>
            </a:extLst>
          </p:cNvPr>
          <p:cNvSpPr>
            <a:spLocks xmlns:a="http://schemas.openxmlformats.org/drawingml/2006/main" noGrp="1"/>
          </p:cNvSpPr>
          <p:nvPr/>
        </p:nvSpPr>
        <p:spPr>
          <a:xfrm xmlns:a="http://schemas.openxmlformats.org/drawingml/2006/main">
            <a:off x="639127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Molecular subtype, antioxidant capacity, metabolism, and repair reserve can determine whether a signal is buffered or amplified.</a:t>
            </a:r>
          </a:p>
        </p:txBody>
      </p:sp>
      <p:sp>
        <p:nvSpPr>
          <p:cNvPr id="17" name="Card 3 card">
            <a:extLst xmlns:a="http://schemas.openxmlformats.org/drawingml/2006/main">
              <a:ext uri="{FF2B5EF4-FFF2-40B4-BE49-F238E27FC236}">
                <a16:creationId xmlns:a16="http://schemas.microsoft.com/office/drawing/2014/main" id="{4C97C010-9035-48B8-8F7C-3200C5350759}"/>
              </a:ext>
            </a:extLst>
          </p:cNvPr>
          <p:cNvSpPr>
            <a:spLocks xmlns:a="http://schemas.openxmlformats.org/drawingml/2006/main" noGrp="1"/>
          </p:cNvSpPr>
          <p:nvPr/>
        </p:nvSpPr>
        <p:spPr>
          <a:xfrm xmlns:a="http://schemas.openxmlformats.org/drawingml/2006/main">
            <a:off x="51435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8" name="Card 3 accent">
            <a:extLst xmlns:a="http://schemas.openxmlformats.org/drawingml/2006/main">
              <a:ext uri="{FF2B5EF4-FFF2-40B4-BE49-F238E27FC236}">
                <a16:creationId xmlns:a16="http://schemas.microsoft.com/office/drawing/2014/main" id="{5F036BF1-9A3B-4E52-98C8-BE859D6C3912}"/>
              </a:ext>
            </a:extLst>
          </p:cNvPr>
          <p:cNvSpPr>
            <a:spLocks xmlns:a="http://schemas.openxmlformats.org/drawingml/2006/main" noGrp="1"/>
          </p:cNvSpPr>
          <p:nvPr/>
        </p:nvSpPr>
        <p:spPr>
          <a:xfrm xmlns:a="http://schemas.openxmlformats.org/drawingml/2006/main">
            <a:off x="514350" y="3943350"/>
            <a:ext cx="66675" cy="2152650"/>
          </a:xfrm>
          <a:prstGeom xmlns:a="http://schemas.openxmlformats.org/drawingml/2006/main" prst="rect">
            <a:avLst/>
          </a:prstGeom>
          <a:solidFill xmlns:a="http://schemas.openxmlformats.org/drawingml/2006/main">
            <a:srgbClr val="FF6B6B"/>
          </a:solidFill>
          <a:ln xmlns:a="http://schemas.openxmlformats.org/drawingml/2006/main" w="0">
            <a:solidFill>
              <a:srgbClr val="FF6B6B"/>
            </a:solidFill>
            <a:prstDash val="solid"/>
          </a:ln>
        </p:spPr>
      </p:sp>
      <p:sp>
        <p:nvSpPr>
          <p:cNvPr id="19" name="Card 3 title">
            <a:extLst xmlns:a="http://schemas.openxmlformats.org/drawingml/2006/main">
              <a:ext uri="{FF2B5EF4-FFF2-40B4-BE49-F238E27FC236}">
                <a16:creationId xmlns:a16="http://schemas.microsoft.com/office/drawing/2014/main" id="{C8A7F8AE-6D63-457E-A4C1-8A93475E727E}"/>
              </a:ext>
            </a:extLst>
          </p:cNvPr>
          <p:cNvSpPr>
            <a:spLocks xmlns:a="http://schemas.openxmlformats.org/drawingml/2006/main" noGrp="1"/>
          </p:cNvSpPr>
          <p:nvPr/>
        </p:nvSpPr>
        <p:spPr>
          <a:xfrm xmlns:a="http://schemas.openxmlformats.org/drawingml/2006/main">
            <a:off x="73342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LIFE STAGE</a:t>
            </a:r>
          </a:p>
        </p:txBody>
      </p:sp>
      <p:sp>
        <p:nvSpPr>
          <p:cNvPr id="20" name="Card 3 body">
            <a:extLst xmlns:a="http://schemas.openxmlformats.org/drawingml/2006/main">
              <a:ext uri="{FF2B5EF4-FFF2-40B4-BE49-F238E27FC236}">
                <a16:creationId xmlns:a16="http://schemas.microsoft.com/office/drawing/2014/main" id="{E103E81F-A7C7-40B9-9E12-96F4E9D726BF}"/>
              </a:ext>
            </a:extLst>
          </p:cNvPr>
          <p:cNvSpPr>
            <a:spLocks xmlns:a="http://schemas.openxmlformats.org/drawingml/2006/main" noGrp="1"/>
          </p:cNvSpPr>
          <p:nvPr/>
        </p:nvSpPr>
        <p:spPr>
          <a:xfrm xmlns:a="http://schemas.openxmlformats.org/drawingml/2006/main">
            <a:off x="73342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Embryos, fetuses, children, pregnancy, fertility, illness, and aging do not share the same margin of resilience.</a:t>
            </a:r>
          </a:p>
        </p:txBody>
      </p:sp>
      <p:sp>
        <p:nvSpPr>
          <p:cNvPr id="21" name="Card 4 card">
            <a:extLst xmlns:a="http://schemas.openxmlformats.org/drawingml/2006/main">
              <a:ext uri="{FF2B5EF4-FFF2-40B4-BE49-F238E27FC236}">
                <a16:creationId xmlns:a16="http://schemas.microsoft.com/office/drawing/2014/main" id="{18D95E4B-1DEB-4754-B08B-B9240D89843F}"/>
              </a:ext>
            </a:extLst>
          </p:cNvPr>
          <p:cNvSpPr>
            <a:spLocks xmlns:a="http://schemas.openxmlformats.org/drawingml/2006/main" noGrp="1"/>
          </p:cNvSpPr>
          <p:nvPr/>
        </p:nvSpPr>
        <p:spPr>
          <a:xfrm xmlns:a="http://schemas.openxmlformats.org/drawingml/2006/main">
            <a:off x="617220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22" name="Card 4 accent">
            <a:extLst xmlns:a="http://schemas.openxmlformats.org/drawingml/2006/main">
              <a:ext uri="{FF2B5EF4-FFF2-40B4-BE49-F238E27FC236}">
                <a16:creationId xmlns:a16="http://schemas.microsoft.com/office/drawing/2014/main" id="{6645F032-6F7F-4238-B62B-F4347F3D01E2}"/>
              </a:ext>
            </a:extLst>
          </p:cNvPr>
          <p:cNvSpPr>
            <a:spLocks xmlns:a="http://schemas.openxmlformats.org/drawingml/2006/main" noGrp="1"/>
          </p:cNvSpPr>
          <p:nvPr/>
        </p:nvSpPr>
        <p:spPr>
          <a:xfrm xmlns:a="http://schemas.openxmlformats.org/drawingml/2006/main">
            <a:off x="6172200" y="3943350"/>
            <a:ext cx="66675" cy="2152650"/>
          </a:xfrm>
          <a:prstGeom xmlns:a="http://schemas.openxmlformats.org/drawingml/2006/main" prst="rect">
            <a:avLst/>
          </a:prstGeom>
          <a:solidFill xmlns:a="http://schemas.openxmlformats.org/drawingml/2006/main">
            <a:srgbClr val="67D39E"/>
          </a:solidFill>
          <a:ln xmlns:a="http://schemas.openxmlformats.org/drawingml/2006/main" w="0">
            <a:solidFill>
              <a:srgbClr val="67D39E"/>
            </a:solidFill>
            <a:prstDash val="solid"/>
          </a:ln>
        </p:spPr>
      </p:sp>
      <p:sp>
        <p:nvSpPr>
          <p:cNvPr id="23" name="Card 4 title">
            <a:extLst xmlns:a="http://schemas.openxmlformats.org/drawingml/2006/main">
              <a:ext uri="{FF2B5EF4-FFF2-40B4-BE49-F238E27FC236}">
                <a16:creationId xmlns:a16="http://schemas.microsoft.com/office/drawing/2014/main" id="{06AE6FCF-4FEE-49E2-8865-C1783C82A506}"/>
              </a:ext>
            </a:extLst>
          </p:cNvPr>
          <p:cNvSpPr>
            <a:spLocks xmlns:a="http://schemas.openxmlformats.org/drawingml/2006/main" noGrp="1"/>
          </p:cNvSpPr>
          <p:nvPr/>
        </p:nvSpPr>
        <p:spPr>
          <a:xfrm xmlns:a="http://schemas.openxmlformats.org/drawingml/2006/main">
            <a:off x="639127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EXPOSURE HISTORY</a:t>
            </a:r>
          </a:p>
        </p:txBody>
      </p:sp>
      <p:sp>
        <p:nvSpPr>
          <p:cNvPr id="24" name="Card 4 body">
            <a:extLst xmlns:a="http://schemas.openxmlformats.org/drawingml/2006/main">
              <a:ext uri="{FF2B5EF4-FFF2-40B4-BE49-F238E27FC236}">
                <a16:creationId xmlns:a16="http://schemas.microsoft.com/office/drawing/2014/main" id="{3A068438-B1BC-41CC-9C3E-F12A71701C2A}"/>
              </a:ext>
            </a:extLst>
          </p:cNvPr>
          <p:cNvSpPr>
            <a:spLocks xmlns:a="http://schemas.openxmlformats.org/drawingml/2006/main" noGrp="1"/>
          </p:cNvSpPr>
          <p:nvPr/>
        </p:nvSpPr>
        <p:spPr>
          <a:xfrm xmlns:a="http://schemas.openxmlformats.org/drawingml/2006/main">
            <a:off x="639127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Duration, repetition, recovery time, co-stressors, and simultaneous signals can modify the effective biological load.</a:t>
            </a:r>
          </a:p>
        </p:txBody>
      </p:sp>
    </p:spTree>
    <p:extLst>
      <p:ext uri="{BB962C8B-B14F-4D97-AF65-F5344CB8AC3E}">
        <p14:creationId xmlns:p14="http://schemas.microsoft.com/office/powerpoint/2010/main" val="246643210"/>
      </p:ext>
    </p:extLst>
  </p:cSld>
</p:sld>
</file>

<file path=ppt/slides/slide16.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7" name="Top cyan rule">
            <a:extLst xmlns:a="http://schemas.openxmlformats.org/drawingml/2006/main">
              <a:ext uri="{FF2B5EF4-FFF2-40B4-BE49-F238E27FC236}">
                <a16:creationId xmlns:a16="http://schemas.microsoft.com/office/drawing/2014/main" id="{A1E597A2-B546-407A-B439-34ECD26AD612}"/>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FA9C5361-8DE7-41E9-89BD-79740F5C47B7}"/>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72008B4C-18FD-4202-9A36-E2A6AB748CA0}"/>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1918401C-84A8-4073-821D-DBA342469DCA}"/>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HUMAN PHYSIOLOGY</a:t>
            </a:r>
          </a:p>
        </p:txBody>
      </p:sp>
      <p:sp>
        <p:nvSpPr>
          <p:cNvPr id="5" name="Slide title">
            <a:extLst xmlns:a="http://schemas.openxmlformats.org/drawingml/2006/main">
              <a:ext uri="{FF2B5EF4-FFF2-40B4-BE49-F238E27FC236}">
                <a16:creationId xmlns:a16="http://schemas.microsoft.com/office/drawing/2014/main" id="{897764AF-0697-471B-880D-EAD9BA60FB1D}"/>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CACNA1C: a controlled human genotype × 5G exposure interaction</a:t>
            </a:r>
          </a:p>
        </p:txBody>
      </p:sp>
      <p:sp>
        <p:nvSpPr>
          <p:cNvPr id="6" name="Gold rule">
            <a:extLst xmlns:a="http://schemas.openxmlformats.org/drawingml/2006/main">
              <a:ext uri="{FF2B5EF4-FFF2-40B4-BE49-F238E27FC236}">
                <a16:creationId xmlns:a16="http://schemas.microsoft.com/office/drawing/2014/main" id="{1049A620-17FD-42A6-86A0-713549EBE50E}"/>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D7A8E032-11BF-4239-B159-38712436A2C5}"/>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6BAAD2EF-E871-454A-8E2F-72FEC9A8EB05}"/>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16</a:t>
            </a:r>
          </a:p>
        </p:txBody>
      </p:sp>
      <p:sp>
        <p:nvSpPr>
          <p:cNvPr id="9" name="CAC metric 0">
            <a:extLst xmlns:a="http://schemas.openxmlformats.org/drawingml/2006/main">
              <a:ext uri="{FF2B5EF4-FFF2-40B4-BE49-F238E27FC236}">
                <a16:creationId xmlns:a16="http://schemas.microsoft.com/office/drawing/2014/main" id="{05F1B4EF-A9C7-478F-A2AE-089A5FB37A96}"/>
              </a:ext>
            </a:extLst>
          </p:cNvPr>
          <p:cNvSpPr>
            <a:spLocks xmlns:a="http://schemas.openxmlformats.org/drawingml/2006/main" noGrp="1"/>
          </p:cNvSpPr>
          <p:nvPr/>
        </p:nvSpPr>
        <p:spPr>
          <a:xfrm xmlns:a="http://schemas.openxmlformats.org/drawingml/2006/main">
            <a:off x="514350" y="1619250"/>
            <a:ext cx="2647950" cy="1238250"/>
          </a:xfrm>
          <a:prstGeom xmlns:a="http://schemas.openxmlformats.org/drawingml/2006/main" prst="roundRect">
            <a:avLst>
              <a:gd name="adj" fmla="val 9231"/>
            </a:avLst>
          </a:prstGeom>
          <a:solidFill xmlns:a="http://schemas.openxmlformats.org/drawingml/2006/main">
            <a:srgbClr val="0A2748"/>
          </a:solidFill>
          <a:ln xmlns:a="http://schemas.openxmlformats.org/drawingml/2006/main" w="19050">
            <a:solidFill>
              <a:srgbClr val="13578D"/>
            </a:solidFill>
            <a:prstDash val="solid"/>
          </a:ln>
        </p:spPr>
      </p:sp>
      <p:sp>
        <p:nvSpPr>
          <p:cNvPr id="10" name="CAC value 0">
            <a:extLst xmlns:a="http://schemas.openxmlformats.org/drawingml/2006/main">
              <a:ext uri="{FF2B5EF4-FFF2-40B4-BE49-F238E27FC236}">
                <a16:creationId xmlns:a16="http://schemas.microsoft.com/office/drawing/2014/main" id="{22F5AC5E-A6DB-4FCA-817A-A46AF04578AB}"/>
              </a:ext>
            </a:extLst>
          </p:cNvPr>
          <p:cNvSpPr>
            <a:spLocks xmlns:a="http://schemas.openxmlformats.org/drawingml/2006/main" noGrp="1"/>
          </p:cNvSpPr>
          <p:nvPr/>
        </p:nvSpPr>
        <p:spPr>
          <a:xfrm xmlns:a="http://schemas.openxmlformats.org/drawingml/2006/main">
            <a:off x="657225" y="1771650"/>
            <a:ext cx="2362200" cy="4286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850" b="1" i="0">
                <a:solidFill>
                  <a:srgbClr val="8ED8F2"/>
                </a:solidFill>
              </a:defRPr>
            </a:pPr>
            <a:r>
              <a:rPr sz="2850" b="1" i="0">
                <a:solidFill>
                  <a:srgbClr val="8ED8F2"/>
                </a:solidFill>
              </a:rPr>
              <a:t>34</a:t>
            </a:r>
          </a:p>
        </p:txBody>
      </p:sp>
      <p:sp>
        <p:nvSpPr>
          <p:cNvPr id="11" name="CAC label 0">
            <a:extLst xmlns:a="http://schemas.openxmlformats.org/drawingml/2006/main">
              <a:ext uri="{FF2B5EF4-FFF2-40B4-BE49-F238E27FC236}">
                <a16:creationId xmlns:a16="http://schemas.microsoft.com/office/drawing/2014/main" id="{E922D9BF-3906-4D12-94A2-21C88B1457DA}"/>
              </a:ext>
            </a:extLst>
          </p:cNvPr>
          <p:cNvSpPr>
            <a:spLocks xmlns:a="http://schemas.openxmlformats.org/drawingml/2006/main" noGrp="1"/>
          </p:cNvSpPr>
          <p:nvPr/>
        </p:nvSpPr>
        <p:spPr>
          <a:xfrm xmlns:a="http://schemas.openxmlformats.org/drawingml/2006/main">
            <a:off x="704850" y="2276475"/>
            <a:ext cx="2266950" cy="3619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healthy volunteers</a:t>
            </a:r>
          </a:p>
        </p:txBody>
      </p:sp>
      <p:sp>
        <p:nvSpPr>
          <p:cNvPr id="12" name="CAC metric 1">
            <a:extLst xmlns:a="http://schemas.openxmlformats.org/drawingml/2006/main">
              <a:ext uri="{FF2B5EF4-FFF2-40B4-BE49-F238E27FC236}">
                <a16:creationId xmlns:a16="http://schemas.microsoft.com/office/drawing/2014/main" id="{5B1B177E-AA81-4C52-B931-1C0D5433FABF}"/>
              </a:ext>
            </a:extLst>
          </p:cNvPr>
          <p:cNvSpPr>
            <a:spLocks xmlns:a="http://schemas.openxmlformats.org/drawingml/2006/main" noGrp="1"/>
          </p:cNvSpPr>
          <p:nvPr/>
        </p:nvSpPr>
        <p:spPr>
          <a:xfrm xmlns:a="http://schemas.openxmlformats.org/drawingml/2006/main">
            <a:off x="3314700" y="1619250"/>
            <a:ext cx="2647950" cy="1238250"/>
          </a:xfrm>
          <a:prstGeom xmlns:a="http://schemas.openxmlformats.org/drawingml/2006/main" prst="roundRect">
            <a:avLst>
              <a:gd name="adj" fmla="val 9231"/>
            </a:avLst>
          </a:prstGeom>
          <a:solidFill xmlns:a="http://schemas.openxmlformats.org/drawingml/2006/main">
            <a:srgbClr val="0A2748"/>
          </a:solidFill>
          <a:ln xmlns:a="http://schemas.openxmlformats.org/drawingml/2006/main" w="19050">
            <a:solidFill>
              <a:srgbClr val="13578D"/>
            </a:solidFill>
            <a:prstDash val="solid"/>
          </a:ln>
        </p:spPr>
      </p:sp>
      <p:sp>
        <p:nvSpPr>
          <p:cNvPr id="13" name="CAC value 1">
            <a:extLst xmlns:a="http://schemas.openxmlformats.org/drawingml/2006/main">
              <a:ext uri="{FF2B5EF4-FFF2-40B4-BE49-F238E27FC236}">
                <a16:creationId xmlns:a16="http://schemas.microsoft.com/office/drawing/2014/main" id="{EF6B759A-A558-416F-BCB5-CF2E3278398A}"/>
              </a:ext>
            </a:extLst>
          </p:cNvPr>
          <p:cNvSpPr>
            <a:spLocks xmlns:a="http://schemas.openxmlformats.org/drawingml/2006/main" noGrp="1"/>
          </p:cNvSpPr>
          <p:nvPr/>
        </p:nvSpPr>
        <p:spPr>
          <a:xfrm xmlns:a="http://schemas.openxmlformats.org/drawingml/2006/main">
            <a:off x="3457575" y="1771650"/>
            <a:ext cx="2362200" cy="4286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875" b="1" i="0">
                <a:solidFill>
                  <a:srgbClr val="8ED8F2"/>
                </a:solidFill>
              </a:defRPr>
            </a:pPr>
            <a:r>
              <a:rPr sz="1875" b="1" i="0">
                <a:solidFill>
                  <a:srgbClr val="8ED8F2"/>
                </a:solidFill>
              </a:rPr>
              <a:t>DOUBLE-BLIND</a:t>
            </a:r>
          </a:p>
        </p:txBody>
      </p:sp>
      <p:sp>
        <p:nvSpPr>
          <p:cNvPr id="14" name="CAC label 1">
            <a:extLst xmlns:a="http://schemas.openxmlformats.org/drawingml/2006/main">
              <a:ext uri="{FF2B5EF4-FFF2-40B4-BE49-F238E27FC236}">
                <a16:creationId xmlns:a16="http://schemas.microsoft.com/office/drawing/2014/main" id="{2E980726-8404-41CC-B91D-0C884766FC87}"/>
              </a:ext>
            </a:extLst>
          </p:cNvPr>
          <p:cNvSpPr>
            <a:spLocks xmlns:a="http://schemas.openxmlformats.org/drawingml/2006/main" noGrp="1"/>
          </p:cNvSpPr>
          <p:nvPr/>
        </p:nvSpPr>
        <p:spPr>
          <a:xfrm xmlns:a="http://schemas.openxmlformats.org/drawingml/2006/main">
            <a:off x="3505200" y="2276475"/>
            <a:ext cx="2266950" cy="3619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sham-controlled design</a:t>
            </a:r>
          </a:p>
        </p:txBody>
      </p:sp>
      <p:sp>
        <p:nvSpPr>
          <p:cNvPr id="15" name="CAC metric 2">
            <a:extLst xmlns:a="http://schemas.openxmlformats.org/drawingml/2006/main">
              <a:ext uri="{FF2B5EF4-FFF2-40B4-BE49-F238E27FC236}">
                <a16:creationId xmlns:a16="http://schemas.microsoft.com/office/drawing/2014/main" id="{EB5D1C33-5F7D-4E2A-9218-AB0A7A5DAB91}"/>
              </a:ext>
            </a:extLst>
          </p:cNvPr>
          <p:cNvSpPr>
            <a:spLocks xmlns:a="http://schemas.openxmlformats.org/drawingml/2006/main" noGrp="1"/>
          </p:cNvSpPr>
          <p:nvPr/>
        </p:nvSpPr>
        <p:spPr>
          <a:xfrm xmlns:a="http://schemas.openxmlformats.org/drawingml/2006/main">
            <a:off x="6115050" y="1619250"/>
            <a:ext cx="2647950" cy="1238250"/>
          </a:xfrm>
          <a:prstGeom xmlns:a="http://schemas.openxmlformats.org/drawingml/2006/main" prst="roundRect">
            <a:avLst>
              <a:gd name="adj" fmla="val 9231"/>
            </a:avLst>
          </a:prstGeom>
          <a:solidFill xmlns:a="http://schemas.openxmlformats.org/drawingml/2006/main">
            <a:srgbClr val="0A2748"/>
          </a:solidFill>
          <a:ln xmlns:a="http://schemas.openxmlformats.org/drawingml/2006/main" w="19050">
            <a:solidFill>
              <a:srgbClr val="13578D"/>
            </a:solidFill>
            <a:prstDash val="solid"/>
          </a:ln>
        </p:spPr>
      </p:sp>
      <p:sp>
        <p:nvSpPr>
          <p:cNvPr id="16" name="CAC value 2">
            <a:extLst xmlns:a="http://schemas.openxmlformats.org/drawingml/2006/main">
              <a:ext uri="{FF2B5EF4-FFF2-40B4-BE49-F238E27FC236}">
                <a16:creationId xmlns:a16="http://schemas.microsoft.com/office/drawing/2014/main" id="{822E00FC-BF8F-4F42-916A-559C8E47B6DD}"/>
              </a:ext>
            </a:extLst>
          </p:cNvPr>
          <p:cNvSpPr>
            <a:spLocks xmlns:a="http://schemas.openxmlformats.org/drawingml/2006/main" noGrp="1"/>
          </p:cNvSpPr>
          <p:nvPr/>
        </p:nvSpPr>
        <p:spPr>
          <a:xfrm xmlns:a="http://schemas.openxmlformats.org/drawingml/2006/main">
            <a:off x="6257925" y="1771650"/>
            <a:ext cx="2362200" cy="4286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850" b="1" i="0">
                <a:solidFill>
                  <a:srgbClr val="8ED8F2"/>
                </a:solidFill>
              </a:defRPr>
            </a:pPr>
            <a:r>
              <a:rPr sz="2850" b="1" i="0">
                <a:solidFill>
                  <a:srgbClr val="8ED8F2"/>
                </a:solidFill>
              </a:rPr>
              <a:t>3.6 GHz</a:t>
            </a:r>
          </a:p>
        </p:txBody>
      </p:sp>
      <p:sp>
        <p:nvSpPr>
          <p:cNvPr id="17" name="CAC label 2">
            <a:extLst xmlns:a="http://schemas.openxmlformats.org/drawingml/2006/main">
              <a:ext uri="{FF2B5EF4-FFF2-40B4-BE49-F238E27FC236}">
                <a16:creationId xmlns:a16="http://schemas.microsoft.com/office/drawing/2014/main" id="{B3268250-6C8A-4F2A-85C1-7CAB05233D4B}"/>
              </a:ext>
            </a:extLst>
          </p:cNvPr>
          <p:cNvSpPr>
            <a:spLocks xmlns:a="http://schemas.openxmlformats.org/drawingml/2006/main" noGrp="1"/>
          </p:cNvSpPr>
          <p:nvPr/>
        </p:nvSpPr>
        <p:spPr>
          <a:xfrm xmlns:a="http://schemas.openxmlformats.org/drawingml/2006/main">
            <a:off x="6305550" y="2276475"/>
            <a:ext cx="2266950" cy="3619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30 minutes before sleep</a:t>
            </a:r>
          </a:p>
        </p:txBody>
      </p:sp>
      <p:sp>
        <p:nvSpPr>
          <p:cNvPr id="18" name="CAC metric 3">
            <a:extLst xmlns:a="http://schemas.openxmlformats.org/drawingml/2006/main">
              <a:ext uri="{FF2B5EF4-FFF2-40B4-BE49-F238E27FC236}">
                <a16:creationId xmlns:a16="http://schemas.microsoft.com/office/drawing/2014/main" id="{B1217A74-4A03-4B81-9F14-635F334C4555}"/>
              </a:ext>
            </a:extLst>
          </p:cNvPr>
          <p:cNvSpPr>
            <a:spLocks xmlns:a="http://schemas.openxmlformats.org/drawingml/2006/main" noGrp="1"/>
          </p:cNvSpPr>
          <p:nvPr/>
        </p:nvSpPr>
        <p:spPr>
          <a:xfrm xmlns:a="http://schemas.openxmlformats.org/drawingml/2006/main">
            <a:off x="8915400" y="1619250"/>
            <a:ext cx="2647950" cy="1238250"/>
          </a:xfrm>
          <a:prstGeom xmlns:a="http://schemas.openxmlformats.org/drawingml/2006/main" prst="roundRect">
            <a:avLst>
              <a:gd name="adj" fmla="val 9231"/>
            </a:avLst>
          </a:prstGeom>
          <a:solidFill xmlns:a="http://schemas.openxmlformats.org/drawingml/2006/main">
            <a:srgbClr val="0A2748"/>
          </a:solidFill>
          <a:ln xmlns:a="http://schemas.openxmlformats.org/drawingml/2006/main" w="19050">
            <a:solidFill>
              <a:srgbClr val="F4C542"/>
            </a:solidFill>
            <a:prstDash val="solid"/>
          </a:ln>
        </p:spPr>
      </p:sp>
      <p:sp>
        <p:nvSpPr>
          <p:cNvPr id="19" name="CAC value 3">
            <a:extLst xmlns:a="http://schemas.openxmlformats.org/drawingml/2006/main">
              <a:ext uri="{FF2B5EF4-FFF2-40B4-BE49-F238E27FC236}">
                <a16:creationId xmlns:a16="http://schemas.microsoft.com/office/drawing/2014/main" id="{DB0FA762-54DF-4884-BB81-BF4A3172A82C}"/>
              </a:ext>
            </a:extLst>
          </p:cNvPr>
          <p:cNvSpPr>
            <a:spLocks xmlns:a="http://schemas.openxmlformats.org/drawingml/2006/main" noGrp="1"/>
          </p:cNvSpPr>
          <p:nvPr/>
        </p:nvSpPr>
        <p:spPr>
          <a:xfrm xmlns:a="http://schemas.openxmlformats.org/drawingml/2006/main">
            <a:off x="9058275" y="1771650"/>
            <a:ext cx="2362200" cy="4286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850" b="1" i="0">
                <a:solidFill>
                  <a:srgbClr val="F4C542"/>
                </a:solidFill>
              </a:defRPr>
            </a:pPr>
            <a:r>
              <a:rPr sz="2850" b="1" i="0">
                <a:solidFill>
                  <a:srgbClr val="F4C542"/>
                </a:solidFill>
              </a:rPr>
              <a:t>T/C</a:t>
            </a:r>
          </a:p>
        </p:txBody>
      </p:sp>
      <p:sp>
        <p:nvSpPr>
          <p:cNvPr id="20" name="CAC label 3">
            <a:extLst xmlns:a="http://schemas.openxmlformats.org/drawingml/2006/main">
              <a:ext uri="{FF2B5EF4-FFF2-40B4-BE49-F238E27FC236}">
                <a16:creationId xmlns:a16="http://schemas.microsoft.com/office/drawing/2014/main" id="{D313858B-6FC0-494E-ADE1-89339FD6B39A}"/>
              </a:ext>
            </a:extLst>
          </p:cNvPr>
          <p:cNvSpPr>
            <a:spLocks xmlns:a="http://schemas.openxmlformats.org/drawingml/2006/main" noGrp="1"/>
          </p:cNvSpPr>
          <p:nvPr/>
        </p:nvSpPr>
        <p:spPr>
          <a:xfrm xmlns:a="http://schemas.openxmlformats.org/drawingml/2006/main">
            <a:off x="9105900" y="2276475"/>
            <a:ext cx="2266950" cy="3619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genotype showing spindle shift</a:t>
            </a:r>
          </a:p>
        </p:txBody>
      </p:sp>
      <p:sp>
        <p:nvSpPr>
          <p:cNvPr id="21" name="CAC finding">
            <a:extLst xmlns:a="http://schemas.openxmlformats.org/drawingml/2006/main">
              <a:ext uri="{FF2B5EF4-FFF2-40B4-BE49-F238E27FC236}">
                <a16:creationId xmlns:a16="http://schemas.microsoft.com/office/drawing/2014/main" id="{21994F30-CA73-4D2C-ADC6-6E2BD1A2B753}"/>
              </a:ext>
            </a:extLst>
          </p:cNvPr>
          <p:cNvSpPr>
            <a:spLocks xmlns:a="http://schemas.openxmlformats.org/drawingml/2006/main" noGrp="1"/>
          </p:cNvSpPr>
          <p:nvPr/>
        </p:nvSpPr>
        <p:spPr>
          <a:xfrm xmlns:a="http://schemas.openxmlformats.org/drawingml/2006/main">
            <a:off x="514350" y="3162300"/>
            <a:ext cx="7048500" cy="2571750"/>
          </a:xfrm>
          <a:prstGeom xmlns:a="http://schemas.openxmlformats.org/drawingml/2006/main" prst="roundRect">
            <a:avLst>
              <a:gd name="adj" fmla="val 4444"/>
            </a:avLst>
          </a:prstGeom>
          <a:solidFill xmlns:a="http://schemas.openxmlformats.org/drawingml/2006/main">
            <a:srgbClr val="0E3A68"/>
          </a:solidFill>
          <a:ln xmlns:a="http://schemas.openxmlformats.org/drawingml/2006/main" w="9525">
            <a:solidFill>
              <a:srgbClr val="48B8E8"/>
            </a:solidFill>
            <a:prstDash val="solid"/>
          </a:ln>
        </p:spPr>
      </p:sp>
      <p:sp>
        <p:nvSpPr>
          <p:cNvPr id="22" name="CAC finding title">
            <a:extLst xmlns:a="http://schemas.openxmlformats.org/drawingml/2006/main">
              <a:ext uri="{FF2B5EF4-FFF2-40B4-BE49-F238E27FC236}">
                <a16:creationId xmlns:a16="http://schemas.microsoft.com/office/drawing/2014/main" id="{0851B44D-DAEA-48B0-A9AA-6C1FD97D39AC}"/>
              </a:ext>
            </a:extLst>
          </p:cNvPr>
          <p:cNvSpPr>
            <a:spLocks xmlns:a="http://schemas.openxmlformats.org/drawingml/2006/main" noGrp="1"/>
          </p:cNvSpPr>
          <p:nvPr/>
        </p:nvSpPr>
        <p:spPr>
          <a:xfrm xmlns:a="http://schemas.openxmlformats.org/drawingml/2006/main">
            <a:off x="781050" y="3371850"/>
            <a:ext cx="6515100"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00" b="1" i="0">
                <a:solidFill>
                  <a:srgbClr val="F4C542"/>
                </a:solidFill>
              </a:defRPr>
            </a:pPr>
            <a:r>
              <a:rPr sz="1200" b="1" i="0">
                <a:solidFill>
                  <a:srgbClr val="F4C542"/>
                </a:solidFill>
              </a:rPr>
              <a:t>THE FINDING</a:t>
            </a:r>
          </a:p>
        </p:txBody>
      </p:sp>
      <p:sp>
        <p:nvSpPr>
          <p:cNvPr id="23" name="CAC finding text">
            <a:extLst xmlns:a="http://schemas.openxmlformats.org/drawingml/2006/main">
              <a:ext uri="{FF2B5EF4-FFF2-40B4-BE49-F238E27FC236}">
                <a16:creationId xmlns:a16="http://schemas.microsoft.com/office/drawing/2014/main" id="{6C2BE4A7-D8D9-423A-AB96-4227E67BE860}"/>
              </a:ext>
            </a:extLst>
          </p:cNvPr>
          <p:cNvSpPr>
            <a:spLocks xmlns:a="http://schemas.openxmlformats.org/drawingml/2006/main" noGrp="1"/>
          </p:cNvSpPr>
          <p:nvPr/>
        </p:nvSpPr>
        <p:spPr>
          <a:xfrm xmlns:a="http://schemas.openxmlformats.org/drawingml/2006/main">
            <a:off x="781050" y="3819525"/>
            <a:ext cx="6515100" cy="1428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575" b="1" i="0">
                <a:solidFill>
                  <a:srgbClr val="FFFFFF"/>
                </a:solidFill>
              </a:defRPr>
            </a:pPr>
            <a:r>
              <a:rPr sz="1575" b="1" i="0">
                <a:solidFill>
                  <a:srgbClr val="FFFFFF"/>
                </a:solidFill>
              </a:rPr>
              <a:t>After 3.6 GHz exposure, only T/C carriers showed a measurable acceleration of sleep-spindle center frequency across a widespread central–parietal–occipital network. T/T carriers did not show the same change.</a:t>
            </a:r>
          </a:p>
        </p:txBody>
      </p:sp>
      <p:sp>
        <p:nvSpPr>
          <p:cNvPr id="24" name="CAC boundary">
            <a:extLst xmlns:a="http://schemas.openxmlformats.org/drawingml/2006/main">
              <a:ext uri="{FF2B5EF4-FFF2-40B4-BE49-F238E27FC236}">
                <a16:creationId xmlns:a16="http://schemas.microsoft.com/office/drawing/2014/main" id="{7A5CB61F-D025-4287-AC01-BFD2B1E69824}"/>
              </a:ext>
            </a:extLst>
          </p:cNvPr>
          <p:cNvSpPr>
            <a:spLocks xmlns:a="http://schemas.openxmlformats.org/drawingml/2006/main" noGrp="1"/>
          </p:cNvSpPr>
          <p:nvPr/>
        </p:nvSpPr>
        <p:spPr>
          <a:xfrm xmlns:a="http://schemas.openxmlformats.org/drawingml/2006/main">
            <a:off x="7810500" y="3162300"/>
            <a:ext cx="3867150" cy="2571750"/>
          </a:xfrm>
          <a:prstGeom xmlns:a="http://schemas.openxmlformats.org/drawingml/2006/main" prst="roundRect">
            <a:avLst>
              <a:gd name="adj" fmla="val 4444"/>
            </a:avLst>
          </a:prstGeom>
          <a:solidFill xmlns:a="http://schemas.openxmlformats.org/drawingml/2006/main">
            <a:srgbClr val="0A2748"/>
          </a:solidFill>
          <a:ln xmlns:a="http://schemas.openxmlformats.org/drawingml/2006/main" w="9525">
            <a:solidFill>
              <a:srgbClr val="F4C542"/>
            </a:solidFill>
            <a:prstDash val="solid"/>
          </a:ln>
        </p:spPr>
      </p:sp>
      <p:sp>
        <p:nvSpPr>
          <p:cNvPr id="25" name="CAC boundary title">
            <a:extLst xmlns:a="http://schemas.openxmlformats.org/drawingml/2006/main">
              <a:ext uri="{FF2B5EF4-FFF2-40B4-BE49-F238E27FC236}">
                <a16:creationId xmlns:a16="http://schemas.microsoft.com/office/drawing/2014/main" id="{8A9E67E4-5C90-4116-9B80-C3062C38FDB0}"/>
              </a:ext>
            </a:extLst>
          </p:cNvPr>
          <p:cNvSpPr>
            <a:spLocks xmlns:a="http://schemas.openxmlformats.org/drawingml/2006/main" noGrp="1"/>
          </p:cNvSpPr>
          <p:nvPr/>
        </p:nvSpPr>
        <p:spPr>
          <a:xfrm xmlns:a="http://schemas.openxmlformats.org/drawingml/2006/main">
            <a:off x="8058150" y="3371850"/>
            <a:ext cx="3371850"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00" b="1" i="0">
                <a:solidFill>
                  <a:srgbClr val="F4C542"/>
                </a:solidFill>
              </a:defRPr>
            </a:pPr>
            <a:r>
              <a:rPr sz="1200" b="1" i="0">
                <a:solidFill>
                  <a:srgbClr val="F4C542"/>
                </a:solidFill>
              </a:rPr>
              <a:t>BOUNDARY</a:t>
            </a:r>
          </a:p>
        </p:txBody>
      </p:sp>
      <p:sp>
        <p:nvSpPr>
          <p:cNvPr id="26" name="CAC boundary text">
            <a:extLst xmlns:a="http://schemas.openxmlformats.org/drawingml/2006/main">
              <a:ext uri="{FF2B5EF4-FFF2-40B4-BE49-F238E27FC236}">
                <a16:creationId xmlns:a16="http://schemas.microsoft.com/office/drawing/2014/main" id="{ADFB9173-C8A4-4794-9609-C2781E7A4DBF}"/>
              </a:ext>
            </a:extLst>
          </p:cNvPr>
          <p:cNvSpPr>
            <a:spLocks xmlns:a="http://schemas.openxmlformats.org/drawingml/2006/main" noGrp="1"/>
          </p:cNvSpPr>
          <p:nvPr/>
        </p:nvSpPr>
        <p:spPr>
          <a:xfrm xmlns:a="http://schemas.openxmlformats.org/drawingml/2006/main">
            <a:off x="8058150" y="3819525"/>
            <a:ext cx="3371850" cy="1428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350" b="0" i="0">
                <a:solidFill>
                  <a:srgbClr val="B8D0E8"/>
                </a:solidFill>
              </a:defRPr>
            </a:pPr>
            <a:r>
              <a:rPr sz="1350" b="0" i="0">
                <a:solidFill>
                  <a:srgbClr val="B8D0E8"/>
                </a:solidFill>
              </a:rPr>
              <a:t>This establishes a genotype-dependent physiological response—not that a spindle-frequency shift is harmful. Independent replication and functional mapping are still needed.</a:t>
            </a:r>
          </a:p>
        </p:txBody>
      </p:sp>
    </p:spTree>
    <p:extLst>
      <p:ext uri="{BB962C8B-B14F-4D97-AF65-F5344CB8AC3E}">
        <p14:creationId xmlns:p14="http://schemas.microsoft.com/office/powerpoint/2010/main" val="1205423395"/>
      </p:ext>
    </p:extLst>
  </p:cSld>
</p:sld>
</file>

<file path=ppt/slides/slide17.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D65B4014-69A6-46D9-8E18-CDF1A5BFBDD4}"/>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F355AB06-30DD-417F-9DEA-22E681AE92C8}"/>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FE8C655D-8750-4587-AE46-4909265A1C10}"/>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56663864-CD2B-456F-A718-7993E5FC714C}"/>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RECEIVER CONTEXT</a:t>
            </a:r>
          </a:p>
        </p:txBody>
      </p:sp>
      <p:sp>
        <p:nvSpPr>
          <p:cNvPr id="5" name="Slide title">
            <a:extLst xmlns:a="http://schemas.openxmlformats.org/drawingml/2006/main">
              <a:ext uri="{FF2B5EF4-FFF2-40B4-BE49-F238E27FC236}">
                <a16:creationId xmlns:a16="http://schemas.microsoft.com/office/drawing/2014/main" id="{DAD547B5-622B-480F-B556-8A287DC3A586}"/>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same field, different cellular fate</a:t>
            </a:r>
          </a:p>
        </p:txBody>
      </p:sp>
      <p:sp>
        <p:nvSpPr>
          <p:cNvPr id="6" name="Gold rule">
            <a:extLst xmlns:a="http://schemas.openxmlformats.org/drawingml/2006/main">
              <a:ext uri="{FF2B5EF4-FFF2-40B4-BE49-F238E27FC236}">
                <a16:creationId xmlns:a16="http://schemas.microsoft.com/office/drawing/2014/main" id="{8619A927-CE3B-4C46-90FA-B1B64AB82BF3}"/>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99EFCD7E-108D-432D-BFF3-C9AAF6A84D3D}"/>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9A755D3F-5473-402B-88AF-EFAD4206A741}"/>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17</a:t>
            </a:r>
          </a:p>
        </p:txBody>
      </p:sp>
      <p:sp>
        <p:nvSpPr>
          <p:cNvPr id="9" name="Cell card 0">
            <a:extLst xmlns:a="http://schemas.openxmlformats.org/drawingml/2006/main">
              <a:ext uri="{FF2B5EF4-FFF2-40B4-BE49-F238E27FC236}">
                <a16:creationId xmlns:a16="http://schemas.microsoft.com/office/drawing/2014/main" id="{1F1637DA-A454-482B-A5CE-F09112CA6C28}"/>
              </a:ext>
            </a:extLst>
          </p:cNvPr>
          <p:cNvSpPr>
            <a:spLocks xmlns:a="http://schemas.openxmlformats.org/drawingml/2006/main" noGrp="1"/>
          </p:cNvSpPr>
          <p:nvPr/>
        </p:nvSpPr>
        <p:spPr>
          <a:xfrm xmlns:a="http://schemas.openxmlformats.org/drawingml/2006/main">
            <a:off x="514350" y="1619250"/>
            <a:ext cx="2647950" cy="3314700"/>
          </a:xfrm>
          <a:prstGeom xmlns:a="http://schemas.openxmlformats.org/drawingml/2006/main" prst="roundRect">
            <a:avLst>
              <a:gd name="adj" fmla="val 4317"/>
            </a:avLst>
          </a:prstGeom>
          <a:solidFill xmlns:a="http://schemas.openxmlformats.org/drawingml/2006/main">
            <a:srgbClr val="0A2748"/>
          </a:solidFill>
          <a:ln xmlns:a="http://schemas.openxmlformats.org/drawingml/2006/main" w="19050">
            <a:solidFill>
              <a:srgbClr val="FF6B6B"/>
            </a:solidFill>
            <a:prstDash val="solid"/>
          </a:ln>
        </p:spPr>
      </p:sp>
      <p:sp>
        <p:nvSpPr>
          <p:cNvPr id="10" name="Cell name 0">
            <a:extLst xmlns:a="http://schemas.openxmlformats.org/drawingml/2006/main">
              <a:ext uri="{FF2B5EF4-FFF2-40B4-BE49-F238E27FC236}">
                <a16:creationId xmlns:a16="http://schemas.microsoft.com/office/drawing/2014/main" id="{312E69C0-E23C-4C27-98E5-D262173F7C50}"/>
              </a:ext>
            </a:extLst>
          </p:cNvPr>
          <p:cNvSpPr>
            <a:spLocks xmlns:a="http://schemas.openxmlformats.org/drawingml/2006/main" noGrp="1"/>
          </p:cNvSpPr>
          <p:nvPr/>
        </p:nvSpPr>
        <p:spPr>
          <a:xfrm xmlns:a="http://schemas.openxmlformats.org/drawingml/2006/main">
            <a:off x="676275" y="1838325"/>
            <a:ext cx="23241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800" b="1" i="0">
                <a:solidFill>
                  <a:srgbClr val="FF6B6B"/>
                </a:solidFill>
              </a:defRPr>
            </a:pPr>
            <a:r>
              <a:rPr sz="1800" b="1" i="0">
                <a:solidFill>
                  <a:srgbClr val="FF6B6B"/>
                </a:solidFill>
              </a:rPr>
              <a:t>SKBR-3</a:t>
            </a:r>
          </a:p>
        </p:txBody>
      </p:sp>
      <p:sp>
        <p:nvSpPr>
          <p:cNvPr id="11" name="Cell type 0">
            <a:extLst xmlns:a="http://schemas.openxmlformats.org/drawingml/2006/main">
              <a:ext uri="{FF2B5EF4-FFF2-40B4-BE49-F238E27FC236}">
                <a16:creationId xmlns:a16="http://schemas.microsoft.com/office/drawing/2014/main" id="{1EA5E168-D438-4EE7-9149-8F594ABB9F5B}"/>
              </a:ext>
            </a:extLst>
          </p:cNvPr>
          <p:cNvSpPr>
            <a:spLocks xmlns:a="http://schemas.openxmlformats.org/drawingml/2006/main" noGrp="1"/>
          </p:cNvSpPr>
          <p:nvPr/>
        </p:nvSpPr>
        <p:spPr>
          <a:xfrm xmlns:a="http://schemas.openxmlformats.org/drawingml/2006/main">
            <a:off x="723900" y="2324100"/>
            <a:ext cx="2228850"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FFFFFF"/>
                </a:solidFill>
              </a:defRPr>
            </a:pPr>
            <a:r>
              <a:rPr sz="1125" b="1" i="0">
                <a:solidFill>
                  <a:srgbClr val="FFFFFF"/>
                </a:solidFill>
              </a:rPr>
              <a:t>HER2-enriched</a:t>
            </a:r>
          </a:p>
        </p:txBody>
      </p:sp>
      <p:sp>
        <p:nvSpPr>
          <p:cNvPr id="12" name="Cell ros 0">
            <a:extLst xmlns:a="http://schemas.openxmlformats.org/drawingml/2006/main">
              <a:ext uri="{FF2B5EF4-FFF2-40B4-BE49-F238E27FC236}">
                <a16:creationId xmlns:a16="http://schemas.microsoft.com/office/drawing/2014/main" id="{4FA74CA7-E870-415D-AFC7-65B9951A094D}"/>
              </a:ext>
            </a:extLst>
          </p:cNvPr>
          <p:cNvSpPr>
            <a:spLocks xmlns:a="http://schemas.openxmlformats.org/drawingml/2006/main" noGrp="1"/>
          </p:cNvSpPr>
          <p:nvPr/>
        </p:nvSpPr>
        <p:spPr>
          <a:xfrm xmlns:a="http://schemas.openxmlformats.org/drawingml/2006/main">
            <a:off x="742950" y="3038475"/>
            <a:ext cx="2190750" cy="4286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8ED8F2"/>
                </a:solidFill>
              </a:defRPr>
            </a:pPr>
            <a:r>
              <a:rPr sz="1650" b="1" i="0">
                <a:solidFill>
                  <a:srgbClr val="8ED8F2"/>
                </a:solidFill>
              </a:rPr>
              <a:t>~5× ROS</a:t>
            </a:r>
          </a:p>
        </p:txBody>
      </p:sp>
      <p:sp>
        <p:nvSpPr>
          <p:cNvPr id="13" name="Cell fate 0">
            <a:extLst xmlns:a="http://schemas.openxmlformats.org/drawingml/2006/main">
              <a:ext uri="{FF2B5EF4-FFF2-40B4-BE49-F238E27FC236}">
                <a16:creationId xmlns:a16="http://schemas.microsoft.com/office/drawing/2014/main" id="{7250B3B9-F057-43A0-ACA9-7C52F2F236EA}"/>
              </a:ext>
            </a:extLst>
          </p:cNvPr>
          <p:cNvSpPr>
            <a:spLocks xmlns:a="http://schemas.openxmlformats.org/drawingml/2006/main" noGrp="1"/>
          </p:cNvSpPr>
          <p:nvPr/>
        </p:nvSpPr>
        <p:spPr>
          <a:xfrm xmlns:a="http://schemas.openxmlformats.org/drawingml/2006/main">
            <a:off x="742950" y="3743325"/>
            <a:ext cx="2190750" cy="590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0" i="0">
                <a:solidFill>
                  <a:srgbClr val="B8D0E8"/>
                </a:solidFill>
              </a:defRPr>
            </a:pPr>
            <a:r>
              <a:rPr sz="1350" b="0" i="0">
                <a:solidFill>
                  <a:srgbClr val="B8D0E8"/>
                </a:solidFill>
              </a:rPr>
              <a:t>~78% apoptosis</a:t>
            </a:r>
          </a:p>
        </p:txBody>
      </p:sp>
      <p:sp>
        <p:nvSpPr>
          <p:cNvPr id="14" name="Cell card 1">
            <a:extLst xmlns:a="http://schemas.openxmlformats.org/drawingml/2006/main">
              <a:ext uri="{FF2B5EF4-FFF2-40B4-BE49-F238E27FC236}">
                <a16:creationId xmlns:a16="http://schemas.microsoft.com/office/drawing/2014/main" id="{44FE9497-55BA-459E-83BA-573A84D7C282}"/>
              </a:ext>
            </a:extLst>
          </p:cNvPr>
          <p:cNvSpPr>
            <a:spLocks xmlns:a="http://schemas.openxmlformats.org/drawingml/2006/main" noGrp="1"/>
          </p:cNvSpPr>
          <p:nvPr/>
        </p:nvSpPr>
        <p:spPr>
          <a:xfrm xmlns:a="http://schemas.openxmlformats.org/drawingml/2006/main">
            <a:off x="3314700" y="1619250"/>
            <a:ext cx="2647950" cy="3314700"/>
          </a:xfrm>
          <a:prstGeom xmlns:a="http://schemas.openxmlformats.org/drawingml/2006/main" prst="roundRect">
            <a:avLst>
              <a:gd name="adj" fmla="val 4317"/>
            </a:avLst>
          </a:prstGeom>
          <a:solidFill xmlns:a="http://schemas.openxmlformats.org/drawingml/2006/main">
            <a:srgbClr val="0A2748"/>
          </a:solidFill>
          <a:ln xmlns:a="http://schemas.openxmlformats.org/drawingml/2006/main" w="19050">
            <a:solidFill>
              <a:srgbClr val="F4C542"/>
            </a:solidFill>
            <a:prstDash val="solid"/>
          </a:ln>
        </p:spPr>
      </p:sp>
      <p:sp>
        <p:nvSpPr>
          <p:cNvPr id="15" name="Cell name 1">
            <a:extLst xmlns:a="http://schemas.openxmlformats.org/drawingml/2006/main">
              <a:ext uri="{FF2B5EF4-FFF2-40B4-BE49-F238E27FC236}">
                <a16:creationId xmlns:a16="http://schemas.microsoft.com/office/drawing/2014/main" id="{E11C907B-3B4D-4904-AEFB-00B73CC39037}"/>
              </a:ext>
            </a:extLst>
          </p:cNvPr>
          <p:cNvSpPr>
            <a:spLocks xmlns:a="http://schemas.openxmlformats.org/drawingml/2006/main" noGrp="1"/>
          </p:cNvSpPr>
          <p:nvPr/>
        </p:nvSpPr>
        <p:spPr>
          <a:xfrm xmlns:a="http://schemas.openxmlformats.org/drawingml/2006/main">
            <a:off x="3476625" y="1838325"/>
            <a:ext cx="23241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800" b="1" i="0">
                <a:solidFill>
                  <a:srgbClr val="F4C542"/>
                </a:solidFill>
              </a:defRPr>
            </a:pPr>
            <a:r>
              <a:rPr sz="1800" b="1" i="0">
                <a:solidFill>
                  <a:srgbClr val="F4C542"/>
                </a:solidFill>
              </a:rPr>
              <a:t>MDA-MB-231</a:t>
            </a:r>
          </a:p>
        </p:txBody>
      </p:sp>
      <p:sp>
        <p:nvSpPr>
          <p:cNvPr id="16" name="Cell type 1">
            <a:extLst xmlns:a="http://schemas.openxmlformats.org/drawingml/2006/main">
              <a:ext uri="{FF2B5EF4-FFF2-40B4-BE49-F238E27FC236}">
                <a16:creationId xmlns:a16="http://schemas.microsoft.com/office/drawing/2014/main" id="{55C1D8B9-C6B5-49FA-AC1B-0B03119377F2}"/>
              </a:ext>
            </a:extLst>
          </p:cNvPr>
          <p:cNvSpPr>
            <a:spLocks xmlns:a="http://schemas.openxmlformats.org/drawingml/2006/main" noGrp="1"/>
          </p:cNvSpPr>
          <p:nvPr/>
        </p:nvSpPr>
        <p:spPr>
          <a:xfrm xmlns:a="http://schemas.openxmlformats.org/drawingml/2006/main">
            <a:off x="3524250" y="2324100"/>
            <a:ext cx="2228850"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FFFFFF"/>
                </a:solidFill>
              </a:defRPr>
            </a:pPr>
            <a:r>
              <a:rPr sz="1125" b="1" i="0">
                <a:solidFill>
                  <a:srgbClr val="FFFFFF"/>
                </a:solidFill>
              </a:rPr>
              <a:t>Triple-negative</a:t>
            </a:r>
          </a:p>
        </p:txBody>
      </p:sp>
      <p:sp>
        <p:nvSpPr>
          <p:cNvPr id="17" name="Cell ros 1">
            <a:extLst xmlns:a="http://schemas.openxmlformats.org/drawingml/2006/main">
              <a:ext uri="{FF2B5EF4-FFF2-40B4-BE49-F238E27FC236}">
                <a16:creationId xmlns:a16="http://schemas.microsoft.com/office/drawing/2014/main" id="{218AED50-F2F3-49CB-B75A-D1A457C9AFD7}"/>
              </a:ext>
            </a:extLst>
          </p:cNvPr>
          <p:cNvSpPr>
            <a:spLocks xmlns:a="http://schemas.openxmlformats.org/drawingml/2006/main" noGrp="1"/>
          </p:cNvSpPr>
          <p:nvPr/>
        </p:nvSpPr>
        <p:spPr>
          <a:xfrm xmlns:a="http://schemas.openxmlformats.org/drawingml/2006/main">
            <a:off x="3543300" y="3038475"/>
            <a:ext cx="2190750" cy="4286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8ED8F2"/>
                </a:solidFill>
              </a:defRPr>
            </a:pPr>
            <a:r>
              <a:rPr sz="1650" b="1" i="0">
                <a:solidFill>
                  <a:srgbClr val="8ED8F2"/>
                </a:solidFill>
              </a:rPr>
              <a:t>SOD response</a:t>
            </a:r>
          </a:p>
        </p:txBody>
      </p:sp>
      <p:sp>
        <p:nvSpPr>
          <p:cNvPr id="18" name="Cell fate 1">
            <a:extLst xmlns:a="http://schemas.openxmlformats.org/drawingml/2006/main">
              <a:ext uri="{FF2B5EF4-FFF2-40B4-BE49-F238E27FC236}">
                <a16:creationId xmlns:a16="http://schemas.microsoft.com/office/drawing/2014/main" id="{5540C69B-CB1B-4565-95AF-15FAE4739A9F}"/>
              </a:ext>
            </a:extLst>
          </p:cNvPr>
          <p:cNvSpPr>
            <a:spLocks xmlns:a="http://schemas.openxmlformats.org/drawingml/2006/main" noGrp="1"/>
          </p:cNvSpPr>
          <p:nvPr/>
        </p:nvSpPr>
        <p:spPr>
          <a:xfrm xmlns:a="http://schemas.openxmlformats.org/drawingml/2006/main">
            <a:off x="3543300" y="3743325"/>
            <a:ext cx="2190750" cy="590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0" i="0">
                <a:solidFill>
                  <a:srgbClr val="B8D0E8"/>
                </a:solidFill>
              </a:defRPr>
            </a:pPr>
            <a:r>
              <a:rPr sz="1350" b="0" i="0">
                <a:solidFill>
                  <a:srgbClr val="B8D0E8"/>
                </a:solidFill>
              </a:rPr>
              <a:t>largely resisted</a:t>
            </a:r>
          </a:p>
        </p:txBody>
      </p:sp>
      <p:sp>
        <p:nvSpPr>
          <p:cNvPr id="19" name="Cell card 2">
            <a:extLst xmlns:a="http://schemas.openxmlformats.org/drawingml/2006/main">
              <a:ext uri="{FF2B5EF4-FFF2-40B4-BE49-F238E27FC236}">
                <a16:creationId xmlns:a16="http://schemas.microsoft.com/office/drawing/2014/main" id="{09215BFC-DC17-4A18-85D4-84B88CAC70CC}"/>
              </a:ext>
            </a:extLst>
          </p:cNvPr>
          <p:cNvSpPr>
            <a:spLocks xmlns:a="http://schemas.openxmlformats.org/drawingml/2006/main" noGrp="1"/>
          </p:cNvSpPr>
          <p:nvPr/>
        </p:nvSpPr>
        <p:spPr>
          <a:xfrm xmlns:a="http://schemas.openxmlformats.org/drawingml/2006/main">
            <a:off x="6115050" y="1619250"/>
            <a:ext cx="2647950" cy="3314700"/>
          </a:xfrm>
          <a:prstGeom xmlns:a="http://schemas.openxmlformats.org/drawingml/2006/main" prst="roundRect">
            <a:avLst>
              <a:gd name="adj" fmla="val 4317"/>
            </a:avLst>
          </a:prstGeom>
          <a:solidFill xmlns:a="http://schemas.openxmlformats.org/drawingml/2006/main">
            <a:srgbClr val="0A2748"/>
          </a:solidFill>
          <a:ln xmlns:a="http://schemas.openxmlformats.org/drawingml/2006/main" w="19050">
            <a:solidFill>
              <a:srgbClr val="48B8E8"/>
            </a:solidFill>
            <a:prstDash val="solid"/>
          </a:ln>
        </p:spPr>
      </p:sp>
      <p:sp>
        <p:nvSpPr>
          <p:cNvPr id="20" name="Cell name 2">
            <a:extLst xmlns:a="http://schemas.openxmlformats.org/drawingml/2006/main">
              <a:ext uri="{FF2B5EF4-FFF2-40B4-BE49-F238E27FC236}">
                <a16:creationId xmlns:a16="http://schemas.microsoft.com/office/drawing/2014/main" id="{4C633874-2500-41FB-92FA-57409A476170}"/>
              </a:ext>
            </a:extLst>
          </p:cNvPr>
          <p:cNvSpPr>
            <a:spLocks xmlns:a="http://schemas.openxmlformats.org/drawingml/2006/main" noGrp="1"/>
          </p:cNvSpPr>
          <p:nvPr/>
        </p:nvSpPr>
        <p:spPr>
          <a:xfrm xmlns:a="http://schemas.openxmlformats.org/drawingml/2006/main">
            <a:off x="6276975" y="1838325"/>
            <a:ext cx="23241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800" b="1" i="0">
                <a:solidFill>
                  <a:srgbClr val="48B8E8"/>
                </a:solidFill>
              </a:defRPr>
            </a:pPr>
            <a:r>
              <a:rPr sz="1800" b="1" i="0">
                <a:solidFill>
                  <a:srgbClr val="48B8E8"/>
                </a:solidFill>
              </a:rPr>
              <a:t>MCF-7</a:t>
            </a:r>
          </a:p>
        </p:txBody>
      </p:sp>
      <p:sp>
        <p:nvSpPr>
          <p:cNvPr id="21" name="Cell type 2">
            <a:extLst xmlns:a="http://schemas.openxmlformats.org/drawingml/2006/main">
              <a:ext uri="{FF2B5EF4-FFF2-40B4-BE49-F238E27FC236}">
                <a16:creationId xmlns:a16="http://schemas.microsoft.com/office/drawing/2014/main" id="{EA5C203F-473E-49CF-8110-18A9305D3203}"/>
              </a:ext>
            </a:extLst>
          </p:cNvPr>
          <p:cNvSpPr>
            <a:spLocks xmlns:a="http://schemas.openxmlformats.org/drawingml/2006/main" noGrp="1"/>
          </p:cNvSpPr>
          <p:nvPr/>
        </p:nvSpPr>
        <p:spPr>
          <a:xfrm xmlns:a="http://schemas.openxmlformats.org/drawingml/2006/main">
            <a:off x="6324600" y="2324100"/>
            <a:ext cx="2228850"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FFFFFF"/>
                </a:solidFill>
              </a:defRPr>
            </a:pPr>
            <a:r>
              <a:rPr sz="1125" b="1" i="0">
                <a:solidFill>
                  <a:srgbClr val="FFFFFF"/>
                </a:solidFill>
              </a:rPr>
              <a:t>Luminal-A</a:t>
            </a:r>
          </a:p>
        </p:txBody>
      </p:sp>
      <p:sp>
        <p:nvSpPr>
          <p:cNvPr id="22" name="Cell ros 2">
            <a:extLst xmlns:a="http://schemas.openxmlformats.org/drawingml/2006/main">
              <a:ext uri="{FF2B5EF4-FFF2-40B4-BE49-F238E27FC236}">
                <a16:creationId xmlns:a16="http://schemas.microsoft.com/office/drawing/2014/main" id="{4E69B7D4-5118-48F6-9AD0-2EEA548D40F1}"/>
              </a:ext>
            </a:extLst>
          </p:cNvPr>
          <p:cNvSpPr>
            <a:spLocks xmlns:a="http://schemas.openxmlformats.org/drawingml/2006/main" noGrp="1"/>
          </p:cNvSpPr>
          <p:nvPr/>
        </p:nvSpPr>
        <p:spPr>
          <a:xfrm xmlns:a="http://schemas.openxmlformats.org/drawingml/2006/main">
            <a:off x="6343650" y="3038475"/>
            <a:ext cx="2190750" cy="4286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8ED8F2"/>
                </a:solidFill>
              </a:defRPr>
            </a:pPr>
            <a:r>
              <a:rPr sz="1650" b="1" i="0">
                <a:solidFill>
                  <a:srgbClr val="8ED8F2"/>
                </a:solidFill>
              </a:rPr>
              <a:t>SOD response</a:t>
            </a:r>
          </a:p>
        </p:txBody>
      </p:sp>
      <p:sp>
        <p:nvSpPr>
          <p:cNvPr id="23" name="Cell fate 2">
            <a:extLst xmlns:a="http://schemas.openxmlformats.org/drawingml/2006/main">
              <a:ext uri="{FF2B5EF4-FFF2-40B4-BE49-F238E27FC236}">
                <a16:creationId xmlns:a16="http://schemas.microsoft.com/office/drawing/2014/main" id="{B1E53590-4E69-41A4-91D8-ADD346412960}"/>
              </a:ext>
            </a:extLst>
          </p:cNvPr>
          <p:cNvSpPr>
            <a:spLocks xmlns:a="http://schemas.openxmlformats.org/drawingml/2006/main" noGrp="1"/>
          </p:cNvSpPr>
          <p:nvPr/>
        </p:nvSpPr>
        <p:spPr>
          <a:xfrm xmlns:a="http://schemas.openxmlformats.org/drawingml/2006/main">
            <a:off x="6343650" y="3743325"/>
            <a:ext cx="2190750" cy="590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0" i="0">
                <a:solidFill>
                  <a:srgbClr val="B8D0E8"/>
                </a:solidFill>
              </a:defRPr>
            </a:pPr>
            <a:r>
              <a:rPr sz="1350" b="0" i="0">
                <a:solidFill>
                  <a:srgbClr val="B8D0E8"/>
                </a:solidFill>
              </a:rPr>
              <a:t>largely resisted</a:t>
            </a:r>
          </a:p>
        </p:txBody>
      </p:sp>
      <p:sp>
        <p:nvSpPr>
          <p:cNvPr id="24" name="Cell card 3">
            <a:extLst xmlns:a="http://schemas.openxmlformats.org/drawingml/2006/main">
              <a:ext uri="{FF2B5EF4-FFF2-40B4-BE49-F238E27FC236}">
                <a16:creationId xmlns:a16="http://schemas.microsoft.com/office/drawing/2014/main" id="{B05F136D-BD0A-44D3-860D-5E17C793D84F}"/>
              </a:ext>
            </a:extLst>
          </p:cNvPr>
          <p:cNvSpPr>
            <a:spLocks xmlns:a="http://schemas.openxmlformats.org/drawingml/2006/main" noGrp="1"/>
          </p:cNvSpPr>
          <p:nvPr/>
        </p:nvSpPr>
        <p:spPr>
          <a:xfrm xmlns:a="http://schemas.openxmlformats.org/drawingml/2006/main">
            <a:off x="8915400" y="1619250"/>
            <a:ext cx="2647950" cy="3314700"/>
          </a:xfrm>
          <a:prstGeom xmlns:a="http://schemas.openxmlformats.org/drawingml/2006/main" prst="roundRect">
            <a:avLst>
              <a:gd name="adj" fmla="val 4317"/>
            </a:avLst>
          </a:prstGeom>
          <a:solidFill xmlns:a="http://schemas.openxmlformats.org/drawingml/2006/main">
            <a:srgbClr val="0A2748"/>
          </a:solidFill>
          <a:ln xmlns:a="http://schemas.openxmlformats.org/drawingml/2006/main" w="19050">
            <a:solidFill>
              <a:srgbClr val="67D39E"/>
            </a:solidFill>
            <a:prstDash val="solid"/>
          </a:ln>
        </p:spPr>
      </p:sp>
      <p:sp>
        <p:nvSpPr>
          <p:cNvPr id="25" name="Cell name 3">
            <a:extLst xmlns:a="http://schemas.openxmlformats.org/drawingml/2006/main">
              <a:ext uri="{FF2B5EF4-FFF2-40B4-BE49-F238E27FC236}">
                <a16:creationId xmlns:a16="http://schemas.microsoft.com/office/drawing/2014/main" id="{79179DFD-B005-4E4F-8569-2B8CA4A29912}"/>
              </a:ext>
            </a:extLst>
          </p:cNvPr>
          <p:cNvSpPr>
            <a:spLocks xmlns:a="http://schemas.openxmlformats.org/drawingml/2006/main" noGrp="1"/>
          </p:cNvSpPr>
          <p:nvPr/>
        </p:nvSpPr>
        <p:spPr>
          <a:xfrm xmlns:a="http://schemas.openxmlformats.org/drawingml/2006/main">
            <a:off x="9077325" y="1838325"/>
            <a:ext cx="23241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800" b="1" i="0">
                <a:solidFill>
                  <a:srgbClr val="67D39E"/>
                </a:solidFill>
              </a:defRPr>
            </a:pPr>
            <a:r>
              <a:rPr sz="1800" b="1" i="0">
                <a:solidFill>
                  <a:srgbClr val="67D39E"/>
                </a:solidFill>
              </a:rPr>
              <a:t>Fibroblasts</a:t>
            </a:r>
          </a:p>
        </p:txBody>
      </p:sp>
      <p:sp>
        <p:nvSpPr>
          <p:cNvPr id="26" name="Cell type 3">
            <a:extLst xmlns:a="http://schemas.openxmlformats.org/drawingml/2006/main">
              <a:ext uri="{FF2B5EF4-FFF2-40B4-BE49-F238E27FC236}">
                <a16:creationId xmlns:a16="http://schemas.microsoft.com/office/drawing/2014/main" id="{E7884231-EC3F-462A-AD03-903E362A9782}"/>
              </a:ext>
            </a:extLst>
          </p:cNvPr>
          <p:cNvSpPr>
            <a:spLocks xmlns:a="http://schemas.openxmlformats.org/drawingml/2006/main" noGrp="1"/>
          </p:cNvSpPr>
          <p:nvPr/>
        </p:nvSpPr>
        <p:spPr>
          <a:xfrm xmlns:a="http://schemas.openxmlformats.org/drawingml/2006/main">
            <a:off x="9124950" y="2324100"/>
            <a:ext cx="2228850"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FFFFFF"/>
                </a:solidFill>
              </a:defRPr>
            </a:pPr>
            <a:r>
              <a:rPr sz="1125" b="1" i="0">
                <a:solidFill>
                  <a:srgbClr val="FFFFFF"/>
                </a:solidFill>
              </a:rPr>
              <a:t>Normal</a:t>
            </a:r>
          </a:p>
        </p:txBody>
      </p:sp>
      <p:sp>
        <p:nvSpPr>
          <p:cNvPr id="27" name="Cell ros 3">
            <a:extLst xmlns:a="http://schemas.openxmlformats.org/drawingml/2006/main">
              <a:ext uri="{FF2B5EF4-FFF2-40B4-BE49-F238E27FC236}">
                <a16:creationId xmlns:a16="http://schemas.microsoft.com/office/drawing/2014/main" id="{B920D3AE-1510-469F-9821-C47C2A4A11AC}"/>
              </a:ext>
            </a:extLst>
          </p:cNvPr>
          <p:cNvSpPr>
            <a:spLocks xmlns:a="http://schemas.openxmlformats.org/drawingml/2006/main" noGrp="1"/>
          </p:cNvSpPr>
          <p:nvPr/>
        </p:nvSpPr>
        <p:spPr>
          <a:xfrm xmlns:a="http://schemas.openxmlformats.org/drawingml/2006/main">
            <a:off x="9144000" y="3038475"/>
            <a:ext cx="2190750" cy="4286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8ED8F2"/>
                </a:solidFill>
              </a:defRPr>
            </a:pPr>
            <a:r>
              <a:rPr sz="1650" b="1" i="0">
                <a:solidFill>
                  <a:srgbClr val="8ED8F2"/>
                </a:solidFill>
              </a:rPr>
              <a:t>minimal change</a:t>
            </a:r>
          </a:p>
        </p:txBody>
      </p:sp>
      <p:sp>
        <p:nvSpPr>
          <p:cNvPr id="28" name="Cell fate 3">
            <a:extLst xmlns:a="http://schemas.openxmlformats.org/drawingml/2006/main">
              <a:ext uri="{FF2B5EF4-FFF2-40B4-BE49-F238E27FC236}">
                <a16:creationId xmlns:a16="http://schemas.microsoft.com/office/drawing/2014/main" id="{480520EF-A502-4EA9-80B1-4E9D111C2604}"/>
              </a:ext>
            </a:extLst>
          </p:cNvPr>
          <p:cNvSpPr>
            <a:spLocks xmlns:a="http://schemas.openxmlformats.org/drawingml/2006/main" noGrp="1"/>
          </p:cNvSpPr>
          <p:nvPr/>
        </p:nvSpPr>
        <p:spPr>
          <a:xfrm xmlns:a="http://schemas.openxmlformats.org/drawingml/2006/main">
            <a:off x="9144000" y="3743325"/>
            <a:ext cx="2190750" cy="590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0" i="0">
                <a:solidFill>
                  <a:srgbClr val="B8D0E8"/>
                </a:solidFill>
              </a:defRPr>
            </a:pPr>
            <a:r>
              <a:rPr sz="1350" b="0" i="0">
                <a:solidFill>
                  <a:srgbClr val="B8D0E8"/>
                </a:solidFill>
              </a:rPr>
              <a:t>essentially unaffected</a:t>
            </a:r>
          </a:p>
        </p:txBody>
      </p:sp>
      <p:sp>
        <p:nvSpPr>
          <p:cNvPr id="29" name="ELF caveat">
            <a:extLst xmlns:a="http://schemas.openxmlformats.org/drawingml/2006/main">
              <a:ext uri="{FF2B5EF4-FFF2-40B4-BE49-F238E27FC236}">
                <a16:creationId xmlns:a16="http://schemas.microsoft.com/office/drawing/2014/main" id="{7053BD07-110B-458E-A667-95C160E299E7}"/>
              </a:ext>
            </a:extLst>
          </p:cNvPr>
          <p:cNvSpPr>
            <a:spLocks xmlns:a="http://schemas.openxmlformats.org/drawingml/2006/main" noGrp="1"/>
          </p:cNvSpPr>
          <p:nvPr/>
        </p:nvSpPr>
        <p:spPr>
          <a:xfrm xmlns:a="http://schemas.openxmlformats.org/drawingml/2006/main">
            <a:off x="1238250" y="5276850"/>
            <a:ext cx="9715500" cy="866775"/>
          </a:xfrm>
          <a:prstGeom xmlns:a="http://schemas.openxmlformats.org/drawingml/2006/main" prst="roundRect">
            <a:avLst>
              <a:gd name="adj" fmla="val 13187"/>
            </a:avLst>
          </a:prstGeom>
          <a:solidFill xmlns:a="http://schemas.openxmlformats.org/drawingml/2006/main">
            <a:srgbClr val="0E3A68"/>
          </a:solidFill>
          <a:ln xmlns:a="http://schemas.openxmlformats.org/drawingml/2006/main" w="0">
            <a:solidFill>
              <a:srgbClr val="0E3A68"/>
            </a:solidFill>
            <a:prstDash val="solid"/>
          </a:ln>
        </p:spPr>
      </p:sp>
      <p:sp>
        <p:nvSpPr>
          <p:cNvPr id="30" name="ELF caveat text">
            <a:extLst xmlns:a="http://schemas.openxmlformats.org/drawingml/2006/main">
              <a:ext uri="{FF2B5EF4-FFF2-40B4-BE49-F238E27FC236}">
                <a16:creationId xmlns:a16="http://schemas.microsoft.com/office/drawing/2014/main" id="{C0B44C39-3AA1-4A55-BC28-E5AE41A87B0B}"/>
              </a:ext>
            </a:extLst>
          </p:cNvPr>
          <p:cNvSpPr>
            <a:spLocks xmlns:a="http://schemas.openxmlformats.org/drawingml/2006/main" noGrp="1"/>
          </p:cNvSpPr>
          <p:nvPr/>
        </p:nvSpPr>
        <p:spPr>
          <a:xfrm xmlns:a="http://schemas.openxmlformats.org/drawingml/2006/main">
            <a:off x="1543050" y="5448300"/>
            <a:ext cx="9105900"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1" i="0">
                <a:solidFill>
                  <a:srgbClr val="FFE58A"/>
                </a:solidFill>
              </a:defRPr>
            </a:pPr>
            <a:r>
              <a:rPr sz="1350" b="1" i="0">
                <a:solidFill>
                  <a:srgbClr val="FFE58A"/>
                </a:solidFill>
              </a:rPr>
              <a:t>Same 1 Hz, 100 mT ELF field; different molecular context, different outcome. This is a receiver-context principle—not evidence about typical telecom exposure levels.</a:t>
            </a:r>
          </a:p>
        </p:txBody>
      </p:sp>
    </p:spTree>
    <p:extLst>
      <p:ext uri="{BB962C8B-B14F-4D97-AF65-F5344CB8AC3E}">
        <p14:creationId xmlns:p14="http://schemas.microsoft.com/office/powerpoint/2010/main" val="517726835"/>
      </p:ext>
    </p:extLst>
  </p:cSld>
</p:sld>
</file>

<file path=ppt/slides/slide18.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4CC65675-A7B3-4003-A9DE-879EF3EEDB30}"/>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66EE6800-C6FC-4836-9C51-DC46711207F5}"/>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386DC77C-791C-4E36-ACFC-056096765D6E}"/>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A556F82A-9D8D-4CE4-80FC-6497422A50EF}"/>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TRANSDUCTION PRINCIPLE</a:t>
            </a:r>
          </a:p>
        </p:txBody>
      </p:sp>
      <p:sp>
        <p:nvSpPr>
          <p:cNvPr id="5" name="Slide title">
            <a:extLst xmlns:a="http://schemas.openxmlformats.org/drawingml/2006/main">
              <a:ext uri="{FF2B5EF4-FFF2-40B4-BE49-F238E27FC236}">
                <a16:creationId xmlns:a16="http://schemas.microsoft.com/office/drawing/2014/main" id="{4D845399-7F7C-4348-97C5-5300BE7E3B9E}"/>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A field can be engineered to carry biological instructions</a:t>
            </a:r>
          </a:p>
        </p:txBody>
      </p:sp>
      <p:sp>
        <p:nvSpPr>
          <p:cNvPr id="6" name="Gold rule">
            <a:extLst xmlns:a="http://schemas.openxmlformats.org/drawingml/2006/main">
              <a:ext uri="{FF2B5EF4-FFF2-40B4-BE49-F238E27FC236}">
                <a16:creationId xmlns:a16="http://schemas.microsoft.com/office/drawing/2014/main" id="{E73F9A61-418D-4CDF-BB55-C5F530ED7B14}"/>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6A6FC977-B02B-4FDF-9125-5B688C5149B7}"/>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9BBDB1A5-D38A-4C50-A418-6735EB118A08}"/>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18</a:t>
            </a:r>
          </a:p>
        </p:txBody>
      </p:sp>
      <p:sp>
        <p:nvSpPr>
          <p:cNvPr id="9" name="Column 1">
            <a:extLst xmlns:a="http://schemas.openxmlformats.org/drawingml/2006/main">
              <a:ext uri="{FF2B5EF4-FFF2-40B4-BE49-F238E27FC236}">
                <a16:creationId xmlns:a16="http://schemas.microsoft.com/office/drawing/2014/main" id="{09AD307D-D418-444E-9FE1-C2AB3C64947E}"/>
              </a:ext>
            </a:extLst>
          </p:cNvPr>
          <p:cNvSpPr>
            <a:spLocks xmlns:a="http://schemas.openxmlformats.org/drawingml/2006/main" noGrp="1"/>
          </p:cNvSpPr>
          <p:nvPr/>
        </p:nvSpPr>
        <p:spPr>
          <a:xfrm xmlns:a="http://schemas.openxmlformats.org/drawingml/2006/main">
            <a:off x="51435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10" name="Column 1 top">
            <a:extLst xmlns:a="http://schemas.openxmlformats.org/drawingml/2006/main">
              <a:ext uri="{FF2B5EF4-FFF2-40B4-BE49-F238E27FC236}">
                <a16:creationId xmlns:a16="http://schemas.microsoft.com/office/drawing/2014/main" id="{8DA14E1D-37E7-48F5-AC9C-3E58AA550E2B}"/>
              </a:ext>
            </a:extLst>
          </p:cNvPr>
          <p:cNvSpPr>
            <a:spLocks xmlns:a="http://schemas.openxmlformats.org/drawingml/2006/main" noGrp="1"/>
          </p:cNvSpPr>
          <p:nvPr/>
        </p:nvSpPr>
        <p:spPr>
          <a:xfrm xmlns:a="http://schemas.openxmlformats.org/drawingml/2006/main">
            <a:off x="514350" y="1476375"/>
            <a:ext cx="5505450" cy="666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olumn 1 title">
            <a:extLst xmlns:a="http://schemas.openxmlformats.org/drawingml/2006/main">
              <a:ext uri="{FF2B5EF4-FFF2-40B4-BE49-F238E27FC236}">
                <a16:creationId xmlns:a16="http://schemas.microsoft.com/office/drawing/2014/main" id="{61638764-9348-4F4B-B068-9B0F0DA949F8}"/>
              </a:ext>
            </a:extLst>
          </p:cNvPr>
          <p:cNvSpPr>
            <a:spLocks xmlns:a="http://schemas.openxmlformats.org/drawingml/2006/main" noGrp="1"/>
          </p:cNvSpPr>
          <p:nvPr/>
        </p:nvSpPr>
        <p:spPr>
          <a:xfrm xmlns:a="http://schemas.openxmlformats.org/drawingml/2006/main">
            <a:off x="75247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WHAT THE EVIDENCE SHOWS</a:t>
            </a:r>
          </a:p>
        </p:txBody>
      </p:sp>
      <p:sp>
        <p:nvSpPr>
          <p:cNvPr id="12" name="Bullet dot 0-0">
            <a:extLst xmlns:a="http://schemas.openxmlformats.org/drawingml/2006/main">
              <a:ext uri="{FF2B5EF4-FFF2-40B4-BE49-F238E27FC236}">
                <a16:creationId xmlns:a16="http://schemas.microsoft.com/office/drawing/2014/main" id="{04EB2A48-CBAC-4D69-9B77-77C9DBC257AD}"/>
              </a:ext>
            </a:extLst>
          </p:cNvPr>
          <p:cNvSpPr>
            <a:spLocks xmlns:a="http://schemas.openxmlformats.org/drawingml/2006/main" noGrp="1"/>
          </p:cNvSpPr>
          <p:nvPr/>
        </p:nvSpPr>
        <p:spPr>
          <a:xfrm xmlns:a="http://schemas.openxmlformats.org/drawingml/2006/main">
            <a:off x="762000" y="228600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3" name="Bullet text 0-0">
            <a:extLst xmlns:a="http://schemas.openxmlformats.org/drawingml/2006/main">
              <a:ext uri="{FF2B5EF4-FFF2-40B4-BE49-F238E27FC236}">
                <a16:creationId xmlns:a16="http://schemas.microsoft.com/office/drawing/2014/main" id="{A6C3330E-A9EF-4C62-9E8D-51D4B65E2205}"/>
              </a:ext>
            </a:extLst>
          </p:cNvPr>
          <p:cNvSpPr>
            <a:spLocks xmlns:a="http://schemas.openxmlformats.org/drawingml/2006/main" noGrp="1"/>
          </p:cNvSpPr>
          <p:nvPr/>
        </p:nvSpPr>
        <p:spPr>
          <a:xfrm xmlns:a="http://schemas.openxmlformats.org/drawingml/2006/main">
            <a:off x="98107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A 2026 Cell paper engineered an electromagnetic-field-inducible gene switch using CYB5B as a transducer.</a:t>
            </a:r>
          </a:p>
        </p:txBody>
      </p:sp>
      <p:sp>
        <p:nvSpPr>
          <p:cNvPr id="14" name="Bullet dot 0-1">
            <a:extLst xmlns:a="http://schemas.openxmlformats.org/drawingml/2006/main">
              <a:ext uri="{FF2B5EF4-FFF2-40B4-BE49-F238E27FC236}">
                <a16:creationId xmlns:a16="http://schemas.microsoft.com/office/drawing/2014/main" id="{5C4D2D2B-357E-44DA-87A1-58ACF468208D}"/>
              </a:ext>
            </a:extLst>
          </p:cNvPr>
          <p:cNvSpPr>
            <a:spLocks xmlns:a="http://schemas.openxmlformats.org/drawingml/2006/main" noGrp="1"/>
          </p:cNvSpPr>
          <p:nvPr/>
        </p:nvSpPr>
        <p:spPr>
          <a:xfrm xmlns:a="http://schemas.openxmlformats.org/drawingml/2006/main">
            <a:off x="762000" y="315277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Bullet text 0-1">
            <a:extLst xmlns:a="http://schemas.openxmlformats.org/drawingml/2006/main">
              <a:ext uri="{FF2B5EF4-FFF2-40B4-BE49-F238E27FC236}">
                <a16:creationId xmlns:a16="http://schemas.microsoft.com/office/drawing/2014/main" id="{72ABDE0D-1B38-446B-A488-729FC97F3D75}"/>
              </a:ext>
            </a:extLst>
          </p:cNvPr>
          <p:cNvSpPr>
            <a:spLocks xmlns:a="http://schemas.openxmlformats.org/drawingml/2006/main" noGrp="1"/>
          </p:cNvSpPr>
          <p:nvPr/>
        </p:nvSpPr>
        <p:spPr>
          <a:xfrm xmlns:a="http://schemas.openxmlformats.org/drawingml/2006/main">
            <a:off x="98107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FDA-authorized TheraBionic P1 uses low-power, amplitude-modulated RF for a specific therapeutic indication.</a:t>
            </a:r>
          </a:p>
        </p:txBody>
      </p:sp>
      <p:sp>
        <p:nvSpPr>
          <p:cNvPr id="16" name="Bullet dot 0-2">
            <a:extLst xmlns:a="http://schemas.openxmlformats.org/drawingml/2006/main">
              <a:ext uri="{FF2B5EF4-FFF2-40B4-BE49-F238E27FC236}">
                <a16:creationId xmlns:a16="http://schemas.microsoft.com/office/drawing/2014/main" id="{C6958DCF-40AF-4435-975C-31BC2316A111}"/>
              </a:ext>
            </a:extLst>
          </p:cNvPr>
          <p:cNvSpPr>
            <a:spLocks xmlns:a="http://schemas.openxmlformats.org/drawingml/2006/main" noGrp="1"/>
          </p:cNvSpPr>
          <p:nvPr/>
        </p:nvSpPr>
        <p:spPr>
          <a:xfrm xmlns:a="http://schemas.openxmlformats.org/drawingml/2006/main">
            <a:off x="762000" y="401955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7" name="Bullet text 0-2">
            <a:extLst xmlns:a="http://schemas.openxmlformats.org/drawingml/2006/main">
              <a:ext uri="{FF2B5EF4-FFF2-40B4-BE49-F238E27FC236}">
                <a16:creationId xmlns:a16="http://schemas.microsoft.com/office/drawing/2014/main" id="{B7790776-55A5-4C0E-8221-436E8D424236}"/>
              </a:ext>
            </a:extLst>
          </p:cNvPr>
          <p:cNvSpPr>
            <a:spLocks xmlns:a="http://schemas.openxmlformats.org/drawingml/2006/main" noGrp="1"/>
          </p:cNvSpPr>
          <p:nvPr/>
        </p:nvSpPr>
        <p:spPr>
          <a:xfrm xmlns:a="http://schemas.openxmlformats.org/drawingml/2006/main">
            <a:off x="98107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Both examples refute the blanket claim that non-ionizing fields are biologically inert.</a:t>
            </a:r>
          </a:p>
        </p:txBody>
      </p:sp>
      <p:sp>
        <p:nvSpPr>
          <p:cNvPr id="18" name="Bullet dot 0-3">
            <a:extLst xmlns:a="http://schemas.openxmlformats.org/drawingml/2006/main">
              <a:ext uri="{FF2B5EF4-FFF2-40B4-BE49-F238E27FC236}">
                <a16:creationId xmlns:a16="http://schemas.microsoft.com/office/drawing/2014/main" id="{51386DA3-6EA0-486C-994C-91219011DC62}"/>
              </a:ext>
            </a:extLst>
          </p:cNvPr>
          <p:cNvSpPr>
            <a:spLocks xmlns:a="http://schemas.openxmlformats.org/drawingml/2006/main" noGrp="1"/>
          </p:cNvSpPr>
          <p:nvPr/>
        </p:nvSpPr>
        <p:spPr>
          <a:xfrm xmlns:a="http://schemas.openxmlformats.org/drawingml/2006/main">
            <a:off x="762000" y="488632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Bullet text 0-3">
            <a:extLst xmlns:a="http://schemas.openxmlformats.org/drawingml/2006/main">
              <a:ext uri="{FF2B5EF4-FFF2-40B4-BE49-F238E27FC236}">
                <a16:creationId xmlns:a16="http://schemas.microsoft.com/office/drawing/2014/main" id="{2A7F3BD0-3F42-4A7F-BF41-4AF735B1F66C}"/>
              </a:ext>
            </a:extLst>
          </p:cNvPr>
          <p:cNvSpPr>
            <a:spLocks xmlns:a="http://schemas.openxmlformats.org/drawingml/2006/main" noGrp="1"/>
          </p:cNvSpPr>
          <p:nvPr/>
        </p:nvSpPr>
        <p:spPr>
          <a:xfrm xmlns:a="http://schemas.openxmlformats.org/drawingml/2006/main">
            <a:off x="98107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Signal frequency, modulation, tissue context, and receiver biology can matter.</a:t>
            </a:r>
          </a:p>
        </p:txBody>
      </p:sp>
      <p:sp>
        <p:nvSpPr>
          <p:cNvPr id="20" name="Column 2">
            <a:extLst xmlns:a="http://schemas.openxmlformats.org/drawingml/2006/main">
              <a:ext uri="{FF2B5EF4-FFF2-40B4-BE49-F238E27FC236}">
                <a16:creationId xmlns:a16="http://schemas.microsoft.com/office/drawing/2014/main" id="{25DA1FEA-D190-4487-AACE-6714ECDF7EA2}"/>
              </a:ext>
            </a:extLst>
          </p:cNvPr>
          <p:cNvSpPr>
            <a:spLocks xmlns:a="http://schemas.openxmlformats.org/drawingml/2006/main" noGrp="1"/>
          </p:cNvSpPr>
          <p:nvPr/>
        </p:nvSpPr>
        <p:spPr>
          <a:xfrm xmlns:a="http://schemas.openxmlformats.org/drawingml/2006/main">
            <a:off x="617220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21" name="Column 2 top">
            <a:extLst xmlns:a="http://schemas.openxmlformats.org/drawingml/2006/main">
              <a:ext uri="{FF2B5EF4-FFF2-40B4-BE49-F238E27FC236}">
                <a16:creationId xmlns:a16="http://schemas.microsoft.com/office/drawing/2014/main" id="{9EDA8268-5F53-49F2-B4F2-F8B57090669E}"/>
              </a:ext>
            </a:extLst>
          </p:cNvPr>
          <p:cNvSpPr>
            <a:spLocks xmlns:a="http://schemas.openxmlformats.org/drawingml/2006/main" noGrp="1"/>
          </p:cNvSpPr>
          <p:nvPr/>
        </p:nvSpPr>
        <p:spPr>
          <a:xfrm xmlns:a="http://schemas.openxmlformats.org/drawingml/2006/main">
            <a:off x="6172200" y="1476375"/>
            <a:ext cx="5505450" cy="666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22" name="Column 2 title">
            <a:extLst xmlns:a="http://schemas.openxmlformats.org/drawingml/2006/main">
              <a:ext uri="{FF2B5EF4-FFF2-40B4-BE49-F238E27FC236}">
                <a16:creationId xmlns:a16="http://schemas.microsoft.com/office/drawing/2014/main" id="{46A00D9E-DBDD-4B30-AD7E-C55162DBD336}"/>
              </a:ext>
            </a:extLst>
          </p:cNvPr>
          <p:cNvSpPr>
            <a:spLocks xmlns:a="http://schemas.openxmlformats.org/drawingml/2006/main" noGrp="1"/>
          </p:cNvSpPr>
          <p:nvPr/>
        </p:nvSpPr>
        <p:spPr>
          <a:xfrm xmlns:a="http://schemas.openxmlformats.org/drawingml/2006/main">
            <a:off x="641032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WHAT IT DOES NOT SHOW</a:t>
            </a:r>
          </a:p>
        </p:txBody>
      </p:sp>
      <p:sp>
        <p:nvSpPr>
          <p:cNvPr id="23" name="Bullet dot 1-0">
            <a:extLst xmlns:a="http://schemas.openxmlformats.org/drawingml/2006/main">
              <a:ext uri="{FF2B5EF4-FFF2-40B4-BE49-F238E27FC236}">
                <a16:creationId xmlns:a16="http://schemas.microsoft.com/office/drawing/2014/main" id="{D339F294-6D94-45B3-BBB0-8CE6C6464CA1}"/>
              </a:ext>
            </a:extLst>
          </p:cNvPr>
          <p:cNvSpPr>
            <a:spLocks xmlns:a="http://schemas.openxmlformats.org/drawingml/2006/main" noGrp="1"/>
          </p:cNvSpPr>
          <p:nvPr/>
        </p:nvSpPr>
        <p:spPr>
          <a:xfrm xmlns:a="http://schemas.openxmlformats.org/drawingml/2006/main">
            <a:off x="6419850" y="228600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4" name="Bullet text 1-0">
            <a:extLst xmlns:a="http://schemas.openxmlformats.org/drawingml/2006/main">
              <a:ext uri="{FF2B5EF4-FFF2-40B4-BE49-F238E27FC236}">
                <a16:creationId xmlns:a16="http://schemas.microsoft.com/office/drawing/2014/main" id="{0E53DBAD-130B-43DC-8992-D33935721DFD}"/>
              </a:ext>
            </a:extLst>
          </p:cNvPr>
          <p:cNvSpPr>
            <a:spLocks xmlns:a="http://schemas.openxmlformats.org/drawingml/2006/main" noGrp="1"/>
          </p:cNvSpPr>
          <p:nvPr/>
        </p:nvSpPr>
        <p:spPr>
          <a:xfrm xmlns:a="http://schemas.openxmlformats.org/drawingml/2006/main">
            <a:off x="663892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Engineered therapeutic or synthetic-biology systems are not equivalent to ambient wireless exposure.</a:t>
            </a:r>
          </a:p>
        </p:txBody>
      </p:sp>
      <p:sp>
        <p:nvSpPr>
          <p:cNvPr id="25" name="Bullet dot 1-1">
            <a:extLst xmlns:a="http://schemas.openxmlformats.org/drawingml/2006/main">
              <a:ext uri="{FF2B5EF4-FFF2-40B4-BE49-F238E27FC236}">
                <a16:creationId xmlns:a16="http://schemas.microsoft.com/office/drawing/2014/main" id="{22BE7FF0-87C1-44EE-B27E-A26BD54EBDA8}"/>
              </a:ext>
            </a:extLst>
          </p:cNvPr>
          <p:cNvSpPr>
            <a:spLocks xmlns:a="http://schemas.openxmlformats.org/drawingml/2006/main" noGrp="1"/>
          </p:cNvSpPr>
          <p:nvPr/>
        </p:nvSpPr>
        <p:spPr>
          <a:xfrm xmlns:a="http://schemas.openxmlformats.org/drawingml/2006/main">
            <a:off x="6419850" y="315277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6" name="Bullet text 1-1">
            <a:extLst xmlns:a="http://schemas.openxmlformats.org/drawingml/2006/main">
              <a:ext uri="{FF2B5EF4-FFF2-40B4-BE49-F238E27FC236}">
                <a16:creationId xmlns:a16="http://schemas.microsoft.com/office/drawing/2014/main" id="{74AB672E-1008-47EE-A21E-5010ADBDC617}"/>
              </a:ext>
            </a:extLst>
          </p:cNvPr>
          <p:cNvSpPr>
            <a:spLocks xmlns:a="http://schemas.openxmlformats.org/drawingml/2006/main" noGrp="1"/>
          </p:cNvSpPr>
          <p:nvPr/>
        </p:nvSpPr>
        <p:spPr>
          <a:xfrm xmlns:a="http://schemas.openxmlformats.org/drawingml/2006/main">
            <a:off x="663892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A biological response is not automatically adverse.</a:t>
            </a:r>
          </a:p>
        </p:txBody>
      </p:sp>
      <p:sp>
        <p:nvSpPr>
          <p:cNvPr id="27" name="Bullet dot 1-2">
            <a:extLst xmlns:a="http://schemas.openxmlformats.org/drawingml/2006/main">
              <a:ext uri="{FF2B5EF4-FFF2-40B4-BE49-F238E27FC236}">
                <a16:creationId xmlns:a16="http://schemas.microsoft.com/office/drawing/2014/main" id="{F71988BD-6300-46C2-8029-F385B3DF583C}"/>
              </a:ext>
            </a:extLst>
          </p:cNvPr>
          <p:cNvSpPr>
            <a:spLocks xmlns:a="http://schemas.openxmlformats.org/drawingml/2006/main" noGrp="1"/>
          </p:cNvSpPr>
          <p:nvPr/>
        </p:nvSpPr>
        <p:spPr>
          <a:xfrm xmlns:a="http://schemas.openxmlformats.org/drawingml/2006/main">
            <a:off x="6419850" y="401955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8" name="Bullet text 1-2">
            <a:extLst xmlns:a="http://schemas.openxmlformats.org/drawingml/2006/main">
              <a:ext uri="{FF2B5EF4-FFF2-40B4-BE49-F238E27FC236}">
                <a16:creationId xmlns:a16="http://schemas.microsoft.com/office/drawing/2014/main" id="{3FE15959-D6C5-4B22-9395-01A40790C267}"/>
              </a:ext>
            </a:extLst>
          </p:cNvPr>
          <p:cNvSpPr>
            <a:spLocks xmlns:a="http://schemas.openxmlformats.org/drawingml/2006/main" noGrp="1"/>
          </p:cNvSpPr>
          <p:nvPr/>
        </p:nvSpPr>
        <p:spPr>
          <a:xfrm xmlns:a="http://schemas.openxmlformats.org/drawingml/2006/main">
            <a:off x="663892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Treatment fields and public communication fields require separate dose-response evidence.</a:t>
            </a:r>
          </a:p>
        </p:txBody>
      </p:sp>
      <p:sp>
        <p:nvSpPr>
          <p:cNvPr id="29" name="Bullet dot 1-3">
            <a:extLst xmlns:a="http://schemas.openxmlformats.org/drawingml/2006/main">
              <a:ext uri="{FF2B5EF4-FFF2-40B4-BE49-F238E27FC236}">
                <a16:creationId xmlns:a16="http://schemas.microsoft.com/office/drawing/2014/main" id="{3A8BE12C-BEA1-419C-9AE3-5E4C585B173C}"/>
              </a:ext>
            </a:extLst>
          </p:cNvPr>
          <p:cNvSpPr>
            <a:spLocks xmlns:a="http://schemas.openxmlformats.org/drawingml/2006/main" noGrp="1"/>
          </p:cNvSpPr>
          <p:nvPr/>
        </p:nvSpPr>
        <p:spPr>
          <a:xfrm xmlns:a="http://schemas.openxmlformats.org/drawingml/2006/main">
            <a:off x="6419850" y="488632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0" name="Bullet text 1-3">
            <a:extLst xmlns:a="http://schemas.openxmlformats.org/drawingml/2006/main">
              <a:ext uri="{FF2B5EF4-FFF2-40B4-BE49-F238E27FC236}">
                <a16:creationId xmlns:a16="http://schemas.microsoft.com/office/drawing/2014/main" id="{59F8E1DA-FCCC-4018-9A56-7F9BA42967EF}"/>
              </a:ext>
            </a:extLst>
          </p:cNvPr>
          <p:cNvSpPr>
            <a:spLocks xmlns:a="http://schemas.openxmlformats.org/drawingml/2006/main" noGrp="1"/>
          </p:cNvSpPr>
          <p:nvPr/>
        </p:nvSpPr>
        <p:spPr>
          <a:xfrm xmlns:a="http://schemas.openxmlformats.org/drawingml/2006/main">
            <a:off x="663892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The proper conclusion is narrower: ‘non-ionizing’ is not a biological safety certificate.</a:t>
            </a:r>
          </a:p>
        </p:txBody>
      </p:sp>
    </p:spTree>
    <p:extLst>
      <p:ext uri="{BB962C8B-B14F-4D97-AF65-F5344CB8AC3E}">
        <p14:creationId xmlns:p14="http://schemas.microsoft.com/office/powerpoint/2010/main" val="567160305"/>
      </p:ext>
    </p:extLst>
  </p:cSld>
</p:sld>
</file>

<file path=ppt/slides/slide19.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3" name="Top cyan rule">
            <a:extLst xmlns:a="http://schemas.openxmlformats.org/drawingml/2006/main">
              <a:ext uri="{FF2B5EF4-FFF2-40B4-BE49-F238E27FC236}">
                <a16:creationId xmlns:a16="http://schemas.microsoft.com/office/drawing/2014/main" id="{5A991551-2CA4-4F07-A622-E2A3BEDEEF1E}"/>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57003789-29AE-4BF4-8BED-AA9BC4A59E55}"/>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4D14AA87-20D4-444F-90FD-BA92E26CE67E}"/>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FBF3DAAD-999A-4289-AD3F-07B406E58CC5}"/>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REPRODUCTION EVIDENCE</a:t>
            </a:r>
          </a:p>
        </p:txBody>
      </p:sp>
      <p:sp>
        <p:nvSpPr>
          <p:cNvPr id="5" name="Slide title">
            <a:extLst xmlns:a="http://schemas.openxmlformats.org/drawingml/2006/main">
              <a:ext uri="{FF2B5EF4-FFF2-40B4-BE49-F238E27FC236}">
                <a16:creationId xmlns:a16="http://schemas.microsoft.com/office/drawing/2014/main" id="{5E96CEBC-551E-4C45-9987-1C4D8BC985C3}"/>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Reproduction and development: the vulnerable-window case</a:t>
            </a:r>
          </a:p>
        </p:txBody>
      </p:sp>
      <p:sp>
        <p:nvSpPr>
          <p:cNvPr id="6" name="Gold rule">
            <a:extLst xmlns:a="http://schemas.openxmlformats.org/drawingml/2006/main">
              <a:ext uri="{FF2B5EF4-FFF2-40B4-BE49-F238E27FC236}">
                <a16:creationId xmlns:a16="http://schemas.microsoft.com/office/drawing/2014/main" id="{EAFDB0A7-CC90-4A39-B35B-774AAC8E2B8D}"/>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A8FAB937-63BE-4D27-82A9-A91A8831CEAF}"/>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57663584-2D1A-4BC4-B4A5-6D6CC576ECC4}"/>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19</a:t>
            </a:r>
          </a:p>
        </p:txBody>
      </p:sp>
      <p:sp>
        <p:nvSpPr>
          <p:cNvPr id="9" name="Metric card 0">
            <a:extLst xmlns:a="http://schemas.openxmlformats.org/drawingml/2006/main">
              <a:ext uri="{FF2B5EF4-FFF2-40B4-BE49-F238E27FC236}">
                <a16:creationId xmlns:a16="http://schemas.microsoft.com/office/drawing/2014/main" id="{B14EE25B-C7CD-48C2-A64B-982ABF27E0D7}"/>
              </a:ext>
            </a:extLst>
          </p:cNvPr>
          <p:cNvSpPr>
            <a:spLocks xmlns:a="http://schemas.openxmlformats.org/drawingml/2006/main" noGrp="1"/>
          </p:cNvSpPr>
          <p:nvPr/>
        </p:nvSpPr>
        <p:spPr>
          <a:xfrm xmlns:a="http://schemas.openxmlformats.org/drawingml/2006/main">
            <a:off x="514350" y="1628775"/>
            <a:ext cx="3606800" cy="2952750"/>
          </a:xfrm>
          <a:prstGeom xmlns:a="http://schemas.openxmlformats.org/drawingml/2006/main" prst="roundRect">
            <a:avLst>
              <a:gd name="adj" fmla="val 3871"/>
            </a:avLst>
          </a:prstGeom>
          <a:solidFill xmlns:a="http://schemas.openxmlformats.org/drawingml/2006/main">
            <a:srgbClr val="0A2748"/>
          </a:solidFill>
          <a:ln xmlns:a="http://schemas.openxmlformats.org/drawingml/2006/main" w="19050">
            <a:solidFill>
              <a:srgbClr val="F4C542"/>
            </a:solidFill>
            <a:prstDash val="solid"/>
          </a:ln>
        </p:spPr>
      </p:sp>
      <p:sp>
        <p:nvSpPr>
          <p:cNvPr id="10" name="Metric value 0">
            <a:extLst xmlns:a="http://schemas.openxmlformats.org/drawingml/2006/main">
              <a:ext uri="{FF2B5EF4-FFF2-40B4-BE49-F238E27FC236}">
                <a16:creationId xmlns:a16="http://schemas.microsoft.com/office/drawing/2014/main" id="{EA04E69F-1155-40EF-9078-DF2C600B603B}"/>
              </a:ext>
            </a:extLst>
          </p:cNvPr>
          <p:cNvSpPr>
            <a:spLocks xmlns:a="http://schemas.openxmlformats.org/drawingml/2006/main" noGrp="1"/>
          </p:cNvSpPr>
          <p:nvPr/>
        </p:nvSpPr>
        <p:spPr>
          <a:xfrm xmlns:a="http://schemas.openxmlformats.org/drawingml/2006/main">
            <a:off x="704850" y="1914525"/>
            <a:ext cx="32258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F4C542"/>
                </a:solidFill>
              </a:defRPr>
            </a:pPr>
            <a:r>
              <a:rPr sz="4050" b="1" i="0">
                <a:solidFill>
                  <a:srgbClr val="F4C542"/>
                </a:solidFill>
              </a:rPr>
              <a:t>354/415</a:t>
            </a:r>
          </a:p>
        </p:txBody>
      </p:sp>
      <p:sp>
        <p:nvSpPr>
          <p:cNvPr id="11" name="Metric label 0">
            <a:extLst xmlns:a="http://schemas.openxmlformats.org/drawingml/2006/main">
              <a:ext uri="{FF2B5EF4-FFF2-40B4-BE49-F238E27FC236}">
                <a16:creationId xmlns:a16="http://schemas.microsoft.com/office/drawing/2014/main" id="{EB51325B-8F98-4683-B615-3E7E40802947}"/>
              </a:ext>
            </a:extLst>
          </p:cNvPr>
          <p:cNvSpPr>
            <a:spLocks xmlns:a="http://schemas.openxmlformats.org/drawingml/2006/main" noGrp="1"/>
          </p:cNvSpPr>
          <p:nvPr/>
        </p:nvSpPr>
        <p:spPr>
          <a:xfrm xmlns:a="http://schemas.openxmlformats.org/drawingml/2006/main">
            <a:off x="752475" y="2905125"/>
            <a:ext cx="31305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Lai reproduction / development tally</a:t>
            </a:r>
          </a:p>
        </p:txBody>
      </p:sp>
      <p:sp>
        <p:nvSpPr>
          <p:cNvPr id="12" name="Metric body 0">
            <a:extLst xmlns:a="http://schemas.openxmlformats.org/drawingml/2006/main">
              <a:ext uri="{FF2B5EF4-FFF2-40B4-BE49-F238E27FC236}">
                <a16:creationId xmlns:a16="http://schemas.microsoft.com/office/drawing/2014/main" id="{EA4CC1D3-43A4-4BDB-AAE0-6119370EE196}"/>
              </a:ext>
            </a:extLst>
          </p:cNvPr>
          <p:cNvSpPr>
            <a:spLocks xmlns:a="http://schemas.openxmlformats.org/drawingml/2006/main" noGrp="1"/>
          </p:cNvSpPr>
          <p:nvPr/>
        </p:nvSpPr>
        <p:spPr>
          <a:xfrm xmlns:a="http://schemas.openxmlformats.org/drawingml/2006/main">
            <a:off x="781050" y="3648075"/>
            <a:ext cx="30734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85% reported significant effects</a:t>
            </a:r>
          </a:p>
        </p:txBody>
      </p:sp>
      <p:sp>
        <p:nvSpPr>
          <p:cNvPr id="13" name="Metric card 1">
            <a:extLst xmlns:a="http://schemas.openxmlformats.org/drawingml/2006/main">
              <a:ext uri="{FF2B5EF4-FFF2-40B4-BE49-F238E27FC236}">
                <a16:creationId xmlns:a16="http://schemas.microsoft.com/office/drawing/2014/main" id="{A1ADA08B-19F1-4B5B-B09B-62FD00DD3FA9}"/>
              </a:ext>
            </a:extLst>
          </p:cNvPr>
          <p:cNvSpPr>
            <a:spLocks xmlns:a="http://schemas.openxmlformats.org/drawingml/2006/main" noGrp="1"/>
          </p:cNvSpPr>
          <p:nvPr/>
        </p:nvSpPr>
        <p:spPr>
          <a:xfrm xmlns:a="http://schemas.openxmlformats.org/drawingml/2006/main">
            <a:off x="4235450" y="1628775"/>
            <a:ext cx="3606800" cy="2952750"/>
          </a:xfrm>
          <a:prstGeom xmlns:a="http://schemas.openxmlformats.org/drawingml/2006/main" prst="roundRect">
            <a:avLst>
              <a:gd name="adj" fmla="val 3871"/>
            </a:avLst>
          </a:prstGeom>
          <a:solidFill xmlns:a="http://schemas.openxmlformats.org/drawingml/2006/main">
            <a:srgbClr val="0A2748"/>
          </a:solidFill>
          <a:ln xmlns:a="http://schemas.openxmlformats.org/drawingml/2006/main" w="19050">
            <a:solidFill>
              <a:srgbClr val="48B8E8"/>
            </a:solidFill>
            <a:prstDash val="solid"/>
          </a:ln>
        </p:spPr>
      </p:sp>
      <p:sp>
        <p:nvSpPr>
          <p:cNvPr id="14" name="Metric value 1">
            <a:extLst xmlns:a="http://schemas.openxmlformats.org/drawingml/2006/main">
              <a:ext uri="{FF2B5EF4-FFF2-40B4-BE49-F238E27FC236}">
                <a16:creationId xmlns:a16="http://schemas.microsoft.com/office/drawing/2014/main" id="{1DF03B8A-25BD-442A-B676-6B0EA56EFB26}"/>
              </a:ext>
            </a:extLst>
          </p:cNvPr>
          <p:cNvSpPr>
            <a:spLocks xmlns:a="http://schemas.openxmlformats.org/drawingml/2006/main" noGrp="1"/>
          </p:cNvSpPr>
          <p:nvPr/>
        </p:nvSpPr>
        <p:spPr>
          <a:xfrm xmlns:a="http://schemas.openxmlformats.org/drawingml/2006/main">
            <a:off x="4425950" y="1914525"/>
            <a:ext cx="32258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48B8E8"/>
                </a:solidFill>
              </a:defRPr>
            </a:pPr>
            <a:r>
              <a:rPr sz="4050" b="1" i="0">
                <a:solidFill>
                  <a:srgbClr val="48B8E8"/>
                </a:solidFill>
              </a:rPr>
              <a:t>HIGH</a:t>
            </a:r>
          </a:p>
        </p:txBody>
      </p:sp>
      <p:sp>
        <p:nvSpPr>
          <p:cNvPr id="15" name="Metric label 1">
            <a:extLst xmlns:a="http://schemas.openxmlformats.org/drawingml/2006/main">
              <a:ext uri="{FF2B5EF4-FFF2-40B4-BE49-F238E27FC236}">
                <a16:creationId xmlns:a16="http://schemas.microsoft.com/office/drawing/2014/main" id="{D15A356A-2F75-4BF5-AC17-D4DC7551F06B}"/>
              </a:ext>
            </a:extLst>
          </p:cNvPr>
          <p:cNvSpPr>
            <a:spLocks xmlns:a="http://schemas.openxmlformats.org/drawingml/2006/main" noGrp="1"/>
          </p:cNvSpPr>
          <p:nvPr/>
        </p:nvSpPr>
        <p:spPr>
          <a:xfrm xmlns:a="http://schemas.openxmlformats.org/drawingml/2006/main">
            <a:off x="4473575" y="2905125"/>
            <a:ext cx="31305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WHO review certainty</a:t>
            </a:r>
          </a:p>
        </p:txBody>
      </p:sp>
      <p:sp>
        <p:nvSpPr>
          <p:cNvPr id="16" name="Metric body 1">
            <a:extLst xmlns:a="http://schemas.openxmlformats.org/drawingml/2006/main">
              <a:ext uri="{FF2B5EF4-FFF2-40B4-BE49-F238E27FC236}">
                <a16:creationId xmlns:a16="http://schemas.microsoft.com/office/drawing/2014/main" id="{BCF8AE33-5813-4193-B1EC-248560D6615C}"/>
              </a:ext>
            </a:extLst>
          </p:cNvPr>
          <p:cNvSpPr>
            <a:spLocks xmlns:a="http://schemas.openxmlformats.org/drawingml/2006/main" noGrp="1"/>
          </p:cNvSpPr>
          <p:nvPr/>
        </p:nvSpPr>
        <p:spPr>
          <a:xfrm xmlns:a="http://schemas.openxmlformats.org/drawingml/2006/main">
            <a:off x="4502150" y="3648075"/>
            <a:ext cx="30734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Reduced pregnancy rate after correction</a:t>
            </a:r>
          </a:p>
        </p:txBody>
      </p:sp>
      <p:sp>
        <p:nvSpPr>
          <p:cNvPr id="17" name="Metric card 2">
            <a:extLst xmlns:a="http://schemas.openxmlformats.org/drawingml/2006/main">
              <a:ext uri="{FF2B5EF4-FFF2-40B4-BE49-F238E27FC236}">
                <a16:creationId xmlns:a16="http://schemas.microsoft.com/office/drawing/2014/main" id="{698AC3DC-E522-4562-B7A7-1115EB3A9D2F}"/>
              </a:ext>
            </a:extLst>
          </p:cNvPr>
          <p:cNvSpPr>
            <a:spLocks xmlns:a="http://schemas.openxmlformats.org/drawingml/2006/main" noGrp="1"/>
          </p:cNvSpPr>
          <p:nvPr/>
        </p:nvSpPr>
        <p:spPr>
          <a:xfrm xmlns:a="http://schemas.openxmlformats.org/drawingml/2006/main">
            <a:off x="7956550" y="1628775"/>
            <a:ext cx="3606800" cy="2952750"/>
          </a:xfrm>
          <a:prstGeom xmlns:a="http://schemas.openxmlformats.org/drawingml/2006/main" prst="roundRect">
            <a:avLst>
              <a:gd name="adj" fmla="val 3871"/>
            </a:avLst>
          </a:prstGeom>
          <a:solidFill xmlns:a="http://schemas.openxmlformats.org/drawingml/2006/main">
            <a:srgbClr val="0A2748"/>
          </a:solidFill>
          <a:ln xmlns:a="http://schemas.openxmlformats.org/drawingml/2006/main" w="19050">
            <a:solidFill>
              <a:srgbClr val="FF6B6B"/>
            </a:solidFill>
            <a:prstDash val="solid"/>
          </a:ln>
        </p:spPr>
      </p:sp>
      <p:sp>
        <p:nvSpPr>
          <p:cNvPr id="18" name="Metric value 2">
            <a:extLst xmlns:a="http://schemas.openxmlformats.org/drawingml/2006/main">
              <a:ext uri="{FF2B5EF4-FFF2-40B4-BE49-F238E27FC236}">
                <a16:creationId xmlns:a16="http://schemas.microsoft.com/office/drawing/2014/main" id="{1A82D646-EEE3-4BC2-9245-BEE772470D72}"/>
              </a:ext>
            </a:extLst>
          </p:cNvPr>
          <p:cNvSpPr>
            <a:spLocks xmlns:a="http://schemas.openxmlformats.org/drawingml/2006/main" noGrp="1"/>
          </p:cNvSpPr>
          <p:nvPr/>
        </p:nvSpPr>
        <p:spPr>
          <a:xfrm xmlns:a="http://schemas.openxmlformats.org/drawingml/2006/main">
            <a:off x="8147050" y="1914525"/>
            <a:ext cx="32258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FF6B6B"/>
                </a:solidFill>
              </a:defRPr>
            </a:pPr>
            <a:r>
              <a:rPr sz="4050" b="1" i="0">
                <a:solidFill>
                  <a:srgbClr val="FF6B6B"/>
                </a:solidFill>
              </a:rPr>
              <a:t>8–24×</a:t>
            </a:r>
          </a:p>
        </p:txBody>
      </p:sp>
      <p:sp>
        <p:nvSpPr>
          <p:cNvPr id="19" name="Metric label 2">
            <a:extLst xmlns:a="http://schemas.openxmlformats.org/drawingml/2006/main">
              <a:ext uri="{FF2B5EF4-FFF2-40B4-BE49-F238E27FC236}">
                <a16:creationId xmlns:a16="http://schemas.microsoft.com/office/drawing/2014/main" id="{DBFE4EB1-437E-4BEE-A2BA-36CCCA6CB19E}"/>
              </a:ext>
            </a:extLst>
          </p:cNvPr>
          <p:cNvSpPr>
            <a:spLocks xmlns:a="http://schemas.openxmlformats.org/drawingml/2006/main" noGrp="1"/>
          </p:cNvSpPr>
          <p:nvPr/>
        </p:nvSpPr>
        <p:spPr>
          <a:xfrm xmlns:a="http://schemas.openxmlformats.org/drawingml/2006/main">
            <a:off x="8194675" y="2905125"/>
            <a:ext cx="31305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Modeled fertility margin</a:t>
            </a:r>
          </a:p>
        </p:txBody>
      </p:sp>
      <p:sp>
        <p:nvSpPr>
          <p:cNvPr id="20" name="Metric body 2">
            <a:extLst xmlns:a="http://schemas.openxmlformats.org/drawingml/2006/main">
              <a:ext uri="{FF2B5EF4-FFF2-40B4-BE49-F238E27FC236}">
                <a16:creationId xmlns:a16="http://schemas.microsoft.com/office/drawing/2014/main" id="{62890836-C391-40BF-82C2-04569E11B11A}"/>
              </a:ext>
            </a:extLst>
          </p:cNvPr>
          <p:cNvSpPr>
            <a:spLocks xmlns:a="http://schemas.openxmlformats.org/drawingml/2006/main" noGrp="1"/>
          </p:cNvSpPr>
          <p:nvPr/>
        </p:nvSpPr>
        <p:spPr>
          <a:xfrm xmlns:a="http://schemas.openxmlformats.org/drawingml/2006/main">
            <a:off x="8223250" y="3648075"/>
            <a:ext cx="30734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Protective estimate below current whole-body limit</a:t>
            </a:r>
          </a:p>
        </p:txBody>
      </p:sp>
      <p:sp>
        <p:nvSpPr>
          <p:cNvPr id="21" name="Bottom interpretation">
            <a:extLst xmlns:a="http://schemas.openxmlformats.org/drawingml/2006/main">
              <a:ext uri="{FF2B5EF4-FFF2-40B4-BE49-F238E27FC236}">
                <a16:creationId xmlns:a16="http://schemas.microsoft.com/office/drawing/2014/main" id="{F5D13243-AA9B-47BA-A6FC-F6077027EBA7}"/>
              </a:ext>
            </a:extLst>
          </p:cNvPr>
          <p:cNvSpPr>
            <a:spLocks xmlns:a="http://schemas.openxmlformats.org/drawingml/2006/main" noGrp="1"/>
          </p:cNvSpPr>
          <p:nvPr/>
        </p:nvSpPr>
        <p:spPr>
          <a:xfrm xmlns:a="http://schemas.openxmlformats.org/drawingml/2006/main">
            <a:off x="514350" y="4914900"/>
            <a:ext cx="11163300" cy="1200150"/>
          </a:xfrm>
          <a:prstGeom xmlns:a="http://schemas.openxmlformats.org/drawingml/2006/main" prst="roundRect">
            <a:avLst>
              <a:gd name="adj" fmla="val 9524"/>
            </a:avLst>
          </a:prstGeom>
          <a:solidFill xmlns:a="http://schemas.openxmlformats.org/drawingml/2006/main">
            <a:srgbClr val="0E3A68"/>
          </a:solidFill>
          <a:ln xmlns:a="http://schemas.openxmlformats.org/drawingml/2006/main" w="0">
            <a:solidFill>
              <a:srgbClr val="0E3A68"/>
            </a:solidFill>
            <a:prstDash val="solid"/>
          </a:ln>
        </p:spPr>
      </p:sp>
      <p:sp>
        <p:nvSpPr>
          <p:cNvPr id="22" name="Bottom interpretation text">
            <a:extLst xmlns:a="http://schemas.openxmlformats.org/drawingml/2006/main">
              <a:ext uri="{FF2B5EF4-FFF2-40B4-BE49-F238E27FC236}">
                <a16:creationId xmlns:a16="http://schemas.microsoft.com/office/drawing/2014/main" id="{1DFEF40D-6511-40D5-A6D0-CDD218839522}"/>
              </a:ext>
            </a:extLst>
          </p:cNvPr>
          <p:cNvSpPr>
            <a:spLocks xmlns:a="http://schemas.openxmlformats.org/drawingml/2006/main" noGrp="1"/>
          </p:cNvSpPr>
          <p:nvPr/>
        </p:nvSpPr>
        <p:spPr>
          <a:xfrm xmlns:a="http://schemas.openxmlformats.org/drawingml/2006/main">
            <a:off x="809625" y="5124450"/>
            <a:ext cx="10572750" cy="7715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75" b="1" i="0">
                <a:solidFill>
                  <a:srgbClr val="FFE58A"/>
                </a:solidFill>
              </a:defRPr>
            </a:pPr>
            <a:r>
              <a:rPr sz="1575" b="1" i="0">
                <a:solidFill>
                  <a:srgbClr val="FFE58A"/>
                </a:solidFill>
              </a:rPr>
              <a:t>Sperm, ova, placenta, embryos, and fetal systems depend on redox balance, mitochondria, DNA fidelity, and precisely timed signaling—exactly the domains repeatedly implicated.</a:t>
            </a:r>
          </a:p>
        </p:txBody>
      </p:sp>
    </p:spTree>
    <p:extLst>
      <p:ext uri="{BB962C8B-B14F-4D97-AF65-F5344CB8AC3E}">
        <p14:creationId xmlns:p14="http://schemas.microsoft.com/office/powerpoint/2010/main" val="1586915522"/>
      </p:ext>
    </p:extLst>
  </p:cSld>
</p:sld>
</file>

<file path=ppt/slides/slide2.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13" name="Top cyan rule">
            <a:extLst xmlns:a="http://schemas.openxmlformats.org/drawingml/2006/main">
              <a:ext uri="{FF2B5EF4-FFF2-40B4-BE49-F238E27FC236}">
                <a16:creationId xmlns:a16="http://schemas.microsoft.com/office/drawing/2014/main" id="{305F7BF7-69BE-4071-91C2-D0A671892F18}"/>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36DC6087-CEE7-4FD1-AEDC-3EC96ABF88EA}"/>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DECISION</a:t>
            </a:r>
          </a:p>
        </p:txBody>
      </p:sp>
      <p:sp>
        <p:nvSpPr>
          <p:cNvPr id="3" name="Evidence tag">
            <a:extLst xmlns:a="http://schemas.openxmlformats.org/drawingml/2006/main">
              <a:ext uri="{FF2B5EF4-FFF2-40B4-BE49-F238E27FC236}">
                <a16:creationId xmlns:a16="http://schemas.microsoft.com/office/drawing/2014/main" id="{1A81B38D-186B-4FC6-AA70-47878582037B}"/>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D58285C5-1B77-40FD-B06C-C12C7B0627A3}"/>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POLICY JUDGMENT</a:t>
            </a:r>
          </a:p>
        </p:txBody>
      </p:sp>
      <p:sp>
        <p:nvSpPr>
          <p:cNvPr id="5" name="Slide title">
            <a:extLst xmlns:a="http://schemas.openxmlformats.org/drawingml/2006/main">
              <a:ext uri="{FF2B5EF4-FFF2-40B4-BE49-F238E27FC236}">
                <a16:creationId xmlns:a16="http://schemas.microsoft.com/office/drawing/2014/main" id="{9F8D1836-999D-417D-A7A5-C1C22DD5B5DC}"/>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decision in one sentence</a:t>
            </a:r>
          </a:p>
        </p:txBody>
      </p:sp>
      <p:sp>
        <p:nvSpPr>
          <p:cNvPr id="6" name="Gold rule">
            <a:extLst xmlns:a="http://schemas.openxmlformats.org/drawingml/2006/main">
              <a:ext uri="{FF2B5EF4-FFF2-40B4-BE49-F238E27FC236}">
                <a16:creationId xmlns:a16="http://schemas.microsoft.com/office/drawing/2014/main" id="{28E4822A-9352-46EC-8615-4C8ADDEBAD80}"/>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84FA9AAD-BFC4-4E1B-9434-A6F7FFAFB48A}"/>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B8466877-CEAB-4771-A44C-7064E6010DE1}"/>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02</a:t>
            </a:r>
          </a:p>
        </p:txBody>
      </p:sp>
      <p:sp>
        <p:nvSpPr>
          <p:cNvPr id="9" name="Statement panel">
            <a:extLst xmlns:a="http://schemas.openxmlformats.org/drawingml/2006/main">
              <a:ext uri="{FF2B5EF4-FFF2-40B4-BE49-F238E27FC236}">
                <a16:creationId xmlns:a16="http://schemas.microsoft.com/office/drawing/2014/main" id="{E31C37EC-F84E-46B7-9E95-D8641A642583}"/>
              </a:ext>
            </a:extLst>
          </p:cNvPr>
          <p:cNvSpPr>
            <a:spLocks xmlns:a="http://schemas.openxmlformats.org/drawingml/2006/main" noGrp="1"/>
          </p:cNvSpPr>
          <p:nvPr/>
        </p:nvSpPr>
        <p:spPr>
          <a:xfrm xmlns:a="http://schemas.openxmlformats.org/drawingml/2006/main">
            <a:off x="514350" y="1581150"/>
            <a:ext cx="11163300" cy="3219450"/>
          </a:xfrm>
          <a:prstGeom xmlns:a="http://schemas.openxmlformats.org/drawingml/2006/main" prst="roundRect">
            <a:avLst>
              <a:gd name="adj" fmla="val 3550"/>
            </a:avLst>
          </a:prstGeom>
          <a:solidFill xmlns:a="http://schemas.openxmlformats.org/drawingml/2006/main">
            <a:srgbClr val="0A2748"/>
          </a:solidFill>
          <a:ln xmlns:a="http://schemas.openxmlformats.org/drawingml/2006/main" w="9525">
            <a:solidFill>
              <a:srgbClr val="13578D"/>
            </a:solidFill>
            <a:prstDash val="solid"/>
          </a:ln>
        </p:spPr>
      </p:sp>
      <p:sp>
        <p:nvSpPr>
          <p:cNvPr id="10" name="Statement accent">
            <a:extLst xmlns:a="http://schemas.openxmlformats.org/drawingml/2006/main">
              <a:ext uri="{FF2B5EF4-FFF2-40B4-BE49-F238E27FC236}">
                <a16:creationId xmlns:a16="http://schemas.microsoft.com/office/drawing/2014/main" id="{2FA7D076-BD0A-42CB-9736-4DDEDDAAEA71}"/>
              </a:ext>
            </a:extLst>
          </p:cNvPr>
          <p:cNvSpPr>
            <a:spLocks xmlns:a="http://schemas.openxmlformats.org/drawingml/2006/main" noGrp="1"/>
          </p:cNvSpPr>
          <p:nvPr/>
        </p:nvSpPr>
        <p:spPr>
          <a:xfrm xmlns:a="http://schemas.openxmlformats.org/drawingml/2006/main">
            <a:off x="514350" y="1581150"/>
            <a:ext cx="95250" cy="32194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1" name="Statement">
            <a:extLst xmlns:a="http://schemas.openxmlformats.org/drawingml/2006/main">
              <a:ext uri="{FF2B5EF4-FFF2-40B4-BE49-F238E27FC236}">
                <a16:creationId xmlns:a16="http://schemas.microsoft.com/office/drawing/2014/main" id="{0059C446-EE51-4481-AB23-4D44203EF309}"/>
              </a:ext>
            </a:extLst>
          </p:cNvPr>
          <p:cNvSpPr>
            <a:spLocks xmlns:a="http://schemas.openxmlformats.org/drawingml/2006/main" noGrp="1"/>
          </p:cNvSpPr>
          <p:nvPr/>
        </p:nvSpPr>
        <p:spPr>
          <a:xfrm xmlns:a="http://schemas.openxmlformats.org/drawingml/2006/main">
            <a:off x="876300" y="1847850"/>
            <a:ext cx="10363200" cy="1771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850" b="1" i="0">
                <a:solidFill>
                  <a:srgbClr val="FFFFFF"/>
                </a:solidFill>
              </a:defRPr>
            </a:pPr>
            <a:r>
              <a:rPr sz="2850" b="1" i="0">
                <a:solidFill>
                  <a:srgbClr val="FFFFFF"/>
                </a:solidFill>
              </a:rPr>
              <a:t>A limit engineered to prevent acute heating cannot be treated as proof that chronic, pulsed, modulated exposure is biologically safe.</a:t>
            </a:r>
          </a:p>
        </p:txBody>
      </p:sp>
      <p:sp>
        <p:nvSpPr>
          <p:cNvPr id="12" name="Supporting statement">
            <a:extLst xmlns:a="http://schemas.openxmlformats.org/drawingml/2006/main">
              <a:ext uri="{FF2B5EF4-FFF2-40B4-BE49-F238E27FC236}">
                <a16:creationId xmlns:a16="http://schemas.microsoft.com/office/drawing/2014/main" id="{603A83B2-C145-4E0C-A412-BE0B90AB5C45}"/>
              </a:ext>
            </a:extLst>
          </p:cNvPr>
          <p:cNvSpPr>
            <a:spLocks xmlns:a="http://schemas.openxmlformats.org/drawingml/2006/main" noGrp="1"/>
          </p:cNvSpPr>
          <p:nvPr/>
        </p:nvSpPr>
        <p:spPr>
          <a:xfrm xmlns:a="http://schemas.openxmlformats.org/drawingml/2006/main">
            <a:off x="895350" y="3819525"/>
            <a:ext cx="10287000" cy="714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0" i="0">
                <a:solidFill>
                  <a:srgbClr val="8ED8F2"/>
                </a:solidFill>
              </a:defRPr>
            </a:pPr>
            <a:r>
              <a:rPr sz="1350" b="0" i="0">
                <a:solidFill>
                  <a:srgbClr val="8ED8F2"/>
                </a:solidFill>
              </a:rPr>
              <a:t>Congress should replace a compliance-only paradigm with health-protective standards, independent research, child-priority design, exposure transparency, and optical-ready infrastructure.</a:t>
            </a:r>
          </a:p>
        </p:txBody>
      </p:sp>
    </p:spTree>
    <p:extLst>
      <p:ext uri="{BB962C8B-B14F-4D97-AF65-F5344CB8AC3E}">
        <p14:creationId xmlns:p14="http://schemas.microsoft.com/office/powerpoint/2010/main" val="1691051157"/>
      </p:ext>
    </p:extLst>
  </p:cSld>
</p:sld>
</file>

<file path=ppt/slides/slide20.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7" name="Top cyan rule">
            <a:extLst xmlns:a="http://schemas.openxmlformats.org/drawingml/2006/main">
              <a:ext uri="{FF2B5EF4-FFF2-40B4-BE49-F238E27FC236}">
                <a16:creationId xmlns:a16="http://schemas.microsoft.com/office/drawing/2014/main" id="{45A69901-9568-4A09-8A57-845453EA730A}"/>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BD125C9C-2C49-4B97-AAEF-832EDE705845}"/>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CEF1791B-6BCD-4EA5-98F6-078D077F30DF}"/>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E4FBAB5F-F966-4321-9BE2-2C17684EE68E}"/>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CONTROLLED HAZARD</a:t>
            </a:r>
          </a:p>
        </p:txBody>
      </p:sp>
      <p:sp>
        <p:nvSpPr>
          <p:cNvPr id="5" name="Slide title">
            <a:extLst xmlns:a="http://schemas.openxmlformats.org/drawingml/2006/main">
              <a:ext uri="{FF2B5EF4-FFF2-40B4-BE49-F238E27FC236}">
                <a16:creationId xmlns:a16="http://schemas.microsoft.com/office/drawing/2014/main" id="{B4283A6D-B0F8-4DDF-AAA8-CB4EB21132EC}"/>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National Toxicology Program: a controlled hazard signal</a:t>
            </a:r>
          </a:p>
        </p:txBody>
      </p:sp>
      <p:sp>
        <p:nvSpPr>
          <p:cNvPr id="6" name="Gold rule">
            <a:extLst xmlns:a="http://schemas.openxmlformats.org/drawingml/2006/main">
              <a:ext uri="{FF2B5EF4-FFF2-40B4-BE49-F238E27FC236}">
                <a16:creationId xmlns:a16="http://schemas.microsoft.com/office/drawing/2014/main" id="{55FD6393-0224-4F36-A722-C77B6CF72FC7}"/>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B84B7F59-9BBC-48E3-85E9-8DDFFEC52C70}"/>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4762EA68-C703-4231-A6A4-1B06A627F6C0}"/>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20</a:t>
            </a:r>
          </a:p>
        </p:txBody>
      </p:sp>
      <p:sp>
        <p:nvSpPr>
          <p:cNvPr id="9" name="Metric card 0">
            <a:extLst xmlns:a="http://schemas.openxmlformats.org/drawingml/2006/main">
              <a:ext uri="{FF2B5EF4-FFF2-40B4-BE49-F238E27FC236}">
                <a16:creationId xmlns:a16="http://schemas.microsoft.com/office/drawing/2014/main" id="{C9B37498-E377-4FFA-9789-950CE6C363E1}"/>
              </a:ext>
            </a:extLst>
          </p:cNvPr>
          <p:cNvSpPr>
            <a:spLocks xmlns:a="http://schemas.openxmlformats.org/drawingml/2006/main" noGrp="1"/>
          </p:cNvSpPr>
          <p:nvPr/>
        </p:nvSpPr>
        <p:spPr>
          <a:xfrm xmlns:a="http://schemas.openxmlformats.org/drawingml/2006/main">
            <a:off x="514350" y="1628775"/>
            <a:ext cx="2705100" cy="2952750"/>
          </a:xfrm>
          <a:prstGeom xmlns:a="http://schemas.openxmlformats.org/drawingml/2006/main" prst="roundRect">
            <a:avLst>
              <a:gd name="adj" fmla="val 4225"/>
            </a:avLst>
          </a:prstGeom>
          <a:solidFill xmlns:a="http://schemas.openxmlformats.org/drawingml/2006/main">
            <a:srgbClr val="0A2748"/>
          </a:solidFill>
          <a:ln xmlns:a="http://schemas.openxmlformats.org/drawingml/2006/main" w="19050">
            <a:solidFill>
              <a:srgbClr val="48B8E8"/>
            </a:solidFill>
            <a:prstDash val="solid"/>
          </a:ln>
        </p:spPr>
      </p:sp>
      <p:sp>
        <p:nvSpPr>
          <p:cNvPr id="10" name="Metric value 0">
            <a:extLst xmlns:a="http://schemas.openxmlformats.org/drawingml/2006/main">
              <a:ext uri="{FF2B5EF4-FFF2-40B4-BE49-F238E27FC236}">
                <a16:creationId xmlns:a16="http://schemas.microsoft.com/office/drawing/2014/main" id="{B393F66D-5F5C-463A-8EEF-8C50A2783076}"/>
              </a:ext>
            </a:extLst>
          </p:cNvPr>
          <p:cNvSpPr>
            <a:spLocks xmlns:a="http://schemas.openxmlformats.org/drawingml/2006/main" noGrp="1"/>
          </p:cNvSpPr>
          <p:nvPr/>
        </p:nvSpPr>
        <p:spPr>
          <a:xfrm xmlns:a="http://schemas.openxmlformats.org/drawingml/2006/main">
            <a:off x="704850" y="1914525"/>
            <a:ext cx="23241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48B8E8"/>
                </a:solidFill>
              </a:defRPr>
            </a:pPr>
            <a:r>
              <a:rPr sz="4050" b="1" i="0">
                <a:solidFill>
                  <a:srgbClr val="48B8E8"/>
                </a:solidFill>
              </a:rPr>
              <a:t>~3,000</a:t>
            </a:r>
          </a:p>
        </p:txBody>
      </p:sp>
      <p:sp>
        <p:nvSpPr>
          <p:cNvPr id="11" name="Metric label 0">
            <a:extLst xmlns:a="http://schemas.openxmlformats.org/drawingml/2006/main">
              <a:ext uri="{FF2B5EF4-FFF2-40B4-BE49-F238E27FC236}">
                <a16:creationId xmlns:a16="http://schemas.microsoft.com/office/drawing/2014/main" id="{4F3EC68E-14F9-4FA1-BFA3-54B50770CAFB}"/>
              </a:ext>
            </a:extLst>
          </p:cNvPr>
          <p:cNvSpPr>
            <a:spLocks xmlns:a="http://schemas.openxmlformats.org/drawingml/2006/main" noGrp="1"/>
          </p:cNvSpPr>
          <p:nvPr/>
        </p:nvSpPr>
        <p:spPr>
          <a:xfrm xmlns:a="http://schemas.openxmlformats.org/drawingml/2006/main">
            <a:off x="752475" y="2905125"/>
            <a:ext cx="22288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animals</a:t>
            </a:r>
          </a:p>
        </p:txBody>
      </p:sp>
      <p:sp>
        <p:nvSpPr>
          <p:cNvPr id="12" name="Metric body 0">
            <a:extLst xmlns:a="http://schemas.openxmlformats.org/drawingml/2006/main">
              <a:ext uri="{FF2B5EF4-FFF2-40B4-BE49-F238E27FC236}">
                <a16:creationId xmlns:a16="http://schemas.microsoft.com/office/drawing/2014/main" id="{8002F4C2-4A87-4A07-9F9E-CD0C4B035D02}"/>
              </a:ext>
            </a:extLst>
          </p:cNvPr>
          <p:cNvSpPr>
            <a:spLocks xmlns:a="http://schemas.openxmlformats.org/drawingml/2006/main" noGrp="1"/>
          </p:cNvSpPr>
          <p:nvPr/>
        </p:nvSpPr>
        <p:spPr>
          <a:xfrm xmlns:a="http://schemas.openxmlformats.org/drawingml/2006/main">
            <a:off x="781050" y="3648075"/>
            <a:ext cx="21717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Two-year bioassays in rats and mice</a:t>
            </a:r>
          </a:p>
        </p:txBody>
      </p:sp>
      <p:sp>
        <p:nvSpPr>
          <p:cNvPr id="13" name="Metric card 1">
            <a:extLst xmlns:a="http://schemas.openxmlformats.org/drawingml/2006/main">
              <a:ext uri="{FF2B5EF4-FFF2-40B4-BE49-F238E27FC236}">
                <a16:creationId xmlns:a16="http://schemas.microsoft.com/office/drawing/2014/main" id="{BB528FB8-CF15-43BB-8B6C-FD0DF37BA3F1}"/>
              </a:ext>
            </a:extLst>
          </p:cNvPr>
          <p:cNvSpPr>
            <a:spLocks xmlns:a="http://schemas.openxmlformats.org/drawingml/2006/main" noGrp="1"/>
          </p:cNvSpPr>
          <p:nvPr/>
        </p:nvSpPr>
        <p:spPr>
          <a:xfrm xmlns:a="http://schemas.openxmlformats.org/drawingml/2006/main">
            <a:off x="3333750" y="1628775"/>
            <a:ext cx="2705100" cy="2952750"/>
          </a:xfrm>
          <a:prstGeom xmlns:a="http://schemas.openxmlformats.org/drawingml/2006/main" prst="roundRect">
            <a:avLst>
              <a:gd name="adj" fmla="val 4225"/>
            </a:avLst>
          </a:prstGeom>
          <a:solidFill xmlns:a="http://schemas.openxmlformats.org/drawingml/2006/main">
            <a:srgbClr val="0A2748"/>
          </a:solidFill>
          <a:ln xmlns:a="http://schemas.openxmlformats.org/drawingml/2006/main" w="19050">
            <a:solidFill>
              <a:srgbClr val="F4C542"/>
            </a:solidFill>
            <a:prstDash val="solid"/>
          </a:ln>
        </p:spPr>
      </p:sp>
      <p:sp>
        <p:nvSpPr>
          <p:cNvPr id="14" name="Metric value 1">
            <a:extLst xmlns:a="http://schemas.openxmlformats.org/drawingml/2006/main">
              <a:ext uri="{FF2B5EF4-FFF2-40B4-BE49-F238E27FC236}">
                <a16:creationId xmlns:a16="http://schemas.microsoft.com/office/drawing/2014/main" id="{CFCEBE3D-7665-41EC-A40D-12B015E202A9}"/>
              </a:ext>
            </a:extLst>
          </p:cNvPr>
          <p:cNvSpPr>
            <a:spLocks xmlns:a="http://schemas.openxmlformats.org/drawingml/2006/main" noGrp="1"/>
          </p:cNvSpPr>
          <p:nvPr/>
        </p:nvSpPr>
        <p:spPr>
          <a:xfrm xmlns:a="http://schemas.openxmlformats.org/drawingml/2006/main">
            <a:off x="3524250" y="1914525"/>
            <a:ext cx="23241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F4C542"/>
                </a:solidFill>
              </a:defRPr>
            </a:pPr>
            <a:r>
              <a:rPr sz="4050" b="1" i="0">
                <a:solidFill>
                  <a:srgbClr val="F4C542"/>
                </a:solidFill>
              </a:rPr>
              <a:t>CLEAR</a:t>
            </a:r>
          </a:p>
        </p:txBody>
      </p:sp>
      <p:sp>
        <p:nvSpPr>
          <p:cNvPr id="15" name="Metric label 1">
            <a:extLst xmlns:a="http://schemas.openxmlformats.org/drawingml/2006/main">
              <a:ext uri="{FF2B5EF4-FFF2-40B4-BE49-F238E27FC236}">
                <a16:creationId xmlns:a16="http://schemas.microsoft.com/office/drawing/2014/main" id="{FF3DD547-AF78-4EFA-8E49-8E72EB3785B3}"/>
              </a:ext>
            </a:extLst>
          </p:cNvPr>
          <p:cNvSpPr>
            <a:spLocks xmlns:a="http://schemas.openxmlformats.org/drawingml/2006/main" noGrp="1"/>
          </p:cNvSpPr>
          <p:nvPr/>
        </p:nvSpPr>
        <p:spPr>
          <a:xfrm xmlns:a="http://schemas.openxmlformats.org/drawingml/2006/main">
            <a:off x="3571875" y="2905125"/>
            <a:ext cx="22288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evidence</a:t>
            </a:r>
          </a:p>
        </p:txBody>
      </p:sp>
      <p:sp>
        <p:nvSpPr>
          <p:cNvPr id="16" name="Metric body 1">
            <a:extLst xmlns:a="http://schemas.openxmlformats.org/drawingml/2006/main">
              <a:ext uri="{FF2B5EF4-FFF2-40B4-BE49-F238E27FC236}">
                <a16:creationId xmlns:a16="http://schemas.microsoft.com/office/drawing/2014/main" id="{34E5B733-79C2-4E05-A8AF-E7CBF052E1D2}"/>
              </a:ext>
            </a:extLst>
          </p:cNvPr>
          <p:cNvSpPr>
            <a:spLocks xmlns:a="http://schemas.openxmlformats.org/drawingml/2006/main" noGrp="1"/>
          </p:cNvSpPr>
          <p:nvPr/>
        </p:nvSpPr>
        <p:spPr>
          <a:xfrm xmlns:a="http://schemas.openxmlformats.org/drawingml/2006/main">
            <a:off x="3600450" y="3648075"/>
            <a:ext cx="21717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Malignant heart schwannomas in male rats</a:t>
            </a:r>
          </a:p>
        </p:txBody>
      </p:sp>
      <p:sp>
        <p:nvSpPr>
          <p:cNvPr id="17" name="Metric card 2">
            <a:extLst xmlns:a="http://schemas.openxmlformats.org/drawingml/2006/main">
              <a:ext uri="{FF2B5EF4-FFF2-40B4-BE49-F238E27FC236}">
                <a16:creationId xmlns:a16="http://schemas.microsoft.com/office/drawing/2014/main" id="{23A96A3F-18FB-41A2-8B84-3058A6F8D2C6}"/>
              </a:ext>
            </a:extLst>
          </p:cNvPr>
          <p:cNvSpPr>
            <a:spLocks xmlns:a="http://schemas.openxmlformats.org/drawingml/2006/main" noGrp="1"/>
          </p:cNvSpPr>
          <p:nvPr/>
        </p:nvSpPr>
        <p:spPr>
          <a:xfrm xmlns:a="http://schemas.openxmlformats.org/drawingml/2006/main">
            <a:off x="6153150" y="1628775"/>
            <a:ext cx="2705100" cy="2952750"/>
          </a:xfrm>
          <a:prstGeom xmlns:a="http://schemas.openxmlformats.org/drawingml/2006/main" prst="roundRect">
            <a:avLst>
              <a:gd name="adj" fmla="val 4225"/>
            </a:avLst>
          </a:prstGeom>
          <a:solidFill xmlns:a="http://schemas.openxmlformats.org/drawingml/2006/main">
            <a:srgbClr val="0A2748"/>
          </a:solidFill>
          <a:ln xmlns:a="http://schemas.openxmlformats.org/drawingml/2006/main" w="19050">
            <a:solidFill>
              <a:srgbClr val="FF6B6B"/>
            </a:solidFill>
            <a:prstDash val="solid"/>
          </a:ln>
        </p:spPr>
      </p:sp>
      <p:sp>
        <p:nvSpPr>
          <p:cNvPr id="18" name="Metric value 2">
            <a:extLst xmlns:a="http://schemas.openxmlformats.org/drawingml/2006/main">
              <a:ext uri="{FF2B5EF4-FFF2-40B4-BE49-F238E27FC236}">
                <a16:creationId xmlns:a16="http://schemas.microsoft.com/office/drawing/2014/main" id="{45B99276-CA8E-44DD-ABF5-31F67EE6DE78}"/>
              </a:ext>
            </a:extLst>
          </p:cNvPr>
          <p:cNvSpPr>
            <a:spLocks xmlns:a="http://schemas.openxmlformats.org/drawingml/2006/main" noGrp="1"/>
          </p:cNvSpPr>
          <p:nvPr/>
        </p:nvSpPr>
        <p:spPr>
          <a:xfrm xmlns:a="http://schemas.openxmlformats.org/drawingml/2006/main">
            <a:off x="6343650" y="1914525"/>
            <a:ext cx="23241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FF6B6B"/>
                </a:solidFill>
              </a:defRPr>
            </a:pPr>
            <a:r>
              <a:rPr sz="4050" b="1" i="0">
                <a:solidFill>
                  <a:srgbClr val="FF6B6B"/>
                </a:solidFill>
              </a:rPr>
              <a:t>GLIOMA</a:t>
            </a:r>
          </a:p>
        </p:txBody>
      </p:sp>
      <p:sp>
        <p:nvSpPr>
          <p:cNvPr id="19" name="Metric label 2">
            <a:extLst xmlns:a="http://schemas.openxmlformats.org/drawingml/2006/main">
              <a:ext uri="{FF2B5EF4-FFF2-40B4-BE49-F238E27FC236}">
                <a16:creationId xmlns:a16="http://schemas.microsoft.com/office/drawing/2014/main" id="{9791F046-1611-4A4E-9063-336302110428}"/>
              </a:ext>
            </a:extLst>
          </p:cNvPr>
          <p:cNvSpPr>
            <a:spLocks xmlns:a="http://schemas.openxmlformats.org/drawingml/2006/main" noGrp="1"/>
          </p:cNvSpPr>
          <p:nvPr/>
        </p:nvSpPr>
        <p:spPr>
          <a:xfrm xmlns:a="http://schemas.openxmlformats.org/drawingml/2006/main">
            <a:off x="6391275" y="2905125"/>
            <a:ext cx="22288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brain finding</a:t>
            </a:r>
          </a:p>
        </p:txBody>
      </p:sp>
      <p:sp>
        <p:nvSpPr>
          <p:cNvPr id="20" name="Metric body 2">
            <a:extLst xmlns:a="http://schemas.openxmlformats.org/drawingml/2006/main">
              <a:ext uri="{FF2B5EF4-FFF2-40B4-BE49-F238E27FC236}">
                <a16:creationId xmlns:a16="http://schemas.microsoft.com/office/drawing/2014/main" id="{E0F5855B-D77E-47B5-A4A2-5643DD02D466}"/>
              </a:ext>
            </a:extLst>
          </p:cNvPr>
          <p:cNvSpPr>
            <a:spLocks xmlns:a="http://schemas.openxmlformats.org/drawingml/2006/main" noGrp="1"/>
          </p:cNvSpPr>
          <p:nvPr/>
        </p:nvSpPr>
        <p:spPr>
          <a:xfrm xmlns:a="http://schemas.openxmlformats.org/drawingml/2006/main">
            <a:off x="6419850" y="3648075"/>
            <a:ext cx="21717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Malignant gliomas also related to exposure</a:t>
            </a:r>
          </a:p>
        </p:txBody>
      </p:sp>
      <p:sp>
        <p:nvSpPr>
          <p:cNvPr id="21" name="Metric card 3">
            <a:extLst xmlns:a="http://schemas.openxmlformats.org/drawingml/2006/main">
              <a:ext uri="{FF2B5EF4-FFF2-40B4-BE49-F238E27FC236}">
                <a16:creationId xmlns:a16="http://schemas.microsoft.com/office/drawing/2014/main" id="{C4F3166B-07B1-4400-BCBC-AC789C797913}"/>
              </a:ext>
            </a:extLst>
          </p:cNvPr>
          <p:cNvSpPr>
            <a:spLocks xmlns:a="http://schemas.openxmlformats.org/drawingml/2006/main" noGrp="1"/>
          </p:cNvSpPr>
          <p:nvPr/>
        </p:nvSpPr>
        <p:spPr>
          <a:xfrm xmlns:a="http://schemas.openxmlformats.org/drawingml/2006/main">
            <a:off x="8972550" y="1628775"/>
            <a:ext cx="2705100" cy="2952750"/>
          </a:xfrm>
          <a:prstGeom xmlns:a="http://schemas.openxmlformats.org/drawingml/2006/main" prst="roundRect">
            <a:avLst>
              <a:gd name="adj" fmla="val 4225"/>
            </a:avLst>
          </a:prstGeom>
          <a:solidFill xmlns:a="http://schemas.openxmlformats.org/drawingml/2006/main">
            <a:srgbClr val="0A2748"/>
          </a:solidFill>
          <a:ln xmlns:a="http://schemas.openxmlformats.org/drawingml/2006/main" w="19050">
            <a:solidFill>
              <a:srgbClr val="67D39E"/>
            </a:solidFill>
            <a:prstDash val="solid"/>
          </a:ln>
        </p:spPr>
      </p:sp>
      <p:sp>
        <p:nvSpPr>
          <p:cNvPr id="22" name="Metric value 3">
            <a:extLst xmlns:a="http://schemas.openxmlformats.org/drawingml/2006/main">
              <a:ext uri="{FF2B5EF4-FFF2-40B4-BE49-F238E27FC236}">
                <a16:creationId xmlns:a16="http://schemas.microsoft.com/office/drawing/2014/main" id="{BA6A5E49-B8E1-443E-99A4-2CF8D942085A}"/>
              </a:ext>
            </a:extLst>
          </p:cNvPr>
          <p:cNvSpPr>
            <a:spLocks xmlns:a="http://schemas.openxmlformats.org/drawingml/2006/main" noGrp="1"/>
          </p:cNvSpPr>
          <p:nvPr/>
        </p:nvSpPr>
        <p:spPr>
          <a:xfrm xmlns:a="http://schemas.openxmlformats.org/drawingml/2006/main">
            <a:off x="9163050" y="1914525"/>
            <a:ext cx="23241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67D39E"/>
                </a:solidFill>
              </a:defRPr>
            </a:pPr>
            <a:r>
              <a:rPr sz="4050" b="1" i="0">
                <a:solidFill>
                  <a:srgbClr val="67D39E"/>
                </a:solidFill>
              </a:rPr>
              <a:t>DNA</a:t>
            </a:r>
          </a:p>
        </p:txBody>
      </p:sp>
      <p:sp>
        <p:nvSpPr>
          <p:cNvPr id="23" name="Metric label 3">
            <a:extLst xmlns:a="http://schemas.openxmlformats.org/drawingml/2006/main">
              <a:ext uri="{FF2B5EF4-FFF2-40B4-BE49-F238E27FC236}">
                <a16:creationId xmlns:a16="http://schemas.microsoft.com/office/drawing/2014/main" id="{FC305A96-D9F1-4395-BC80-6A782D0AC19D}"/>
              </a:ext>
            </a:extLst>
          </p:cNvPr>
          <p:cNvSpPr>
            <a:spLocks xmlns:a="http://schemas.openxmlformats.org/drawingml/2006/main" noGrp="1"/>
          </p:cNvSpPr>
          <p:nvPr/>
        </p:nvSpPr>
        <p:spPr>
          <a:xfrm xmlns:a="http://schemas.openxmlformats.org/drawingml/2006/main">
            <a:off x="9210675" y="2905125"/>
            <a:ext cx="22288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damage</a:t>
            </a:r>
          </a:p>
        </p:txBody>
      </p:sp>
      <p:sp>
        <p:nvSpPr>
          <p:cNvPr id="24" name="Metric body 3">
            <a:extLst xmlns:a="http://schemas.openxmlformats.org/drawingml/2006/main">
              <a:ext uri="{FF2B5EF4-FFF2-40B4-BE49-F238E27FC236}">
                <a16:creationId xmlns:a16="http://schemas.microsoft.com/office/drawing/2014/main" id="{E9B7F279-7960-45ED-9DA2-02A5A047C3AD}"/>
              </a:ext>
            </a:extLst>
          </p:cNvPr>
          <p:cNvSpPr>
            <a:spLocks xmlns:a="http://schemas.openxmlformats.org/drawingml/2006/main" noGrp="1"/>
          </p:cNvSpPr>
          <p:nvPr/>
        </p:nvSpPr>
        <p:spPr>
          <a:xfrm xmlns:a="http://schemas.openxmlformats.org/drawingml/2006/main">
            <a:off x="9239250" y="3648075"/>
            <a:ext cx="21717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Observed under NTP study conditions</a:t>
            </a:r>
          </a:p>
        </p:txBody>
      </p:sp>
      <p:sp>
        <p:nvSpPr>
          <p:cNvPr id="25" name="Bottom interpretation">
            <a:extLst xmlns:a="http://schemas.openxmlformats.org/drawingml/2006/main">
              <a:ext uri="{FF2B5EF4-FFF2-40B4-BE49-F238E27FC236}">
                <a16:creationId xmlns:a16="http://schemas.microsoft.com/office/drawing/2014/main" id="{34D1B1CA-E157-456D-BA83-9DBD3CF24CA4}"/>
              </a:ext>
            </a:extLst>
          </p:cNvPr>
          <p:cNvSpPr>
            <a:spLocks xmlns:a="http://schemas.openxmlformats.org/drawingml/2006/main" noGrp="1"/>
          </p:cNvSpPr>
          <p:nvPr/>
        </p:nvSpPr>
        <p:spPr>
          <a:xfrm xmlns:a="http://schemas.openxmlformats.org/drawingml/2006/main">
            <a:off x="514350" y="4914900"/>
            <a:ext cx="11163300" cy="1200150"/>
          </a:xfrm>
          <a:prstGeom xmlns:a="http://schemas.openxmlformats.org/drawingml/2006/main" prst="roundRect">
            <a:avLst>
              <a:gd name="adj" fmla="val 9524"/>
            </a:avLst>
          </a:prstGeom>
          <a:solidFill xmlns:a="http://schemas.openxmlformats.org/drawingml/2006/main">
            <a:srgbClr val="0E3A68"/>
          </a:solidFill>
          <a:ln xmlns:a="http://schemas.openxmlformats.org/drawingml/2006/main" w="0">
            <a:solidFill>
              <a:srgbClr val="0E3A68"/>
            </a:solidFill>
            <a:prstDash val="solid"/>
          </a:ln>
        </p:spPr>
      </p:sp>
      <p:sp>
        <p:nvSpPr>
          <p:cNvPr id="26" name="Bottom interpretation text">
            <a:extLst xmlns:a="http://schemas.openxmlformats.org/drawingml/2006/main">
              <a:ext uri="{FF2B5EF4-FFF2-40B4-BE49-F238E27FC236}">
                <a16:creationId xmlns:a16="http://schemas.microsoft.com/office/drawing/2014/main" id="{BF1F4BF0-BB73-4AA1-9C89-A092A371D032}"/>
              </a:ext>
            </a:extLst>
          </p:cNvPr>
          <p:cNvSpPr>
            <a:spLocks xmlns:a="http://schemas.openxmlformats.org/drawingml/2006/main" noGrp="1"/>
          </p:cNvSpPr>
          <p:nvPr/>
        </p:nvSpPr>
        <p:spPr>
          <a:xfrm xmlns:a="http://schemas.openxmlformats.org/drawingml/2006/main">
            <a:off x="809625" y="5124450"/>
            <a:ext cx="10572750" cy="7715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75" b="1" i="0">
                <a:solidFill>
                  <a:srgbClr val="FFE58A"/>
                </a:solidFill>
              </a:defRPr>
            </a:pPr>
            <a:r>
              <a:rPr sz="1575" b="1" i="0">
                <a:solidFill>
                  <a:srgbClr val="FFE58A"/>
                </a:solidFill>
              </a:rPr>
              <a:t>NTP’s conclusion was not ‘every exposed animal gets cancer.’ It was that controlled RF exposure produced exposure-related tumor and genotoxic findings under the tested conditions.</a:t>
            </a:r>
          </a:p>
        </p:txBody>
      </p:sp>
    </p:spTree>
    <p:extLst>
      <p:ext uri="{BB962C8B-B14F-4D97-AF65-F5344CB8AC3E}">
        <p14:creationId xmlns:p14="http://schemas.microsoft.com/office/powerpoint/2010/main" val="1702855475"/>
      </p:ext>
    </p:extLst>
  </p:cSld>
</p:sld>
</file>

<file path=ppt/slides/slide21.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6735A102-D0FA-4B5F-B37E-A21D97EE3A6B}"/>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6433C425-DCC9-4049-973E-0C3D016894AD}"/>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FC5E741F-E008-49E4-B9E7-416081F20177}"/>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B8823915-4D2A-46E5-850D-B67DF708E9D6}"/>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CONTROLLED HAZARD</a:t>
            </a:r>
          </a:p>
        </p:txBody>
      </p:sp>
      <p:sp>
        <p:nvSpPr>
          <p:cNvPr id="5" name="Slide title">
            <a:extLst xmlns:a="http://schemas.openxmlformats.org/drawingml/2006/main">
              <a:ext uri="{FF2B5EF4-FFF2-40B4-BE49-F238E27FC236}">
                <a16:creationId xmlns:a16="http://schemas.microsoft.com/office/drawing/2014/main" id="{F0F846D4-11BD-437E-9528-3DE075383AED}"/>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Ramazzini: lower-intensity, far-field convergence</a:t>
            </a:r>
          </a:p>
        </p:txBody>
      </p:sp>
      <p:sp>
        <p:nvSpPr>
          <p:cNvPr id="6" name="Gold rule">
            <a:extLst xmlns:a="http://schemas.openxmlformats.org/drawingml/2006/main">
              <a:ext uri="{FF2B5EF4-FFF2-40B4-BE49-F238E27FC236}">
                <a16:creationId xmlns:a16="http://schemas.microsoft.com/office/drawing/2014/main" id="{057097EA-9190-4063-B363-F1D442821C81}"/>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98B6BF4F-71FD-4EC9-BCB0-B337B40BD229}"/>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14CF9374-9EEC-43BF-AE24-15135266F459}"/>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21</a:t>
            </a:r>
          </a:p>
        </p:txBody>
      </p:sp>
      <p:sp>
        <p:nvSpPr>
          <p:cNvPr id="9" name="Column 1">
            <a:extLst xmlns:a="http://schemas.openxmlformats.org/drawingml/2006/main">
              <a:ext uri="{FF2B5EF4-FFF2-40B4-BE49-F238E27FC236}">
                <a16:creationId xmlns:a16="http://schemas.microsoft.com/office/drawing/2014/main" id="{3C8A7632-9EF5-40A4-B1B6-BE9CA37913BC}"/>
              </a:ext>
            </a:extLst>
          </p:cNvPr>
          <p:cNvSpPr>
            <a:spLocks xmlns:a="http://schemas.openxmlformats.org/drawingml/2006/main" noGrp="1"/>
          </p:cNvSpPr>
          <p:nvPr/>
        </p:nvSpPr>
        <p:spPr>
          <a:xfrm xmlns:a="http://schemas.openxmlformats.org/drawingml/2006/main">
            <a:off x="51435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10" name="Column 1 top">
            <a:extLst xmlns:a="http://schemas.openxmlformats.org/drawingml/2006/main">
              <a:ext uri="{FF2B5EF4-FFF2-40B4-BE49-F238E27FC236}">
                <a16:creationId xmlns:a16="http://schemas.microsoft.com/office/drawing/2014/main" id="{DD7C76BF-81B0-478E-BBB5-B0D67A760DB3}"/>
              </a:ext>
            </a:extLst>
          </p:cNvPr>
          <p:cNvSpPr>
            <a:spLocks xmlns:a="http://schemas.openxmlformats.org/drawingml/2006/main" noGrp="1"/>
          </p:cNvSpPr>
          <p:nvPr/>
        </p:nvSpPr>
        <p:spPr>
          <a:xfrm xmlns:a="http://schemas.openxmlformats.org/drawingml/2006/main">
            <a:off x="514350" y="1476375"/>
            <a:ext cx="5505450" cy="666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olumn 1 title">
            <a:extLst xmlns:a="http://schemas.openxmlformats.org/drawingml/2006/main">
              <a:ext uri="{FF2B5EF4-FFF2-40B4-BE49-F238E27FC236}">
                <a16:creationId xmlns:a16="http://schemas.microsoft.com/office/drawing/2014/main" id="{DC0EEECB-A513-464D-B07E-86FCB156A1CC}"/>
              </a:ext>
            </a:extLst>
          </p:cNvPr>
          <p:cNvSpPr>
            <a:spLocks xmlns:a="http://schemas.openxmlformats.org/drawingml/2006/main" noGrp="1"/>
          </p:cNvSpPr>
          <p:nvPr/>
        </p:nvSpPr>
        <p:spPr>
          <a:xfrm xmlns:a="http://schemas.openxmlformats.org/drawingml/2006/main">
            <a:off x="75247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THE EXPOSURE DESIGN</a:t>
            </a:r>
          </a:p>
        </p:txBody>
      </p:sp>
      <p:sp>
        <p:nvSpPr>
          <p:cNvPr id="12" name="Bullet dot 0-0">
            <a:extLst xmlns:a="http://schemas.openxmlformats.org/drawingml/2006/main">
              <a:ext uri="{FF2B5EF4-FFF2-40B4-BE49-F238E27FC236}">
                <a16:creationId xmlns:a16="http://schemas.microsoft.com/office/drawing/2014/main" id="{366419B9-A0AE-4317-AE1C-B97FF106C5EE}"/>
              </a:ext>
            </a:extLst>
          </p:cNvPr>
          <p:cNvSpPr>
            <a:spLocks xmlns:a="http://schemas.openxmlformats.org/drawingml/2006/main" noGrp="1"/>
          </p:cNvSpPr>
          <p:nvPr/>
        </p:nvSpPr>
        <p:spPr>
          <a:xfrm xmlns:a="http://schemas.openxmlformats.org/drawingml/2006/main">
            <a:off x="762000" y="228600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3" name="Bullet text 0-0">
            <a:extLst xmlns:a="http://schemas.openxmlformats.org/drawingml/2006/main">
              <a:ext uri="{FF2B5EF4-FFF2-40B4-BE49-F238E27FC236}">
                <a16:creationId xmlns:a16="http://schemas.microsoft.com/office/drawing/2014/main" id="{09CC5E71-2A9F-41B8-B55E-AD81C6B10B97}"/>
              </a:ext>
            </a:extLst>
          </p:cNvPr>
          <p:cNvSpPr>
            <a:spLocks xmlns:a="http://schemas.openxmlformats.org/drawingml/2006/main" noGrp="1"/>
          </p:cNvSpPr>
          <p:nvPr/>
        </p:nvSpPr>
        <p:spPr>
          <a:xfrm xmlns:a="http://schemas.openxmlformats.org/drawingml/2006/main">
            <a:off x="98107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1.8 GHz GSM far-field exposure</a:t>
            </a:r>
          </a:p>
        </p:txBody>
      </p:sp>
      <p:sp>
        <p:nvSpPr>
          <p:cNvPr id="14" name="Bullet dot 0-1">
            <a:extLst xmlns:a="http://schemas.openxmlformats.org/drawingml/2006/main">
              <a:ext uri="{FF2B5EF4-FFF2-40B4-BE49-F238E27FC236}">
                <a16:creationId xmlns:a16="http://schemas.microsoft.com/office/drawing/2014/main" id="{306AB774-1188-4085-A4B0-2A3171D0E552}"/>
              </a:ext>
            </a:extLst>
          </p:cNvPr>
          <p:cNvSpPr>
            <a:spLocks xmlns:a="http://schemas.openxmlformats.org/drawingml/2006/main" noGrp="1"/>
          </p:cNvSpPr>
          <p:nvPr/>
        </p:nvSpPr>
        <p:spPr>
          <a:xfrm xmlns:a="http://schemas.openxmlformats.org/drawingml/2006/main">
            <a:off x="762000" y="315277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Bullet text 0-1">
            <a:extLst xmlns:a="http://schemas.openxmlformats.org/drawingml/2006/main">
              <a:ext uri="{FF2B5EF4-FFF2-40B4-BE49-F238E27FC236}">
                <a16:creationId xmlns:a16="http://schemas.microsoft.com/office/drawing/2014/main" id="{6E6E5D85-B7E0-4CA1-9AAA-0944A50383D7}"/>
              </a:ext>
            </a:extLst>
          </p:cNvPr>
          <p:cNvSpPr>
            <a:spLocks xmlns:a="http://schemas.openxmlformats.org/drawingml/2006/main" noGrp="1"/>
          </p:cNvSpPr>
          <p:nvPr/>
        </p:nvSpPr>
        <p:spPr>
          <a:xfrm xmlns:a="http://schemas.openxmlformats.org/drawingml/2006/main">
            <a:off x="98107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19 hours per day</a:t>
            </a:r>
          </a:p>
        </p:txBody>
      </p:sp>
      <p:sp>
        <p:nvSpPr>
          <p:cNvPr id="16" name="Bullet dot 0-2">
            <a:extLst xmlns:a="http://schemas.openxmlformats.org/drawingml/2006/main">
              <a:ext uri="{FF2B5EF4-FFF2-40B4-BE49-F238E27FC236}">
                <a16:creationId xmlns:a16="http://schemas.microsoft.com/office/drawing/2014/main" id="{78051E42-8761-4CDB-B189-CCFBF5D9004F}"/>
              </a:ext>
            </a:extLst>
          </p:cNvPr>
          <p:cNvSpPr>
            <a:spLocks xmlns:a="http://schemas.openxmlformats.org/drawingml/2006/main" noGrp="1"/>
          </p:cNvSpPr>
          <p:nvPr/>
        </p:nvSpPr>
        <p:spPr>
          <a:xfrm xmlns:a="http://schemas.openxmlformats.org/drawingml/2006/main">
            <a:off x="762000" y="401955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7" name="Bullet text 0-2">
            <a:extLst xmlns:a="http://schemas.openxmlformats.org/drawingml/2006/main">
              <a:ext uri="{FF2B5EF4-FFF2-40B4-BE49-F238E27FC236}">
                <a16:creationId xmlns:a16="http://schemas.microsoft.com/office/drawing/2014/main" id="{1D420BD2-46B9-44E7-AE1D-5484F1FC3CF9}"/>
              </a:ext>
            </a:extLst>
          </p:cNvPr>
          <p:cNvSpPr>
            <a:spLocks xmlns:a="http://schemas.openxmlformats.org/drawingml/2006/main" noGrp="1"/>
          </p:cNvSpPr>
          <p:nvPr/>
        </p:nvSpPr>
        <p:spPr>
          <a:xfrm xmlns:a="http://schemas.openxmlformats.org/drawingml/2006/main">
            <a:off x="98107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Prenatal exposure through natural death</a:t>
            </a:r>
          </a:p>
        </p:txBody>
      </p:sp>
      <p:sp>
        <p:nvSpPr>
          <p:cNvPr id="18" name="Bullet dot 0-3">
            <a:extLst xmlns:a="http://schemas.openxmlformats.org/drawingml/2006/main">
              <a:ext uri="{FF2B5EF4-FFF2-40B4-BE49-F238E27FC236}">
                <a16:creationId xmlns:a16="http://schemas.microsoft.com/office/drawing/2014/main" id="{E39DF071-49CC-450F-AE31-3CF35FB0D760}"/>
              </a:ext>
            </a:extLst>
          </p:cNvPr>
          <p:cNvSpPr>
            <a:spLocks xmlns:a="http://schemas.openxmlformats.org/drawingml/2006/main" noGrp="1"/>
          </p:cNvSpPr>
          <p:nvPr/>
        </p:nvSpPr>
        <p:spPr>
          <a:xfrm xmlns:a="http://schemas.openxmlformats.org/drawingml/2006/main">
            <a:off x="762000" y="488632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Bullet text 0-3">
            <a:extLst xmlns:a="http://schemas.openxmlformats.org/drawingml/2006/main">
              <a:ext uri="{FF2B5EF4-FFF2-40B4-BE49-F238E27FC236}">
                <a16:creationId xmlns:a16="http://schemas.microsoft.com/office/drawing/2014/main" id="{DDFBDE83-F57F-429C-AFF5-4E0F92D6438D}"/>
              </a:ext>
            </a:extLst>
          </p:cNvPr>
          <p:cNvSpPr>
            <a:spLocks xmlns:a="http://schemas.openxmlformats.org/drawingml/2006/main" noGrp="1"/>
          </p:cNvSpPr>
          <p:nvPr/>
        </p:nvSpPr>
        <p:spPr>
          <a:xfrm xmlns:a="http://schemas.openxmlformats.org/drawingml/2006/main">
            <a:off x="98107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Whole-body SAR: 0.001, 0.03, and 0.1 W/kg</a:t>
            </a:r>
          </a:p>
        </p:txBody>
      </p:sp>
      <p:sp>
        <p:nvSpPr>
          <p:cNvPr id="20" name="Column 2">
            <a:extLst xmlns:a="http://schemas.openxmlformats.org/drawingml/2006/main">
              <a:ext uri="{FF2B5EF4-FFF2-40B4-BE49-F238E27FC236}">
                <a16:creationId xmlns:a16="http://schemas.microsoft.com/office/drawing/2014/main" id="{EA716DFF-D0C3-4F11-947F-05BF3F3A6873}"/>
              </a:ext>
            </a:extLst>
          </p:cNvPr>
          <p:cNvSpPr>
            <a:spLocks xmlns:a="http://schemas.openxmlformats.org/drawingml/2006/main" noGrp="1"/>
          </p:cNvSpPr>
          <p:nvPr/>
        </p:nvSpPr>
        <p:spPr>
          <a:xfrm xmlns:a="http://schemas.openxmlformats.org/drawingml/2006/main">
            <a:off x="617220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21" name="Column 2 top">
            <a:extLst xmlns:a="http://schemas.openxmlformats.org/drawingml/2006/main">
              <a:ext uri="{FF2B5EF4-FFF2-40B4-BE49-F238E27FC236}">
                <a16:creationId xmlns:a16="http://schemas.microsoft.com/office/drawing/2014/main" id="{C8623449-DA6E-464A-9942-4F9631A1DB77}"/>
              </a:ext>
            </a:extLst>
          </p:cNvPr>
          <p:cNvSpPr>
            <a:spLocks xmlns:a="http://schemas.openxmlformats.org/drawingml/2006/main" noGrp="1"/>
          </p:cNvSpPr>
          <p:nvPr/>
        </p:nvSpPr>
        <p:spPr>
          <a:xfrm xmlns:a="http://schemas.openxmlformats.org/drawingml/2006/main">
            <a:off x="6172200" y="1476375"/>
            <a:ext cx="5505450" cy="666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22" name="Column 2 title">
            <a:extLst xmlns:a="http://schemas.openxmlformats.org/drawingml/2006/main">
              <a:ext uri="{FF2B5EF4-FFF2-40B4-BE49-F238E27FC236}">
                <a16:creationId xmlns:a16="http://schemas.microsoft.com/office/drawing/2014/main" id="{35DCCC6B-ED48-492C-8118-CD966326DF69}"/>
              </a:ext>
            </a:extLst>
          </p:cNvPr>
          <p:cNvSpPr>
            <a:spLocks xmlns:a="http://schemas.openxmlformats.org/drawingml/2006/main" noGrp="1"/>
          </p:cNvSpPr>
          <p:nvPr/>
        </p:nvSpPr>
        <p:spPr>
          <a:xfrm xmlns:a="http://schemas.openxmlformats.org/drawingml/2006/main">
            <a:off x="641032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THE FINDING</a:t>
            </a:r>
          </a:p>
        </p:txBody>
      </p:sp>
      <p:sp>
        <p:nvSpPr>
          <p:cNvPr id="23" name="Bullet dot 1-0">
            <a:extLst xmlns:a="http://schemas.openxmlformats.org/drawingml/2006/main">
              <a:ext uri="{FF2B5EF4-FFF2-40B4-BE49-F238E27FC236}">
                <a16:creationId xmlns:a16="http://schemas.microsoft.com/office/drawing/2014/main" id="{CE77547E-413D-4B2A-9A24-0EDBBC964BFC}"/>
              </a:ext>
            </a:extLst>
          </p:cNvPr>
          <p:cNvSpPr>
            <a:spLocks xmlns:a="http://schemas.openxmlformats.org/drawingml/2006/main" noGrp="1"/>
          </p:cNvSpPr>
          <p:nvPr/>
        </p:nvSpPr>
        <p:spPr>
          <a:xfrm xmlns:a="http://schemas.openxmlformats.org/drawingml/2006/main">
            <a:off x="6419850" y="228600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4" name="Bullet text 1-0">
            <a:extLst xmlns:a="http://schemas.openxmlformats.org/drawingml/2006/main">
              <a:ext uri="{FF2B5EF4-FFF2-40B4-BE49-F238E27FC236}">
                <a16:creationId xmlns:a16="http://schemas.microsoft.com/office/drawing/2014/main" id="{3FACC3AE-5E51-4E6E-9B1F-155F90014658}"/>
              </a:ext>
            </a:extLst>
          </p:cNvPr>
          <p:cNvSpPr>
            <a:spLocks xmlns:a="http://schemas.openxmlformats.org/drawingml/2006/main" noGrp="1"/>
          </p:cNvSpPr>
          <p:nvPr/>
        </p:nvSpPr>
        <p:spPr>
          <a:xfrm xmlns:a="http://schemas.openxmlformats.org/drawingml/2006/main">
            <a:off x="663892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Statistically significant malignant heart schwannomas in exposed male rats at the highest exposure</a:t>
            </a:r>
          </a:p>
        </p:txBody>
      </p:sp>
      <p:sp>
        <p:nvSpPr>
          <p:cNvPr id="25" name="Bullet dot 1-1">
            <a:extLst xmlns:a="http://schemas.openxmlformats.org/drawingml/2006/main">
              <a:ext uri="{FF2B5EF4-FFF2-40B4-BE49-F238E27FC236}">
                <a16:creationId xmlns:a16="http://schemas.microsoft.com/office/drawing/2014/main" id="{090C76C9-C94D-4CCA-90C4-71E30E4CA207}"/>
              </a:ext>
            </a:extLst>
          </p:cNvPr>
          <p:cNvSpPr>
            <a:spLocks xmlns:a="http://schemas.openxmlformats.org/drawingml/2006/main" noGrp="1"/>
          </p:cNvSpPr>
          <p:nvPr/>
        </p:nvSpPr>
        <p:spPr>
          <a:xfrm xmlns:a="http://schemas.openxmlformats.org/drawingml/2006/main">
            <a:off x="6419850" y="315277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6" name="Bullet text 1-1">
            <a:extLst xmlns:a="http://schemas.openxmlformats.org/drawingml/2006/main">
              <a:ext uri="{FF2B5EF4-FFF2-40B4-BE49-F238E27FC236}">
                <a16:creationId xmlns:a16="http://schemas.microsoft.com/office/drawing/2014/main" id="{274A6241-5CC2-49C2-8025-91E8549F1881}"/>
              </a:ext>
            </a:extLst>
          </p:cNvPr>
          <p:cNvSpPr>
            <a:spLocks xmlns:a="http://schemas.openxmlformats.org/drawingml/2006/main" noGrp="1"/>
          </p:cNvSpPr>
          <p:nvPr/>
        </p:nvSpPr>
        <p:spPr>
          <a:xfrm xmlns:a="http://schemas.openxmlformats.org/drawingml/2006/main">
            <a:off x="663892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Same rare tumor lineage implicated by NTP</a:t>
            </a:r>
          </a:p>
        </p:txBody>
      </p:sp>
      <p:sp>
        <p:nvSpPr>
          <p:cNvPr id="27" name="Bullet dot 1-2">
            <a:extLst xmlns:a="http://schemas.openxmlformats.org/drawingml/2006/main">
              <a:ext uri="{FF2B5EF4-FFF2-40B4-BE49-F238E27FC236}">
                <a16:creationId xmlns:a16="http://schemas.microsoft.com/office/drawing/2014/main" id="{F635B13C-2D1D-4E5A-94C0-9C5115B4F2E2}"/>
              </a:ext>
            </a:extLst>
          </p:cNvPr>
          <p:cNvSpPr>
            <a:spLocks xmlns:a="http://schemas.openxmlformats.org/drawingml/2006/main" noGrp="1"/>
          </p:cNvSpPr>
          <p:nvPr/>
        </p:nvSpPr>
        <p:spPr>
          <a:xfrm xmlns:a="http://schemas.openxmlformats.org/drawingml/2006/main">
            <a:off x="6419850" y="401955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8" name="Bullet text 1-2">
            <a:extLst xmlns:a="http://schemas.openxmlformats.org/drawingml/2006/main">
              <a:ext uri="{FF2B5EF4-FFF2-40B4-BE49-F238E27FC236}">
                <a16:creationId xmlns:a16="http://schemas.microsoft.com/office/drawing/2014/main" id="{07CB6006-47FE-4EA5-9040-9BA74CDEC042}"/>
              </a:ext>
            </a:extLst>
          </p:cNvPr>
          <p:cNvSpPr>
            <a:spLocks xmlns:a="http://schemas.openxmlformats.org/drawingml/2006/main" noGrp="1"/>
          </p:cNvSpPr>
          <p:nvPr/>
        </p:nvSpPr>
        <p:spPr>
          <a:xfrm xmlns:a="http://schemas.openxmlformats.org/drawingml/2006/main">
            <a:off x="663892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Different laboratory and exposure geometry</a:t>
            </a:r>
          </a:p>
        </p:txBody>
      </p:sp>
      <p:sp>
        <p:nvSpPr>
          <p:cNvPr id="29" name="Bullet dot 1-3">
            <a:extLst xmlns:a="http://schemas.openxmlformats.org/drawingml/2006/main">
              <a:ext uri="{FF2B5EF4-FFF2-40B4-BE49-F238E27FC236}">
                <a16:creationId xmlns:a16="http://schemas.microsoft.com/office/drawing/2014/main" id="{F26DBAD6-556B-4E1D-8437-4DA14B2850E2}"/>
              </a:ext>
            </a:extLst>
          </p:cNvPr>
          <p:cNvSpPr>
            <a:spLocks xmlns:a="http://schemas.openxmlformats.org/drawingml/2006/main" noGrp="1"/>
          </p:cNvSpPr>
          <p:nvPr/>
        </p:nvSpPr>
        <p:spPr>
          <a:xfrm xmlns:a="http://schemas.openxmlformats.org/drawingml/2006/main">
            <a:off x="6419850" y="488632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0" name="Bullet text 1-3">
            <a:extLst xmlns:a="http://schemas.openxmlformats.org/drawingml/2006/main">
              <a:ext uri="{FF2B5EF4-FFF2-40B4-BE49-F238E27FC236}">
                <a16:creationId xmlns:a16="http://schemas.microsoft.com/office/drawing/2014/main" id="{0F725790-7871-4AB4-B8C9-EB7C3F0BBD7B}"/>
              </a:ext>
            </a:extLst>
          </p:cNvPr>
          <p:cNvSpPr>
            <a:spLocks xmlns:a="http://schemas.openxmlformats.org/drawingml/2006/main" noGrp="1"/>
          </p:cNvSpPr>
          <p:nvPr/>
        </p:nvSpPr>
        <p:spPr>
          <a:xfrm xmlns:a="http://schemas.openxmlformats.org/drawingml/2006/main">
            <a:off x="663892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Convergence is biologically important even though the designs are not identical</a:t>
            </a:r>
          </a:p>
        </p:txBody>
      </p:sp>
    </p:spTree>
    <p:extLst>
      <p:ext uri="{BB962C8B-B14F-4D97-AF65-F5344CB8AC3E}">
        <p14:creationId xmlns:p14="http://schemas.microsoft.com/office/powerpoint/2010/main" val="1732477368"/>
      </p:ext>
    </p:extLst>
  </p:cSld>
</p:sld>
</file>

<file path=ppt/slides/slide22.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5" name="Top cyan rule">
            <a:extLst xmlns:a="http://schemas.openxmlformats.org/drawingml/2006/main">
              <a:ext uri="{FF2B5EF4-FFF2-40B4-BE49-F238E27FC236}">
                <a16:creationId xmlns:a16="http://schemas.microsoft.com/office/drawing/2014/main" id="{A2FAD817-E99E-4904-BB33-F0BD489B120E}"/>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E780BA67-D21F-4C7A-B07F-E669360B6F6F}"/>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CC00AF84-D240-4822-ABD0-DA8E2DC3D7CA}"/>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79B2912D-AA74-4797-9819-31418A4EDD16}"/>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CANCER EVIDENCE</a:t>
            </a:r>
          </a:p>
        </p:txBody>
      </p:sp>
      <p:sp>
        <p:nvSpPr>
          <p:cNvPr id="5" name="Slide title">
            <a:extLst xmlns:a="http://schemas.openxmlformats.org/drawingml/2006/main">
              <a:ext uri="{FF2B5EF4-FFF2-40B4-BE49-F238E27FC236}">
                <a16:creationId xmlns:a16="http://schemas.microsoft.com/office/drawing/2014/main" id="{6FE05044-F277-44AF-8B0C-B6B39043414B}"/>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carcinogenicity record as of 2026</a:t>
            </a:r>
          </a:p>
        </p:txBody>
      </p:sp>
      <p:sp>
        <p:nvSpPr>
          <p:cNvPr id="6" name="Gold rule">
            <a:extLst xmlns:a="http://schemas.openxmlformats.org/drawingml/2006/main">
              <a:ext uri="{FF2B5EF4-FFF2-40B4-BE49-F238E27FC236}">
                <a16:creationId xmlns:a16="http://schemas.microsoft.com/office/drawing/2014/main" id="{981FC92D-B051-4992-B2BC-B81B5967EAFD}"/>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DF683A28-8FF8-4840-9F51-73EDFFAFFB1F}"/>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1B0C83B5-11B8-4739-BF27-7D1D2499CE65}"/>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22</a:t>
            </a:r>
          </a:p>
        </p:txBody>
      </p:sp>
      <p:sp>
        <p:nvSpPr>
          <p:cNvPr id="9" name="Card 1 card">
            <a:extLst xmlns:a="http://schemas.openxmlformats.org/drawingml/2006/main">
              <a:ext uri="{FF2B5EF4-FFF2-40B4-BE49-F238E27FC236}">
                <a16:creationId xmlns:a16="http://schemas.microsoft.com/office/drawing/2014/main" id="{DCE775DA-01BD-4A9E-9AE5-16CF449238BD}"/>
              </a:ext>
            </a:extLst>
          </p:cNvPr>
          <p:cNvSpPr>
            <a:spLocks xmlns:a="http://schemas.openxmlformats.org/drawingml/2006/main" noGrp="1"/>
          </p:cNvSpPr>
          <p:nvPr/>
        </p:nvSpPr>
        <p:spPr>
          <a:xfrm xmlns:a="http://schemas.openxmlformats.org/drawingml/2006/main">
            <a:off x="51435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0" name="Card 1 accent">
            <a:extLst xmlns:a="http://schemas.openxmlformats.org/drawingml/2006/main">
              <a:ext uri="{FF2B5EF4-FFF2-40B4-BE49-F238E27FC236}">
                <a16:creationId xmlns:a16="http://schemas.microsoft.com/office/drawing/2014/main" id="{CFED5001-48E4-41FB-8054-26D78B2B79BF}"/>
              </a:ext>
            </a:extLst>
          </p:cNvPr>
          <p:cNvSpPr>
            <a:spLocks xmlns:a="http://schemas.openxmlformats.org/drawingml/2006/main" noGrp="1"/>
          </p:cNvSpPr>
          <p:nvPr/>
        </p:nvSpPr>
        <p:spPr>
          <a:xfrm xmlns:a="http://schemas.openxmlformats.org/drawingml/2006/main">
            <a:off x="514350" y="1495425"/>
            <a:ext cx="66675" cy="2152650"/>
          </a:xfrm>
          <a:prstGeom xmlns:a="http://schemas.openxmlformats.org/drawingml/2006/main" prst="rect">
            <a:avLst/>
          </a:prstGeom>
          <a:solidFill xmlns:a="http://schemas.openxmlformats.org/drawingml/2006/main">
            <a:srgbClr val="FF6B6B"/>
          </a:solidFill>
          <a:ln xmlns:a="http://schemas.openxmlformats.org/drawingml/2006/main" w="0">
            <a:solidFill>
              <a:srgbClr val="FF6B6B"/>
            </a:solidFill>
            <a:prstDash val="solid"/>
          </a:ln>
        </p:spPr>
      </p:sp>
      <p:sp>
        <p:nvSpPr>
          <p:cNvPr id="11" name="Card 1 title">
            <a:extLst xmlns:a="http://schemas.openxmlformats.org/drawingml/2006/main">
              <a:ext uri="{FF2B5EF4-FFF2-40B4-BE49-F238E27FC236}">
                <a16:creationId xmlns:a16="http://schemas.microsoft.com/office/drawing/2014/main" id="{A7A756AE-4119-4258-8C70-1D1437FB5046}"/>
              </a:ext>
            </a:extLst>
          </p:cNvPr>
          <p:cNvSpPr>
            <a:spLocks xmlns:a="http://schemas.openxmlformats.org/drawingml/2006/main" noGrp="1"/>
          </p:cNvSpPr>
          <p:nvPr/>
        </p:nvSpPr>
        <p:spPr>
          <a:xfrm xmlns:a="http://schemas.openxmlformats.org/drawingml/2006/main">
            <a:off x="73342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NTP</a:t>
            </a:r>
          </a:p>
        </p:txBody>
      </p:sp>
      <p:sp>
        <p:nvSpPr>
          <p:cNvPr id="12" name="Card 1 body">
            <a:extLst xmlns:a="http://schemas.openxmlformats.org/drawingml/2006/main">
              <a:ext uri="{FF2B5EF4-FFF2-40B4-BE49-F238E27FC236}">
                <a16:creationId xmlns:a16="http://schemas.microsoft.com/office/drawing/2014/main" id="{474920A9-8279-4A05-8582-49C44B59A5B1}"/>
              </a:ext>
            </a:extLst>
          </p:cNvPr>
          <p:cNvSpPr>
            <a:spLocks xmlns:a="http://schemas.openxmlformats.org/drawingml/2006/main" noGrp="1"/>
          </p:cNvSpPr>
          <p:nvPr/>
        </p:nvSpPr>
        <p:spPr>
          <a:xfrm xmlns:a="http://schemas.openxmlformats.org/drawingml/2006/main">
            <a:off x="73342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Clear evidence of malignant heart schwannomas in male rats; brain gliomas related to exposure.</a:t>
            </a:r>
          </a:p>
        </p:txBody>
      </p:sp>
      <p:sp>
        <p:nvSpPr>
          <p:cNvPr id="13" name="Card 2 card">
            <a:extLst xmlns:a="http://schemas.openxmlformats.org/drawingml/2006/main">
              <a:ext uri="{FF2B5EF4-FFF2-40B4-BE49-F238E27FC236}">
                <a16:creationId xmlns:a16="http://schemas.microsoft.com/office/drawing/2014/main" id="{4323C1D6-E474-40CD-B5A6-ACFF90BEC1B5}"/>
              </a:ext>
            </a:extLst>
          </p:cNvPr>
          <p:cNvSpPr>
            <a:spLocks xmlns:a="http://schemas.openxmlformats.org/drawingml/2006/main" noGrp="1"/>
          </p:cNvSpPr>
          <p:nvPr/>
        </p:nvSpPr>
        <p:spPr>
          <a:xfrm xmlns:a="http://schemas.openxmlformats.org/drawingml/2006/main">
            <a:off x="617220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4" name="Card 2 accent">
            <a:extLst xmlns:a="http://schemas.openxmlformats.org/drawingml/2006/main">
              <a:ext uri="{FF2B5EF4-FFF2-40B4-BE49-F238E27FC236}">
                <a16:creationId xmlns:a16="http://schemas.microsoft.com/office/drawing/2014/main" id="{DD14CE85-9980-4FB6-AD2F-9358B1967279}"/>
              </a:ext>
            </a:extLst>
          </p:cNvPr>
          <p:cNvSpPr>
            <a:spLocks xmlns:a="http://schemas.openxmlformats.org/drawingml/2006/main" noGrp="1"/>
          </p:cNvSpPr>
          <p:nvPr/>
        </p:nvSpPr>
        <p:spPr>
          <a:xfrm xmlns:a="http://schemas.openxmlformats.org/drawingml/2006/main">
            <a:off x="6172200" y="1495425"/>
            <a:ext cx="66675" cy="21526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5" name="Card 2 title">
            <a:extLst xmlns:a="http://schemas.openxmlformats.org/drawingml/2006/main">
              <a:ext uri="{FF2B5EF4-FFF2-40B4-BE49-F238E27FC236}">
                <a16:creationId xmlns:a16="http://schemas.microsoft.com/office/drawing/2014/main" id="{C873E129-F0E7-4C9F-ADC3-8DF6C319210A}"/>
              </a:ext>
            </a:extLst>
          </p:cNvPr>
          <p:cNvSpPr>
            <a:spLocks xmlns:a="http://schemas.openxmlformats.org/drawingml/2006/main" noGrp="1"/>
          </p:cNvSpPr>
          <p:nvPr/>
        </p:nvSpPr>
        <p:spPr>
          <a:xfrm xmlns:a="http://schemas.openxmlformats.org/drawingml/2006/main">
            <a:off x="639127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RAMAZZINI</a:t>
            </a:r>
          </a:p>
        </p:txBody>
      </p:sp>
      <p:sp>
        <p:nvSpPr>
          <p:cNvPr id="16" name="Card 2 body">
            <a:extLst xmlns:a="http://schemas.openxmlformats.org/drawingml/2006/main">
              <a:ext uri="{FF2B5EF4-FFF2-40B4-BE49-F238E27FC236}">
                <a16:creationId xmlns:a16="http://schemas.microsoft.com/office/drawing/2014/main" id="{DFE7D8CB-D69D-48E2-9A37-0D5195621384}"/>
              </a:ext>
            </a:extLst>
          </p:cNvPr>
          <p:cNvSpPr>
            <a:spLocks xmlns:a="http://schemas.openxmlformats.org/drawingml/2006/main" noGrp="1"/>
          </p:cNvSpPr>
          <p:nvPr/>
        </p:nvSpPr>
        <p:spPr>
          <a:xfrm xmlns:a="http://schemas.openxmlformats.org/drawingml/2006/main">
            <a:off x="639127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Lower-SAR, far-field study found a concordant male-rat heart schwannoma signal.</a:t>
            </a:r>
          </a:p>
        </p:txBody>
      </p:sp>
      <p:sp>
        <p:nvSpPr>
          <p:cNvPr id="17" name="Card 3 card">
            <a:extLst xmlns:a="http://schemas.openxmlformats.org/drawingml/2006/main">
              <a:ext uri="{FF2B5EF4-FFF2-40B4-BE49-F238E27FC236}">
                <a16:creationId xmlns:a16="http://schemas.microsoft.com/office/drawing/2014/main" id="{A772AF13-2D39-4789-8948-BF3F0018AAE9}"/>
              </a:ext>
            </a:extLst>
          </p:cNvPr>
          <p:cNvSpPr>
            <a:spLocks xmlns:a="http://schemas.openxmlformats.org/drawingml/2006/main" noGrp="1"/>
          </p:cNvSpPr>
          <p:nvPr/>
        </p:nvSpPr>
        <p:spPr>
          <a:xfrm xmlns:a="http://schemas.openxmlformats.org/drawingml/2006/main">
            <a:off x="51435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8" name="Card 3 accent">
            <a:extLst xmlns:a="http://schemas.openxmlformats.org/drawingml/2006/main">
              <a:ext uri="{FF2B5EF4-FFF2-40B4-BE49-F238E27FC236}">
                <a16:creationId xmlns:a16="http://schemas.microsoft.com/office/drawing/2014/main" id="{FA785A84-D30B-4671-9DAA-B84B4CCC4035}"/>
              </a:ext>
            </a:extLst>
          </p:cNvPr>
          <p:cNvSpPr>
            <a:spLocks xmlns:a="http://schemas.openxmlformats.org/drawingml/2006/main" noGrp="1"/>
          </p:cNvSpPr>
          <p:nvPr/>
        </p:nvSpPr>
        <p:spPr>
          <a:xfrm xmlns:a="http://schemas.openxmlformats.org/drawingml/2006/main">
            <a:off x="514350" y="3943350"/>
            <a:ext cx="66675" cy="2152650"/>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9" name="Card 3 title">
            <a:extLst xmlns:a="http://schemas.openxmlformats.org/drawingml/2006/main">
              <a:ext uri="{FF2B5EF4-FFF2-40B4-BE49-F238E27FC236}">
                <a16:creationId xmlns:a16="http://schemas.microsoft.com/office/drawing/2014/main" id="{A15BDF1E-02BC-4B2F-88F8-E1B8B3EF9A2A}"/>
              </a:ext>
            </a:extLst>
          </p:cNvPr>
          <p:cNvSpPr>
            <a:spLocks xmlns:a="http://schemas.openxmlformats.org/drawingml/2006/main" noGrp="1"/>
          </p:cNvSpPr>
          <p:nvPr/>
        </p:nvSpPr>
        <p:spPr>
          <a:xfrm xmlns:a="http://schemas.openxmlformats.org/drawingml/2006/main">
            <a:off x="73342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WHO ANIMAL REVIEW</a:t>
            </a:r>
          </a:p>
        </p:txBody>
      </p:sp>
      <p:sp>
        <p:nvSpPr>
          <p:cNvPr id="20" name="Card 3 body">
            <a:extLst xmlns:a="http://schemas.openxmlformats.org/drawingml/2006/main">
              <a:ext uri="{FF2B5EF4-FFF2-40B4-BE49-F238E27FC236}">
                <a16:creationId xmlns:a16="http://schemas.microsoft.com/office/drawing/2014/main" id="{F9C0D4F3-06D6-4D39-8614-674AF7EBBA83}"/>
              </a:ext>
            </a:extLst>
          </p:cNvPr>
          <p:cNvSpPr>
            <a:spLocks xmlns:a="http://schemas.openxmlformats.org/drawingml/2006/main" noGrp="1"/>
          </p:cNvSpPr>
          <p:nvPr/>
        </p:nvSpPr>
        <p:spPr>
          <a:xfrm xmlns:a="http://schemas.openxmlformats.org/drawingml/2006/main">
            <a:off x="73342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High certainty for malignant heart schwannomas; final corrected record also reports high certainty for glial-cell tumors.</a:t>
            </a:r>
          </a:p>
        </p:txBody>
      </p:sp>
      <p:sp>
        <p:nvSpPr>
          <p:cNvPr id="21" name="Card 4 card">
            <a:extLst xmlns:a="http://schemas.openxmlformats.org/drawingml/2006/main">
              <a:ext uri="{FF2B5EF4-FFF2-40B4-BE49-F238E27FC236}">
                <a16:creationId xmlns:a16="http://schemas.microsoft.com/office/drawing/2014/main" id="{92D2706A-C525-4DC5-821F-353509B87A3A}"/>
              </a:ext>
            </a:extLst>
          </p:cNvPr>
          <p:cNvSpPr>
            <a:spLocks xmlns:a="http://schemas.openxmlformats.org/drawingml/2006/main" noGrp="1"/>
          </p:cNvSpPr>
          <p:nvPr/>
        </p:nvSpPr>
        <p:spPr>
          <a:xfrm xmlns:a="http://schemas.openxmlformats.org/drawingml/2006/main">
            <a:off x="617220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22" name="Card 4 accent">
            <a:extLst xmlns:a="http://schemas.openxmlformats.org/drawingml/2006/main">
              <a:ext uri="{FF2B5EF4-FFF2-40B4-BE49-F238E27FC236}">
                <a16:creationId xmlns:a16="http://schemas.microsoft.com/office/drawing/2014/main" id="{10945315-CE2B-48A4-8807-DDCC34BBF71E}"/>
              </a:ext>
            </a:extLst>
          </p:cNvPr>
          <p:cNvSpPr>
            <a:spLocks xmlns:a="http://schemas.openxmlformats.org/drawingml/2006/main" noGrp="1"/>
          </p:cNvSpPr>
          <p:nvPr/>
        </p:nvSpPr>
        <p:spPr>
          <a:xfrm xmlns:a="http://schemas.openxmlformats.org/drawingml/2006/main">
            <a:off x="6172200" y="3943350"/>
            <a:ext cx="66675" cy="2152650"/>
          </a:xfrm>
          <a:prstGeom xmlns:a="http://schemas.openxmlformats.org/drawingml/2006/main" prst="rect">
            <a:avLst/>
          </a:prstGeom>
          <a:solidFill xmlns:a="http://schemas.openxmlformats.org/drawingml/2006/main">
            <a:srgbClr val="67D39E"/>
          </a:solidFill>
          <a:ln xmlns:a="http://schemas.openxmlformats.org/drawingml/2006/main" w="0">
            <a:solidFill>
              <a:srgbClr val="67D39E"/>
            </a:solidFill>
            <a:prstDash val="solid"/>
          </a:ln>
        </p:spPr>
      </p:sp>
      <p:sp>
        <p:nvSpPr>
          <p:cNvPr id="23" name="Card 4 title">
            <a:extLst xmlns:a="http://schemas.openxmlformats.org/drawingml/2006/main">
              <a:ext uri="{FF2B5EF4-FFF2-40B4-BE49-F238E27FC236}">
                <a16:creationId xmlns:a16="http://schemas.microsoft.com/office/drawing/2014/main" id="{96BCB24C-ABA6-465A-BA7D-D052331401C1}"/>
              </a:ext>
            </a:extLst>
          </p:cNvPr>
          <p:cNvSpPr>
            <a:spLocks xmlns:a="http://schemas.openxmlformats.org/drawingml/2006/main" noGrp="1"/>
          </p:cNvSpPr>
          <p:nvPr/>
        </p:nvSpPr>
        <p:spPr>
          <a:xfrm xmlns:a="http://schemas.openxmlformats.org/drawingml/2006/main">
            <a:off x="639127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IARC</a:t>
            </a:r>
          </a:p>
        </p:txBody>
      </p:sp>
      <p:sp>
        <p:nvSpPr>
          <p:cNvPr id="24" name="Card 4 body">
            <a:extLst xmlns:a="http://schemas.openxmlformats.org/drawingml/2006/main">
              <a:ext uri="{FF2B5EF4-FFF2-40B4-BE49-F238E27FC236}">
                <a16:creationId xmlns:a16="http://schemas.microsoft.com/office/drawing/2014/main" id="{3D263E58-7ED2-4FAE-A369-E6D75F6262F2}"/>
              </a:ext>
            </a:extLst>
          </p:cNvPr>
          <p:cNvSpPr>
            <a:spLocks xmlns:a="http://schemas.openxmlformats.org/drawingml/2006/main" noGrp="1"/>
          </p:cNvSpPr>
          <p:nvPr/>
        </p:nvSpPr>
        <p:spPr>
          <a:xfrm xmlns:a="http://schemas.openxmlformats.org/drawingml/2006/main">
            <a:off x="639127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RF-EMF remains Group 2B, ‘possibly carcinogenic to humans,’ and is listed as a high-priority re-evaluation topic for 2025–2029.</a:t>
            </a:r>
          </a:p>
        </p:txBody>
      </p:sp>
    </p:spTree>
    <p:extLst>
      <p:ext uri="{BB962C8B-B14F-4D97-AF65-F5344CB8AC3E}">
        <p14:creationId xmlns:p14="http://schemas.microsoft.com/office/powerpoint/2010/main" val="183746321"/>
      </p:ext>
    </p:extLst>
  </p:cSld>
</p:sld>
</file>

<file path=ppt/slides/slide23.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13" name="Top cyan rule">
            <a:extLst xmlns:a="http://schemas.openxmlformats.org/drawingml/2006/main">
              <a:ext uri="{FF2B5EF4-FFF2-40B4-BE49-F238E27FC236}">
                <a16:creationId xmlns:a16="http://schemas.microsoft.com/office/drawing/2014/main" id="{37639B82-4C9C-4B1A-9991-11B4FF0B258F}"/>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EF20BC0D-4ED0-4B0A-90A9-45B1FF7EF4F3}"/>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CONTESTED EVIDENCE</a:t>
            </a:r>
          </a:p>
        </p:txBody>
      </p:sp>
      <p:sp>
        <p:nvSpPr>
          <p:cNvPr id="3" name="Evidence tag">
            <a:extLst xmlns:a="http://schemas.openxmlformats.org/drawingml/2006/main">
              <a:ext uri="{FF2B5EF4-FFF2-40B4-BE49-F238E27FC236}">
                <a16:creationId xmlns:a16="http://schemas.microsoft.com/office/drawing/2014/main" id="{306241D1-1159-46A7-A905-3EBFD630EB1C}"/>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2C1EC131-7D89-43FB-8874-1886809C18A6}"/>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REPLICATION AUDIT</a:t>
            </a:r>
          </a:p>
        </p:txBody>
      </p:sp>
      <p:sp>
        <p:nvSpPr>
          <p:cNvPr id="5" name="Slide title">
            <a:extLst xmlns:a="http://schemas.openxmlformats.org/drawingml/2006/main">
              <a:ext uri="{FF2B5EF4-FFF2-40B4-BE49-F238E27FC236}">
                <a16:creationId xmlns:a16="http://schemas.microsoft.com/office/drawing/2014/main" id="{4F1661AA-367D-461E-B3A4-7F6D1174D163}"/>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2026 Japan–Korea papers answered a narrower question</a:t>
            </a:r>
          </a:p>
        </p:txBody>
      </p:sp>
      <p:sp>
        <p:nvSpPr>
          <p:cNvPr id="6" name="Gold rule">
            <a:extLst xmlns:a="http://schemas.openxmlformats.org/drawingml/2006/main">
              <a:ext uri="{FF2B5EF4-FFF2-40B4-BE49-F238E27FC236}">
                <a16:creationId xmlns:a16="http://schemas.microsoft.com/office/drawing/2014/main" id="{17C1E397-E409-47CD-9A1E-2F31CB010845}"/>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E2CD34B3-26F5-41C8-8EE9-AF8351448F80}"/>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B91358C6-1C67-48E3-ADA9-96CB1CABF4F1}"/>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23</a:t>
            </a:r>
          </a:p>
        </p:txBody>
      </p:sp>
      <p:sp>
        <p:nvSpPr>
          <p:cNvPr id="9" name="Statement panel">
            <a:extLst xmlns:a="http://schemas.openxmlformats.org/drawingml/2006/main">
              <a:ext uri="{FF2B5EF4-FFF2-40B4-BE49-F238E27FC236}">
                <a16:creationId xmlns:a16="http://schemas.microsoft.com/office/drawing/2014/main" id="{107CA4E8-6261-4DC2-86CB-8EDBE32552F3}"/>
              </a:ext>
            </a:extLst>
          </p:cNvPr>
          <p:cNvSpPr>
            <a:spLocks xmlns:a="http://schemas.openxmlformats.org/drawingml/2006/main" noGrp="1"/>
          </p:cNvSpPr>
          <p:nvPr/>
        </p:nvSpPr>
        <p:spPr>
          <a:xfrm xmlns:a="http://schemas.openxmlformats.org/drawingml/2006/main">
            <a:off x="514350" y="1581150"/>
            <a:ext cx="11163300" cy="3219450"/>
          </a:xfrm>
          <a:prstGeom xmlns:a="http://schemas.openxmlformats.org/drawingml/2006/main" prst="roundRect">
            <a:avLst>
              <a:gd name="adj" fmla="val 3550"/>
            </a:avLst>
          </a:prstGeom>
          <a:solidFill xmlns:a="http://schemas.openxmlformats.org/drawingml/2006/main">
            <a:srgbClr val="0A2748"/>
          </a:solidFill>
          <a:ln xmlns:a="http://schemas.openxmlformats.org/drawingml/2006/main" w="9525">
            <a:solidFill>
              <a:srgbClr val="13578D"/>
            </a:solidFill>
            <a:prstDash val="solid"/>
          </a:ln>
        </p:spPr>
      </p:sp>
      <p:sp>
        <p:nvSpPr>
          <p:cNvPr id="10" name="Statement accent">
            <a:extLst xmlns:a="http://schemas.openxmlformats.org/drawingml/2006/main">
              <a:ext uri="{FF2B5EF4-FFF2-40B4-BE49-F238E27FC236}">
                <a16:creationId xmlns:a16="http://schemas.microsoft.com/office/drawing/2014/main" id="{487363A2-CE39-4729-98EF-766BB4908BEE}"/>
              </a:ext>
            </a:extLst>
          </p:cNvPr>
          <p:cNvSpPr>
            <a:spLocks xmlns:a="http://schemas.openxmlformats.org/drawingml/2006/main" noGrp="1"/>
          </p:cNvSpPr>
          <p:nvPr/>
        </p:nvSpPr>
        <p:spPr>
          <a:xfrm xmlns:a="http://schemas.openxmlformats.org/drawingml/2006/main">
            <a:off x="514350" y="1581150"/>
            <a:ext cx="95250" cy="32194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1" name="Statement">
            <a:extLst xmlns:a="http://schemas.openxmlformats.org/drawingml/2006/main">
              <a:ext uri="{FF2B5EF4-FFF2-40B4-BE49-F238E27FC236}">
                <a16:creationId xmlns:a16="http://schemas.microsoft.com/office/drawing/2014/main" id="{ED7791CC-62DA-49E2-BAA1-0D8306B76B2B}"/>
              </a:ext>
            </a:extLst>
          </p:cNvPr>
          <p:cNvSpPr>
            <a:spLocks xmlns:a="http://schemas.openxmlformats.org/drawingml/2006/main" noGrp="1"/>
          </p:cNvSpPr>
          <p:nvPr/>
        </p:nvSpPr>
        <p:spPr>
          <a:xfrm xmlns:a="http://schemas.openxmlformats.org/drawingml/2006/main">
            <a:off x="876300" y="1847850"/>
            <a:ext cx="10363200" cy="1771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They found no statistically significant carcinogenicity under a single 4 W/kg CDMA condition. That does not reproduce the NTP’s positive 6 W/kg condition, its lower doses, its GSM arm, or its full design.</a:t>
            </a:r>
          </a:p>
        </p:txBody>
      </p:sp>
      <p:sp>
        <p:nvSpPr>
          <p:cNvPr id="12" name="Supporting statement">
            <a:extLst xmlns:a="http://schemas.openxmlformats.org/drawingml/2006/main">
              <a:ext uri="{FF2B5EF4-FFF2-40B4-BE49-F238E27FC236}">
                <a16:creationId xmlns:a16="http://schemas.microsoft.com/office/drawing/2014/main" id="{1F73F17E-DB28-4113-82DF-6572AEDDC012}"/>
              </a:ext>
            </a:extLst>
          </p:cNvPr>
          <p:cNvSpPr>
            <a:spLocks xmlns:a="http://schemas.openxmlformats.org/drawingml/2006/main" noGrp="1"/>
          </p:cNvSpPr>
          <p:nvPr/>
        </p:nvSpPr>
        <p:spPr>
          <a:xfrm xmlns:a="http://schemas.openxmlformats.org/drawingml/2006/main">
            <a:off x="895350" y="3819525"/>
            <a:ext cx="10287000" cy="714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0" i="0">
                <a:solidFill>
                  <a:srgbClr val="8ED8F2"/>
                </a:solidFill>
              </a:defRPr>
            </a:pPr>
            <a:r>
              <a:rPr sz="1350" b="0" i="0">
                <a:solidFill>
                  <a:srgbClr val="8ED8F2"/>
                </a:solidFill>
              </a:rPr>
              <a:t>The finding matters. So do dose selection, modulation, group size, rare-tumor power, and the difference between ‘not significant’ and ‘evidence of no effect.’</a:t>
            </a:r>
          </a:p>
        </p:txBody>
      </p:sp>
    </p:spTree>
    <p:extLst>
      <p:ext uri="{BB962C8B-B14F-4D97-AF65-F5344CB8AC3E}">
        <p14:creationId xmlns:p14="http://schemas.microsoft.com/office/powerpoint/2010/main" val="2005837875"/>
      </p:ext>
    </p:extLst>
  </p:cSld>
</p:sld>
</file>

<file path=ppt/slides/slide24.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57" name="Top cyan rule">
            <a:extLst xmlns:a="http://schemas.openxmlformats.org/drawingml/2006/main">
              <a:ext uri="{FF2B5EF4-FFF2-40B4-BE49-F238E27FC236}">
                <a16:creationId xmlns:a16="http://schemas.microsoft.com/office/drawing/2014/main" id="{8B9419D5-B82E-4816-8FB3-3E8B0BE95F1E}"/>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CC664CEF-DAE5-4DDB-933B-990349E86682}"/>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CONTESTED EVIDENCE</a:t>
            </a:r>
          </a:p>
        </p:txBody>
      </p:sp>
      <p:sp>
        <p:nvSpPr>
          <p:cNvPr id="3" name="Evidence tag">
            <a:extLst xmlns:a="http://schemas.openxmlformats.org/drawingml/2006/main">
              <a:ext uri="{FF2B5EF4-FFF2-40B4-BE49-F238E27FC236}">
                <a16:creationId xmlns:a16="http://schemas.microsoft.com/office/drawing/2014/main" id="{87C6D5D2-E2D2-4F43-BACE-542F658CD3CA}"/>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40F31233-0C34-4EA8-9434-C15B72A1FFA8}"/>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DESIGN COMPARISON</a:t>
            </a:r>
          </a:p>
        </p:txBody>
      </p:sp>
      <p:sp>
        <p:nvSpPr>
          <p:cNvPr id="5" name="Slide title">
            <a:extLst xmlns:a="http://schemas.openxmlformats.org/drawingml/2006/main">
              <a:ext uri="{FF2B5EF4-FFF2-40B4-BE49-F238E27FC236}">
                <a16:creationId xmlns:a16="http://schemas.microsoft.com/office/drawing/2014/main" id="{6895880E-4C06-4272-90A5-C69EFA9F91A7}"/>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NTP vs. Japan–Korea: why design details determine the inference</a:t>
            </a:r>
          </a:p>
        </p:txBody>
      </p:sp>
      <p:sp>
        <p:nvSpPr>
          <p:cNvPr id="6" name="Gold rule">
            <a:extLst xmlns:a="http://schemas.openxmlformats.org/drawingml/2006/main">
              <a:ext uri="{FF2B5EF4-FFF2-40B4-BE49-F238E27FC236}">
                <a16:creationId xmlns:a16="http://schemas.microsoft.com/office/drawing/2014/main" id="{66C248D8-204A-4A32-BBFA-E3BC965FF41B}"/>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DB4E6337-2385-4634-B6FF-2AD2B7211B6F}"/>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34AEC7AE-560D-4388-BFC6-7AAEAAFF0D64}"/>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24</a:t>
            </a:r>
          </a:p>
        </p:txBody>
      </p:sp>
      <p:sp>
        <p:nvSpPr>
          <p:cNvPr id="9" name="Header 0">
            <a:extLst xmlns:a="http://schemas.openxmlformats.org/drawingml/2006/main">
              <a:ext uri="{FF2B5EF4-FFF2-40B4-BE49-F238E27FC236}">
                <a16:creationId xmlns:a16="http://schemas.microsoft.com/office/drawing/2014/main" id="{8E77F2B6-6706-442C-A3F1-59BB7B3B6E86}"/>
              </a:ext>
            </a:extLst>
          </p:cNvPr>
          <p:cNvSpPr>
            <a:spLocks xmlns:a="http://schemas.openxmlformats.org/drawingml/2006/main" noGrp="1"/>
          </p:cNvSpPr>
          <p:nvPr/>
        </p:nvSpPr>
        <p:spPr>
          <a:xfrm xmlns:a="http://schemas.openxmlformats.org/drawingml/2006/main">
            <a:off x="514350" y="1524000"/>
            <a:ext cx="2121027" cy="552450"/>
          </a:xfrm>
          <a:prstGeom xmlns:a="http://schemas.openxmlformats.org/drawingml/2006/main" prst="rect">
            <a:avLst/>
          </a:prstGeom>
          <a:solidFill xmlns:a="http://schemas.openxmlformats.org/drawingml/2006/main">
            <a:srgbClr val="13578D"/>
          </a:solidFill>
          <a:ln xmlns:a="http://schemas.openxmlformats.org/drawingml/2006/main" w="9525">
            <a:solidFill>
              <a:srgbClr val="48B8E8"/>
            </a:solidFill>
            <a:prstDash val="solid"/>
          </a:ln>
        </p:spPr>
      </p:sp>
      <p:sp>
        <p:nvSpPr>
          <p:cNvPr id="10" name="Header text 0">
            <a:extLst xmlns:a="http://schemas.openxmlformats.org/drawingml/2006/main">
              <a:ext uri="{FF2B5EF4-FFF2-40B4-BE49-F238E27FC236}">
                <a16:creationId xmlns:a16="http://schemas.microsoft.com/office/drawing/2014/main" id="{57620400-1F6C-4977-9209-0D39CAA1A36D}"/>
              </a:ext>
            </a:extLst>
          </p:cNvPr>
          <p:cNvSpPr>
            <a:spLocks xmlns:a="http://schemas.openxmlformats.org/drawingml/2006/main" noGrp="1"/>
          </p:cNvSpPr>
          <p:nvPr/>
        </p:nvSpPr>
        <p:spPr>
          <a:xfrm xmlns:a="http://schemas.openxmlformats.org/drawingml/2006/main">
            <a:off x="609600" y="1600200"/>
            <a:ext cx="1930527"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Design feature</a:t>
            </a:r>
          </a:p>
        </p:txBody>
      </p:sp>
      <p:sp>
        <p:nvSpPr>
          <p:cNvPr id="11" name="Header 1">
            <a:extLst xmlns:a="http://schemas.openxmlformats.org/drawingml/2006/main">
              <a:ext uri="{FF2B5EF4-FFF2-40B4-BE49-F238E27FC236}">
                <a16:creationId xmlns:a16="http://schemas.microsoft.com/office/drawing/2014/main" id="{70EB97B5-5F51-450C-A45E-D6ACEE81B348}"/>
              </a:ext>
            </a:extLst>
          </p:cNvPr>
          <p:cNvSpPr>
            <a:spLocks xmlns:a="http://schemas.openxmlformats.org/drawingml/2006/main" noGrp="1"/>
          </p:cNvSpPr>
          <p:nvPr/>
        </p:nvSpPr>
        <p:spPr>
          <a:xfrm xmlns:a="http://schemas.openxmlformats.org/drawingml/2006/main">
            <a:off x="2635377" y="1524000"/>
            <a:ext cx="2790825" cy="552450"/>
          </a:xfrm>
          <a:prstGeom xmlns:a="http://schemas.openxmlformats.org/drawingml/2006/main" prst="rect">
            <a:avLst/>
          </a:prstGeom>
          <a:solidFill xmlns:a="http://schemas.openxmlformats.org/drawingml/2006/main">
            <a:srgbClr val="0E3A68"/>
          </a:solidFill>
          <a:ln xmlns:a="http://schemas.openxmlformats.org/drawingml/2006/main" w="9525">
            <a:solidFill>
              <a:srgbClr val="48B8E8"/>
            </a:solidFill>
            <a:prstDash val="solid"/>
          </a:ln>
        </p:spPr>
      </p:sp>
      <p:sp>
        <p:nvSpPr>
          <p:cNvPr id="12" name="Header text 1">
            <a:extLst xmlns:a="http://schemas.openxmlformats.org/drawingml/2006/main">
              <a:ext uri="{FF2B5EF4-FFF2-40B4-BE49-F238E27FC236}">
                <a16:creationId xmlns:a16="http://schemas.microsoft.com/office/drawing/2014/main" id="{7FBDCB4A-D665-4DCD-A364-A6333754E43E}"/>
              </a:ext>
            </a:extLst>
          </p:cNvPr>
          <p:cNvSpPr>
            <a:spLocks xmlns:a="http://schemas.openxmlformats.org/drawingml/2006/main" noGrp="1"/>
          </p:cNvSpPr>
          <p:nvPr/>
        </p:nvSpPr>
        <p:spPr>
          <a:xfrm xmlns:a="http://schemas.openxmlformats.org/drawingml/2006/main">
            <a:off x="2730627" y="1600200"/>
            <a:ext cx="26003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FFFFFF"/>
                </a:solidFill>
              </a:defRPr>
            </a:pPr>
            <a:r>
              <a:rPr sz="1050" b="1" i="0">
                <a:solidFill>
                  <a:srgbClr val="FFFFFF"/>
                </a:solidFill>
              </a:rPr>
              <a:t>NTP rat bioassay</a:t>
            </a:r>
          </a:p>
        </p:txBody>
      </p:sp>
      <p:sp>
        <p:nvSpPr>
          <p:cNvPr id="13" name="Header 2">
            <a:extLst xmlns:a="http://schemas.openxmlformats.org/drawingml/2006/main">
              <a:ext uri="{FF2B5EF4-FFF2-40B4-BE49-F238E27FC236}">
                <a16:creationId xmlns:a16="http://schemas.microsoft.com/office/drawing/2014/main" id="{2B3AC4BA-8DBB-42F2-921E-BBDA17BCF200}"/>
              </a:ext>
            </a:extLst>
          </p:cNvPr>
          <p:cNvSpPr>
            <a:spLocks xmlns:a="http://schemas.openxmlformats.org/drawingml/2006/main" noGrp="1"/>
          </p:cNvSpPr>
          <p:nvPr/>
        </p:nvSpPr>
        <p:spPr>
          <a:xfrm xmlns:a="http://schemas.openxmlformats.org/drawingml/2006/main">
            <a:off x="5426202" y="1524000"/>
            <a:ext cx="2790825" cy="552450"/>
          </a:xfrm>
          <a:prstGeom xmlns:a="http://schemas.openxmlformats.org/drawingml/2006/main" prst="rect">
            <a:avLst/>
          </a:prstGeom>
          <a:solidFill xmlns:a="http://schemas.openxmlformats.org/drawingml/2006/main">
            <a:srgbClr val="0E3A68"/>
          </a:solidFill>
          <a:ln xmlns:a="http://schemas.openxmlformats.org/drawingml/2006/main" w="9525">
            <a:solidFill>
              <a:srgbClr val="48B8E8"/>
            </a:solidFill>
            <a:prstDash val="solid"/>
          </a:ln>
        </p:spPr>
      </p:sp>
      <p:sp>
        <p:nvSpPr>
          <p:cNvPr id="14" name="Header text 2">
            <a:extLst xmlns:a="http://schemas.openxmlformats.org/drawingml/2006/main">
              <a:ext uri="{FF2B5EF4-FFF2-40B4-BE49-F238E27FC236}">
                <a16:creationId xmlns:a16="http://schemas.microsoft.com/office/drawing/2014/main" id="{296F4C8E-8E18-456B-AEA4-9EED20485185}"/>
              </a:ext>
            </a:extLst>
          </p:cNvPr>
          <p:cNvSpPr>
            <a:spLocks xmlns:a="http://schemas.openxmlformats.org/drawingml/2006/main" noGrp="1"/>
          </p:cNvSpPr>
          <p:nvPr/>
        </p:nvSpPr>
        <p:spPr>
          <a:xfrm xmlns:a="http://schemas.openxmlformats.org/drawingml/2006/main">
            <a:off x="5521452" y="1600200"/>
            <a:ext cx="26003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FFFFFF"/>
                </a:solidFill>
              </a:defRPr>
            </a:pPr>
            <a:r>
              <a:rPr sz="1050" b="1" i="0">
                <a:solidFill>
                  <a:srgbClr val="FFFFFF"/>
                </a:solidFill>
              </a:rPr>
              <a:t>Japan/Korea follow-ups</a:t>
            </a:r>
          </a:p>
        </p:txBody>
      </p:sp>
      <p:sp>
        <p:nvSpPr>
          <p:cNvPr id="15" name="Header 3">
            <a:extLst xmlns:a="http://schemas.openxmlformats.org/drawingml/2006/main">
              <a:ext uri="{FF2B5EF4-FFF2-40B4-BE49-F238E27FC236}">
                <a16:creationId xmlns:a16="http://schemas.microsoft.com/office/drawing/2014/main" id="{C57C0CB4-2FDB-4FD1-B4F7-0F6CFBE13335}"/>
              </a:ext>
            </a:extLst>
          </p:cNvPr>
          <p:cNvSpPr>
            <a:spLocks xmlns:a="http://schemas.openxmlformats.org/drawingml/2006/main" noGrp="1"/>
          </p:cNvSpPr>
          <p:nvPr/>
        </p:nvSpPr>
        <p:spPr>
          <a:xfrm xmlns:a="http://schemas.openxmlformats.org/drawingml/2006/main">
            <a:off x="8217027" y="1524000"/>
            <a:ext cx="3460623" cy="552450"/>
          </a:xfrm>
          <a:prstGeom xmlns:a="http://schemas.openxmlformats.org/drawingml/2006/main" prst="rect">
            <a:avLst/>
          </a:prstGeom>
          <a:solidFill xmlns:a="http://schemas.openxmlformats.org/drawingml/2006/main">
            <a:srgbClr val="0E3A68"/>
          </a:solidFill>
          <a:ln xmlns:a="http://schemas.openxmlformats.org/drawingml/2006/main" w="9525">
            <a:solidFill>
              <a:srgbClr val="48B8E8"/>
            </a:solidFill>
            <a:prstDash val="solid"/>
          </a:ln>
        </p:spPr>
      </p:sp>
      <p:sp>
        <p:nvSpPr>
          <p:cNvPr id="16" name="Header text 3">
            <a:extLst xmlns:a="http://schemas.openxmlformats.org/drawingml/2006/main">
              <a:ext uri="{FF2B5EF4-FFF2-40B4-BE49-F238E27FC236}">
                <a16:creationId xmlns:a16="http://schemas.microsoft.com/office/drawing/2014/main" id="{1AE66D63-0213-49C8-AC55-54946D16B9FB}"/>
              </a:ext>
            </a:extLst>
          </p:cNvPr>
          <p:cNvSpPr>
            <a:spLocks xmlns:a="http://schemas.openxmlformats.org/drawingml/2006/main" noGrp="1"/>
          </p:cNvSpPr>
          <p:nvPr/>
        </p:nvSpPr>
        <p:spPr>
          <a:xfrm xmlns:a="http://schemas.openxmlformats.org/drawingml/2006/main">
            <a:off x="8312277" y="1600200"/>
            <a:ext cx="3270123"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FFFFFF"/>
                </a:solidFill>
              </a:defRPr>
            </a:pPr>
            <a:r>
              <a:rPr sz="1050" b="1" i="0">
                <a:solidFill>
                  <a:srgbClr val="FFFFFF"/>
                </a:solidFill>
              </a:rPr>
              <a:t>Why it matters</a:t>
            </a:r>
          </a:p>
        </p:txBody>
      </p:sp>
      <p:sp>
        <p:nvSpPr>
          <p:cNvPr id="17" name="Cell 0-0">
            <a:extLst xmlns:a="http://schemas.openxmlformats.org/drawingml/2006/main">
              <a:ext uri="{FF2B5EF4-FFF2-40B4-BE49-F238E27FC236}">
                <a16:creationId xmlns:a16="http://schemas.microsoft.com/office/drawing/2014/main" id="{1E601F9D-43B1-4DB2-8777-72FF35EFAF3C}"/>
              </a:ext>
            </a:extLst>
          </p:cNvPr>
          <p:cNvSpPr>
            <a:spLocks xmlns:a="http://schemas.openxmlformats.org/drawingml/2006/main" noGrp="1"/>
          </p:cNvSpPr>
          <p:nvPr/>
        </p:nvSpPr>
        <p:spPr>
          <a:xfrm xmlns:a="http://schemas.openxmlformats.org/drawingml/2006/main">
            <a:off x="514350" y="2076450"/>
            <a:ext cx="2121027"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18" name="Cell text 0-0">
            <a:extLst xmlns:a="http://schemas.openxmlformats.org/drawingml/2006/main">
              <a:ext uri="{FF2B5EF4-FFF2-40B4-BE49-F238E27FC236}">
                <a16:creationId xmlns:a16="http://schemas.microsoft.com/office/drawing/2014/main" id="{9BBF3259-AA8F-4F61-A913-5705CB9F3C54}"/>
              </a:ext>
            </a:extLst>
          </p:cNvPr>
          <p:cNvSpPr>
            <a:spLocks xmlns:a="http://schemas.openxmlformats.org/drawingml/2006/main" noGrp="1"/>
          </p:cNvSpPr>
          <p:nvPr/>
        </p:nvSpPr>
        <p:spPr>
          <a:xfrm xmlns:a="http://schemas.openxmlformats.org/drawingml/2006/main">
            <a:off x="619125" y="2152650"/>
            <a:ext cx="1911477"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Animals per group</a:t>
            </a:r>
          </a:p>
        </p:txBody>
      </p:sp>
      <p:sp>
        <p:nvSpPr>
          <p:cNvPr id="19" name="Cell 0-1">
            <a:extLst xmlns:a="http://schemas.openxmlformats.org/drawingml/2006/main">
              <a:ext uri="{FF2B5EF4-FFF2-40B4-BE49-F238E27FC236}">
                <a16:creationId xmlns:a16="http://schemas.microsoft.com/office/drawing/2014/main" id="{4503566C-79F2-49DE-856E-3B6304DB800A}"/>
              </a:ext>
            </a:extLst>
          </p:cNvPr>
          <p:cNvSpPr>
            <a:spLocks xmlns:a="http://schemas.openxmlformats.org/drawingml/2006/main" noGrp="1"/>
          </p:cNvSpPr>
          <p:nvPr/>
        </p:nvSpPr>
        <p:spPr>
          <a:xfrm xmlns:a="http://schemas.openxmlformats.org/drawingml/2006/main">
            <a:off x="2635377" y="2076450"/>
            <a:ext cx="2790825"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0" name="Cell text 0-1">
            <a:extLst xmlns:a="http://schemas.openxmlformats.org/drawingml/2006/main">
              <a:ext uri="{FF2B5EF4-FFF2-40B4-BE49-F238E27FC236}">
                <a16:creationId xmlns:a16="http://schemas.microsoft.com/office/drawing/2014/main" id="{E3738013-93EA-422F-90F7-28A48C5E3D17}"/>
              </a:ext>
            </a:extLst>
          </p:cNvPr>
          <p:cNvSpPr>
            <a:spLocks xmlns:a="http://schemas.openxmlformats.org/drawingml/2006/main" noGrp="1"/>
          </p:cNvSpPr>
          <p:nvPr/>
        </p:nvSpPr>
        <p:spPr>
          <a:xfrm xmlns:a="http://schemas.openxmlformats.org/drawingml/2006/main">
            <a:off x="2740152" y="21526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90</a:t>
            </a:r>
          </a:p>
        </p:txBody>
      </p:sp>
      <p:sp>
        <p:nvSpPr>
          <p:cNvPr id="21" name="Cell 0-2">
            <a:extLst xmlns:a="http://schemas.openxmlformats.org/drawingml/2006/main">
              <a:ext uri="{FF2B5EF4-FFF2-40B4-BE49-F238E27FC236}">
                <a16:creationId xmlns:a16="http://schemas.microsoft.com/office/drawing/2014/main" id="{C565A8A2-9DE2-4A90-99A2-8260C61244DD}"/>
              </a:ext>
            </a:extLst>
          </p:cNvPr>
          <p:cNvSpPr>
            <a:spLocks xmlns:a="http://schemas.openxmlformats.org/drawingml/2006/main" noGrp="1"/>
          </p:cNvSpPr>
          <p:nvPr/>
        </p:nvSpPr>
        <p:spPr>
          <a:xfrm xmlns:a="http://schemas.openxmlformats.org/drawingml/2006/main">
            <a:off x="5426202" y="2076450"/>
            <a:ext cx="2790825"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2" name="Cell text 0-2">
            <a:extLst xmlns:a="http://schemas.openxmlformats.org/drawingml/2006/main">
              <a:ext uri="{FF2B5EF4-FFF2-40B4-BE49-F238E27FC236}">
                <a16:creationId xmlns:a16="http://schemas.microsoft.com/office/drawing/2014/main" id="{AA545252-DA04-4A27-90EA-34E54C7EA5D7}"/>
              </a:ext>
            </a:extLst>
          </p:cNvPr>
          <p:cNvSpPr>
            <a:spLocks xmlns:a="http://schemas.openxmlformats.org/drawingml/2006/main" noGrp="1"/>
          </p:cNvSpPr>
          <p:nvPr/>
        </p:nvSpPr>
        <p:spPr>
          <a:xfrm xmlns:a="http://schemas.openxmlformats.org/drawingml/2006/main">
            <a:off x="5530977" y="21526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70 in each country</a:t>
            </a:r>
          </a:p>
        </p:txBody>
      </p:sp>
      <p:sp>
        <p:nvSpPr>
          <p:cNvPr id="23" name="Cell 0-3">
            <a:extLst xmlns:a="http://schemas.openxmlformats.org/drawingml/2006/main">
              <a:ext uri="{FF2B5EF4-FFF2-40B4-BE49-F238E27FC236}">
                <a16:creationId xmlns:a16="http://schemas.microsoft.com/office/drawing/2014/main" id="{26B304AE-8E22-483D-B5A0-184DC735712A}"/>
              </a:ext>
            </a:extLst>
          </p:cNvPr>
          <p:cNvSpPr>
            <a:spLocks xmlns:a="http://schemas.openxmlformats.org/drawingml/2006/main" noGrp="1"/>
          </p:cNvSpPr>
          <p:nvPr/>
        </p:nvSpPr>
        <p:spPr>
          <a:xfrm xmlns:a="http://schemas.openxmlformats.org/drawingml/2006/main">
            <a:off x="8217027" y="2076450"/>
            <a:ext cx="3460623"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4" name="Cell text 0-3">
            <a:extLst xmlns:a="http://schemas.openxmlformats.org/drawingml/2006/main">
              <a:ext uri="{FF2B5EF4-FFF2-40B4-BE49-F238E27FC236}">
                <a16:creationId xmlns:a16="http://schemas.microsoft.com/office/drawing/2014/main" id="{04B3C9FA-DE0C-44B9-B7A0-AB177EE8E6FB}"/>
              </a:ext>
            </a:extLst>
          </p:cNvPr>
          <p:cNvSpPr>
            <a:spLocks xmlns:a="http://schemas.openxmlformats.org/drawingml/2006/main" noGrp="1"/>
          </p:cNvSpPr>
          <p:nvPr/>
        </p:nvSpPr>
        <p:spPr>
          <a:xfrm xmlns:a="http://schemas.openxmlformats.org/drawingml/2006/main">
            <a:off x="8321802" y="2152650"/>
            <a:ext cx="3251073"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Rare tumors require high power</a:t>
            </a:r>
          </a:p>
        </p:txBody>
      </p:sp>
      <p:sp>
        <p:nvSpPr>
          <p:cNvPr id="25" name="Cell 1-0">
            <a:extLst xmlns:a="http://schemas.openxmlformats.org/drawingml/2006/main">
              <a:ext uri="{FF2B5EF4-FFF2-40B4-BE49-F238E27FC236}">
                <a16:creationId xmlns:a16="http://schemas.microsoft.com/office/drawing/2014/main" id="{4AF0BC28-5C7D-47B3-BA71-121738B670B2}"/>
              </a:ext>
            </a:extLst>
          </p:cNvPr>
          <p:cNvSpPr>
            <a:spLocks xmlns:a="http://schemas.openxmlformats.org/drawingml/2006/main" noGrp="1"/>
          </p:cNvSpPr>
          <p:nvPr/>
        </p:nvSpPr>
        <p:spPr>
          <a:xfrm xmlns:a="http://schemas.openxmlformats.org/drawingml/2006/main">
            <a:off x="514350" y="2914650"/>
            <a:ext cx="2121027"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6" name="Cell text 1-0">
            <a:extLst xmlns:a="http://schemas.openxmlformats.org/drawingml/2006/main">
              <a:ext uri="{FF2B5EF4-FFF2-40B4-BE49-F238E27FC236}">
                <a16:creationId xmlns:a16="http://schemas.microsoft.com/office/drawing/2014/main" id="{616F67CF-E98F-429D-886B-68EA7121EE52}"/>
              </a:ext>
            </a:extLst>
          </p:cNvPr>
          <p:cNvSpPr>
            <a:spLocks xmlns:a="http://schemas.openxmlformats.org/drawingml/2006/main" noGrp="1"/>
          </p:cNvSpPr>
          <p:nvPr/>
        </p:nvSpPr>
        <p:spPr>
          <a:xfrm xmlns:a="http://schemas.openxmlformats.org/drawingml/2006/main">
            <a:off x="619125" y="2990850"/>
            <a:ext cx="1911477"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RF doses</a:t>
            </a:r>
          </a:p>
        </p:txBody>
      </p:sp>
      <p:sp>
        <p:nvSpPr>
          <p:cNvPr id="27" name="Cell 1-1">
            <a:extLst xmlns:a="http://schemas.openxmlformats.org/drawingml/2006/main">
              <a:ext uri="{FF2B5EF4-FFF2-40B4-BE49-F238E27FC236}">
                <a16:creationId xmlns:a16="http://schemas.microsoft.com/office/drawing/2014/main" id="{01CDE6E7-D82B-4CF5-96D0-56994B3AABA6}"/>
              </a:ext>
            </a:extLst>
          </p:cNvPr>
          <p:cNvSpPr>
            <a:spLocks xmlns:a="http://schemas.openxmlformats.org/drawingml/2006/main" noGrp="1"/>
          </p:cNvSpPr>
          <p:nvPr/>
        </p:nvSpPr>
        <p:spPr>
          <a:xfrm xmlns:a="http://schemas.openxmlformats.org/drawingml/2006/main">
            <a:off x="2635377" y="2914650"/>
            <a:ext cx="2790825"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8" name="Cell text 1-1">
            <a:extLst xmlns:a="http://schemas.openxmlformats.org/drawingml/2006/main">
              <a:ext uri="{FF2B5EF4-FFF2-40B4-BE49-F238E27FC236}">
                <a16:creationId xmlns:a16="http://schemas.microsoft.com/office/drawing/2014/main" id="{497478BA-F018-49BE-BA4B-B895CA83817B}"/>
              </a:ext>
            </a:extLst>
          </p:cNvPr>
          <p:cNvSpPr>
            <a:spLocks xmlns:a="http://schemas.openxmlformats.org/drawingml/2006/main" noGrp="1"/>
          </p:cNvSpPr>
          <p:nvPr/>
        </p:nvSpPr>
        <p:spPr>
          <a:xfrm xmlns:a="http://schemas.openxmlformats.org/drawingml/2006/main">
            <a:off x="2740152" y="29908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1.5, 3, 6 W/kg + sham</a:t>
            </a:r>
          </a:p>
        </p:txBody>
      </p:sp>
      <p:sp>
        <p:nvSpPr>
          <p:cNvPr id="29" name="Cell 1-2">
            <a:extLst xmlns:a="http://schemas.openxmlformats.org/drawingml/2006/main">
              <a:ext uri="{FF2B5EF4-FFF2-40B4-BE49-F238E27FC236}">
                <a16:creationId xmlns:a16="http://schemas.microsoft.com/office/drawing/2014/main" id="{62C21746-2427-40DE-BDAE-48DF25DD253D}"/>
              </a:ext>
            </a:extLst>
          </p:cNvPr>
          <p:cNvSpPr>
            <a:spLocks xmlns:a="http://schemas.openxmlformats.org/drawingml/2006/main" noGrp="1"/>
          </p:cNvSpPr>
          <p:nvPr/>
        </p:nvSpPr>
        <p:spPr>
          <a:xfrm xmlns:a="http://schemas.openxmlformats.org/drawingml/2006/main">
            <a:off x="5426202" y="2914650"/>
            <a:ext cx="2790825"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30" name="Cell text 1-2">
            <a:extLst xmlns:a="http://schemas.openxmlformats.org/drawingml/2006/main">
              <a:ext uri="{FF2B5EF4-FFF2-40B4-BE49-F238E27FC236}">
                <a16:creationId xmlns:a16="http://schemas.microsoft.com/office/drawing/2014/main" id="{7486DBE4-6479-4A22-A761-C14E0F7D0EE2}"/>
              </a:ext>
            </a:extLst>
          </p:cNvPr>
          <p:cNvSpPr>
            <a:spLocks xmlns:a="http://schemas.openxmlformats.org/drawingml/2006/main" noGrp="1"/>
          </p:cNvSpPr>
          <p:nvPr/>
        </p:nvSpPr>
        <p:spPr>
          <a:xfrm xmlns:a="http://schemas.openxmlformats.org/drawingml/2006/main">
            <a:off x="5530977" y="29908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4 W/kg only + controls</a:t>
            </a:r>
          </a:p>
        </p:txBody>
      </p:sp>
      <p:sp>
        <p:nvSpPr>
          <p:cNvPr id="31" name="Cell 1-3">
            <a:extLst xmlns:a="http://schemas.openxmlformats.org/drawingml/2006/main">
              <a:ext uri="{FF2B5EF4-FFF2-40B4-BE49-F238E27FC236}">
                <a16:creationId xmlns:a16="http://schemas.microsoft.com/office/drawing/2014/main" id="{DA9F6AC5-BDA5-46BD-AEBA-9CCE25994005}"/>
              </a:ext>
            </a:extLst>
          </p:cNvPr>
          <p:cNvSpPr>
            <a:spLocks xmlns:a="http://schemas.openxmlformats.org/drawingml/2006/main" noGrp="1"/>
          </p:cNvSpPr>
          <p:nvPr/>
        </p:nvSpPr>
        <p:spPr>
          <a:xfrm xmlns:a="http://schemas.openxmlformats.org/drawingml/2006/main">
            <a:off x="8217027" y="2914650"/>
            <a:ext cx="3460623"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32" name="Cell text 1-3">
            <a:extLst xmlns:a="http://schemas.openxmlformats.org/drawingml/2006/main">
              <a:ext uri="{FF2B5EF4-FFF2-40B4-BE49-F238E27FC236}">
                <a16:creationId xmlns:a16="http://schemas.microsoft.com/office/drawing/2014/main" id="{7139833A-CA30-426C-8E6E-D3A52BCE5894}"/>
              </a:ext>
            </a:extLst>
          </p:cNvPr>
          <p:cNvSpPr>
            <a:spLocks xmlns:a="http://schemas.openxmlformats.org/drawingml/2006/main" noGrp="1"/>
          </p:cNvSpPr>
          <p:nvPr/>
        </p:nvSpPr>
        <p:spPr>
          <a:xfrm xmlns:a="http://schemas.openxmlformats.org/drawingml/2006/main">
            <a:off x="8321802" y="2990850"/>
            <a:ext cx="3251073"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One dose cannot test a trend or reproduce 6 W/kg</a:t>
            </a:r>
          </a:p>
        </p:txBody>
      </p:sp>
      <p:sp>
        <p:nvSpPr>
          <p:cNvPr id="33" name="Cell 2-0">
            <a:extLst xmlns:a="http://schemas.openxmlformats.org/drawingml/2006/main">
              <a:ext uri="{FF2B5EF4-FFF2-40B4-BE49-F238E27FC236}">
                <a16:creationId xmlns:a16="http://schemas.microsoft.com/office/drawing/2014/main" id="{F561BAB3-164E-4F23-99B7-E342D007C776}"/>
              </a:ext>
            </a:extLst>
          </p:cNvPr>
          <p:cNvSpPr>
            <a:spLocks xmlns:a="http://schemas.openxmlformats.org/drawingml/2006/main" noGrp="1"/>
          </p:cNvSpPr>
          <p:nvPr/>
        </p:nvSpPr>
        <p:spPr>
          <a:xfrm xmlns:a="http://schemas.openxmlformats.org/drawingml/2006/main">
            <a:off x="514350" y="3752850"/>
            <a:ext cx="2121027"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4" name="Cell text 2-0">
            <a:extLst xmlns:a="http://schemas.openxmlformats.org/drawingml/2006/main">
              <a:ext uri="{FF2B5EF4-FFF2-40B4-BE49-F238E27FC236}">
                <a16:creationId xmlns:a16="http://schemas.microsoft.com/office/drawing/2014/main" id="{5079191C-03C8-418E-A107-43A251D3C9E9}"/>
              </a:ext>
            </a:extLst>
          </p:cNvPr>
          <p:cNvSpPr>
            <a:spLocks xmlns:a="http://schemas.openxmlformats.org/drawingml/2006/main" noGrp="1"/>
          </p:cNvSpPr>
          <p:nvPr/>
        </p:nvSpPr>
        <p:spPr>
          <a:xfrm xmlns:a="http://schemas.openxmlformats.org/drawingml/2006/main">
            <a:off x="619125" y="3829050"/>
            <a:ext cx="1911477"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Modulations</a:t>
            </a:r>
          </a:p>
        </p:txBody>
      </p:sp>
      <p:sp>
        <p:nvSpPr>
          <p:cNvPr id="35" name="Cell 2-1">
            <a:extLst xmlns:a="http://schemas.openxmlformats.org/drawingml/2006/main">
              <a:ext uri="{FF2B5EF4-FFF2-40B4-BE49-F238E27FC236}">
                <a16:creationId xmlns:a16="http://schemas.microsoft.com/office/drawing/2014/main" id="{4D2AF4E3-74FE-4117-8A44-E1F074A88947}"/>
              </a:ext>
            </a:extLst>
          </p:cNvPr>
          <p:cNvSpPr>
            <a:spLocks xmlns:a="http://schemas.openxmlformats.org/drawingml/2006/main" noGrp="1"/>
          </p:cNvSpPr>
          <p:nvPr/>
        </p:nvSpPr>
        <p:spPr>
          <a:xfrm xmlns:a="http://schemas.openxmlformats.org/drawingml/2006/main">
            <a:off x="2635377" y="3752850"/>
            <a:ext cx="2790825"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6" name="Cell text 2-1">
            <a:extLst xmlns:a="http://schemas.openxmlformats.org/drawingml/2006/main">
              <a:ext uri="{FF2B5EF4-FFF2-40B4-BE49-F238E27FC236}">
                <a16:creationId xmlns:a16="http://schemas.microsoft.com/office/drawing/2014/main" id="{2192E99E-40DE-4471-9E51-189DD80AFE0B}"/>
              </a:ext>
            </a:extLst>
          </p:cNvPr>
          <p:cNvSpPr>
            <a:spLocks xmlns:a="http://schemas.openxmlformats.org/drawingml/2006/main" noGrp="1"/>
          </p:cNvSpPr>
          <p:nvPr/>
        </p:nvSpPr>
        <p:spPr>
          <a:xfrm xmlns:a="http://schemas.openxmlformats.org/drawingml/2006/main">
            <a:off x="2740152" y="38290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GSM and CDMA</a:t>
            </a:r>
          </a:p>
        </p:txBody>
      </p:sp>
      <p:sp>
        <p:nvSpPr>
          <p:cNvPr id="37" name="Cell 2-2">
            <a:extLst xmlns:a="http://schemas.openxmlformats.org/drawingml/2006/main">
              <a:ext uri="{FF2B5EF4-FFF2-40B4-BE49-F238E27FC236}">
                <a16:creationId xmlns:a16="http://schemas.microsoft.com/office/drawing/2014/main" id="{3959C6AD-DAB6-47D8-93FC-875897184F70}"/>
              </a:ext>
            </a:extLst>
          </p:cNvPr>
          <p:cNvSpPr>
            <a:spLocks xmlns:a="http://schemas.openxmlformats.org/drawingml/2006/main" noGrp="1"/>
          </p:cNvSpPr>
          <p:nvPr/>
        </p:nvSpPr>
        <p:spPr>
          <a:xfrm xmlns:a="http://schemas.openxmlformats.org/drawingml/2006/main">
            <a:off x="5426202" y="3752850"/>
            <a:ext cx="2790825"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8" name="Cell text 2-2">
            <a:extLst xmlns:a="http://schemas.openxmlformats.org/drawingml/2006/main">
              <a:ext uri="{FF2B5EF4-FFF2-40B4-BE49-F238E27FC236}">
                <a16:creationId xmlns:a16="http://schemas.microsoft.com/office/drawing/2014/main" id="{AB4A1300-C90E-4901-B5AB-6B04DD12139A}"/>
              </a:ext>
            </a:extLst>
          </p:cNvPr>
          <p:cNvSpPr>
            <a:spLocks xmlns:a="http://schemas.openxmlformats.org/drawingml/2006/main" noGrp="1"/>
          </p:cNvSpPr>
          <p:nvPr/>
        </p:nvSpPr>
        <p:spPr>
          <a:xfrm xmlns:a="http://schemas.openxmlformats.org/drawingml/2006/main">
            <a:off x="5530977" y="38290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CDMA only</a:t>
            </a:r>
          </a:p>
        </p:txBody>
      </p:sp>
      <p:sp>
        <p:nvSpPr>
          <p:cNvPr id="39" name="Cell 2-3">
            <a:extLst xmlns:a="http://schemas.openxmlformats.org/drawingml/2006/main">
              <a:ext uri="{FF2B5EF4-FFF2-40B4-BE49-F238E27FC236}">
                <a16:creationId xmlns:a16="http://schemas.microsoft.com/office/drawing/2014/main" id="{B7DB3EE3-7032-4BA4-99E8-77B9058F73CD}"/>
              </a:ext>
            </a:extLst>
          </p:cNvPr>
          <p:cNvSpPr>
            <a:spLocks xmlns:a="http://schemas.openxmlformats.org/drawingml/2006/main" noGrp="1"/>
          </p:cNvSpPr>
          <p:nvPr/>
        </p:nvSpPr>
        <p:spPr>
          <a:xfrm xmlns:a="http://schemas.openxmlformats.org/drawingml/2006/main">
            <a:off x="8217027" y="3752850"/>
            <a:ext cx="3460623"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40" name="Cell text 2-3">
            <a:extLst xmlns:a="http://schemas.openxmlformats.org/drawingml/2006/main">
              <a:ext uri="{FF2B5EF4-FFF2-40B4-BE49-F238E27FC236}">
                <a16:creationId xmlns:a16="http://schemas.microsoft.com/office/drawing/2014/main" id="{B830188D-14A6-4386-8899-37BE839F9EA4}"/>
              </a:ext>
            </a:extLst>
          </p:cNvPr>
          <p:cNvSpPr>
            <a:spLocks xmlns:a="http://schemas.openxmlformats.org/drawingml/2006/main" noGrp="1"/>
          </p:cNvSpPr>
          <p:nvPr/>
        </p:nvSpPr>
        <p:spPr>
          <a:xfrm xmlns:a="http://schemas.openxmlformats.org/drawingml/2006/main">
            <a:off x="8321802" y="3829050"/>
            <a:ext cx="3251073"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Waveform may be a biological variable</a:t>
            </a:r>
          </a:p>
        </p:txBody>
      </p:sp>
      <p:sp>
        <p:nvSpPr>
          <p:cNvPr id="41" name="Cell 3-0">
            <a:extLst xmlns:a="http://schemas.openxmlformats.org/drawingml/2006/main">
              <a:ext uri="{FF2B5EF4-FFF2-40B4-BE49-F238E27FC236}">
                <a16:creationId xmlns:a16="http://schemas.microsoft.com/office/drawing/2014/main" id="{6F1CE145-7BF1-4127-8E06-032AED78D9D2}"/>
              </a:ext>
            </a:extLst>
          </p:cNvPr>
          <p:cNvSpPr>
            <a:spLocks xmlns:a="http://schemas.openxmlformats.org/drawingml/2006/main" noGrp="1"/>
          </p:cNvSpPr>
          <p:nvPr/>
        </p:nvSpPr>
        <p:spPr>
          <a:xfrm xmlns:a="http://schemas.openxmlformats.org/drawingml/2006/main">
            <a:off x="514350" y="4591050"/>
            <a:ext cx="2121027"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42" name="Cell text 3-0">
            <a:extLst xmlns:a="http://schemas.openxmlformats.org/drawingml/2006/main">
              <a:ext uri="{FF2B5EF4-FFF2-40B4-BE49-F238E27FC236}">
                <a16:creationId xmlns:a16="http://schemas.microsoft.com/office/drawing/2014/main" id="{4B612613-0964-42B7-82D9-0B67C063DD5B}"/>
              </a:ext>
            </a:extLst>
          </p:cNvPr>
          <p:cNvSpPr>
            <a:spLocks xmlns:a="http://schemas.openxmlformats.org/drawingml/2006/main" noGrp="1"/>
          </p:cNvSpPr>
          <p:nvPr/>
        </p:nvSpPr>
        <p:spPr>
          <a:xfrm xmlns:a="http://schemas.openxmlformats.org/drawingml/2006/main">
            <a:off x="619125" y="4667250"/>
            <a:ext cx="1911477"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Sex</a:t>
            </a:r>
          </a:p>
        </p:txBody>
      </p:sp>
      <p:sp>
        <p:nvSpPr>
          <p:cNvPr id="43" name="Cell 3-1">
            <a:extLst xmlns:a="http://schemas.openxmlformats.org/drawingml/2006/main">
              <a:ext uri="{FF2B5EF4-FFF2-40B4-BE49-F238E27FC236}">
                <a16:creationId xmlns:a16="http://schemas.microsoft.com/office/drawing/2014/main" id="{13E7D571-FDE8-45EA-B190-05A7740EC7BE}"/>
              </a:ext>
            </a:extLst>
          </p:cNvPr>
          <p:cNvSpPr>
            <a:spLocks xmlns:a="http://schemas.openxmlformats.org/drawingml/2006/main" noGrp="1"/>
          </p:cNvSpPr>
          <p:nvPr/>
        </p:nvSpPr>
        <p:spPr>
          <a:xfrm xmlns:a="http://schemas.openxmlformats.org/drawingml/2006/main">
            <a:off x="2635377" y="4591050"/>
            <a:ext cx="2790825"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44" name="Cell text 3-1">
            <a:extLst xmlns:a="http://schemas.openxmlformats.org/drawingml/2006/main">
              <a:ext uri="{FF2B5EF4-FFF2-40B4-BE49-F238E27FC236}">
                <a16:creationId xmlns:a16="http://schemas.microsoft.com/office/drawing/2014/main" id="{EB43667F-EFAD-4A11-A8E1-FBD67504F590}"/>
              </a:ext>
            </a:extLst>
          </p:cNvPr>
          <p:cNvSpPr>
            <a:spLocks xmlns:a="http://schemas.openxmlformats.org/drawingml/2006/main" noGrp="1"/>
          </p:cNvSpPr>
          <p:nvPr/>
        </p:nvSpPr>
        <p:spPr>
          <a:xfrm xmlns:a="http://schemas.openxmlformats.org/drawingml/2006/main">
            <a:off x="2740152" y="46672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Male and female</a:t>
            </a:r>
          </a:p>
        </p:txBody>
      </p:sp>
      <p:sp>
        <p:nvSpPr>
          <p:cNvPr id="45" name="Cell 3-2">
            <a:extLst xmlns:a="http://schemas.openxmlformats.org/drawingml/2006/main">
              <a:ext uri="{FF2B5EF4-FFF2-40B4-BE49-F238E27FC236}">
                <a16:creationId xmlns:a16="http://schemas.microsoft.com/office/drawing/2014/main" id="{4C004407-448E-45FF-A4AD-79937DF708BF}"/>
              </a:ext>
            </a:extLst>
          </p:cNvPr>
          <p:cNvSpPr>
            <a:spLocks xmlns:a="http://schemas.openxmlformats.org/drawingml/2006/main" noGrp="1"/>
          </p:cNvSpPr>
          <p:nvPr/>
        </p:nvSpPr>
        <p:spPr>
          <a:xfrm xmlns:a="http://schemas.openxmlformats.org/drawingml/2006/main">
            <a:off x="5426202" y="4591050"/>
            <a:ext cx="2790825"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46" name="Cell text 3-2">
            <a:extLst xmlns:a="http://schemas.openxmlformats.org/drawingml/2006/main">
              <a:ext uri="{FF2B5EF4-FFF2-40B4-BE49-F238E27FC236}">
                <a16:creationId xmlns:a16="http://schemas.microsoft.com/office/drawing/2014/main" id="{32B86505-C4F2-44A0-A9B1-1E8FA509D10D}"/>
              </a:ext>
            </a:extLst>
          </p:cNvPr>
          <p:cNvSpPr>
            <a:spLocks xmlns:a="http://schemas.openxmlformats.org/drawingml/2006/main" noGrp="1"/>
          </p:cNvSpPr>
          <p:nvPr/>
        </p:nvSpPr>
        <p:spPr>
          <a:xfrm xmlns:a="http://schemas.openxmlformats.org/drawingml/2006/main">
            <a:off x="5530977" y="46672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Male</a:t>
            </a:r>
          </a:p>
        </p:txBody>
      </p:sp>
      <p:sp>
        <p:nvSpPr>
          <p:cNvPr id="47" name="Cell 3-3">
            <a:extLst xmlns:a="http://schemas.openxmlformats.org/drawingml/2006/main">
              <a:ext uri="{FF2B5EF4-FFF2-40B4-BE49-F238E27FC236}">
                <a16:creationId xmlns:a16="http://schemas.microsoft.com/office/drawing/2014/main" id="{5A737757-1927-4B5F-9319-96197A993AEC}"/>
              </a:ext>
            </a:extLst>
          </p:cNvPr>
          <p:cNvSpPr>
            <a:spLocks xmlns:a="http://schemas.openxmlformats.org/drawingml/2006/main" noGrp="1"/>
          </p:cNvSpPr>
          <p:nvPr/>
        </p:nvSpPr>
        <p:spPr>
          <a:xfrm xmlns:a="http://schemas.openxmlformats.org/drawingml/2006/main">
            <a:off x="8217027" y="4591050"/>
            <a:ext cx="3460623"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48" name="Cell text 3-3">
            <a:extLst xmlns:a="http://schemas.openxmlformats.org/drawingml/2006/main">
              <a:ext uri="{FF2B5EF4-FFF2-40B4-BE49-F238E27FC236}">
                <a16:creationId xmlns:a16="http://schemas.microsoft.com/office/drawing/2014/main" id="{AECE744A-80E2-4750-89AC-0526ECB4CC53}"/>
              </a:ext>
            </a:extLst>
          </p:cNvPr>
          <p:cNvSpPr>
            <a:spLocks xmlns:a="http://schemas.openxmlformats.org/drawingml/2006/main" noGrp="1"/>
          </p:cNvSpPr>
          <p:nvPr/>
        </p:nvSpPr>
        <p:spPr>
          <a:xfrm xmlns:a="http://schemas.openxmlformats.org/drawingml/2006/main">
            <a:off x="8321802" y="4667250"/>
            <a:ext cx="3251073"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Narrower generalizability</a:t>
            </a:r>
          </a:p>
        </p:txBody>
      </p:sp>
      <p:sp>
        <p:nvSpPr>
          <p:cNvPr id="49" name="Cell 4-0">
            <a:extLst xmlns:a="http://schemas.openxmlformats.org/drawingml/2006/main">
              <a:ext uri="{FF2B5EF4-FFF2-40B4-BE49-F238E27FC236}">
                <a16:creationId xmlns:a16="http://schemas.microsoft.com/office/drawing/2014/main" id="{14068685-61BB-466E-8B76-C2443AB8A4EB}"/>
              </a:ext>
            </a:extLst>
          </p:cNvPr>
          <p:cNvSpPr>
            <a:spLocks xmlns:a="http://schemas.openxmlformats.org/drawingml/2006/main" noGrp="1"/>
          </p:cNvSpPr>
          <p:nvPr/>
        </p:nvSpPr>
        <p:spPr>
          <a:xfrm xmlns:a="http://schemas.openxmlformats.org/drawingml/2006/main">
            <a:off x="514350" y="5429250"/>
            <a:ext cx="2121027"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50" name="Cell text 4-0">
            <a:extLst xmlns:a="http://schemas.openxmlformats.org/drawingml/2006/main">
              <a:ext uri="{FF2B5EF4-FFF2-40B4-BE49-F238E27FC236}">
                <a16:creationId xmlns:a16="http://schemas.microsoft.com/office/drawing/2014/main" id="{F06AADF0-D39F-46ED-89E4-AAD3C71273E4}"/>
              </a:ext>
            </a:extLst>
          </p:cNvPr>
          <p:cNvSpPr>
            <a:spLocks xmlns:a="http://schemas.openxmlformats.org/drawingml/2006/main" noGrp="1"/>
          </p:cNvSpPr>
          <p:nvPr/>
        </p:nvSpPr>
        <p:spPr>
          <a:xfrm xmlns:a="http://schemas.openxmlformats.org/drawingml/2006/main">
            <a:off x="619125" y="5505450"/>
            <a:ext cx="1911477"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Main strength</a:t>
            </a:r>
          </a:p>
        </p:txBody>
      </p:sp>
      <p:sp>
        <p:nvSpPr>
          <p:cNvPr id="51" name="Cell 4-1">
            <a:extLst xmlns:a="http://schemas.openxmlformats.org/drawingml/2006/main">
              <a:ext uri="{FF2B5EF4-FFF2-40B4-BE49-F238E27FC236}">
                <a16:creationId xmlns:a16="http://schemas.microsoft.com/office/drawing/2014/main" id="{9ED85C2B-4055-4D71-9367-064FB0093CA7}"/>
              </a:ext>
            </a:extLst>
          </p:cNvPr>
          <p:cNvSpPr>
            <a:spLocks xmlns:a="http://schemas.openxmlformats.org/drawingml/2006/main" noGrp="1"/>
          </p:cNvSpPr>
          <p:nvPr/>
        </p:nvSpPr>
        <p:spPr>
          <a:xfrm xmlns:a="http://schemas.openxmlformats.org/drawingml/2006/main">
            <a:off x="2635377" y="5429250"/>
            <a:ext cx="2790825"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52" name="Cell text 4-1">
            <a:extLst xmlns:a="http://schemas.openxmlformats.org/drawingml/2006/main">
              <a:ext uri="{FF2B5EF4-FFF2-40B4-BE49-F238E27FC236}">
                <a16:creationId xmlns:a16="http://schemas.microsoft.com/office/drawing/2014/main" id="{8C49D9CF-7D1C-4BAC-9D68-F09216C7175E}"/>
              </a:ext>
            </a:extLst>
          </p:cNvPr>
          <p:cNvSpPr>
            <a:spLocks xmlns:a="http://schemas.openxmlformats.org/drawingml/2006/main" noGrp="1"/>
          </p:cNvSpPr>
          <p:nvPr/>
        </p:nvSpPr>
        <p:spPr>
          <a:xfrm xmlns:a="http://schemas.openxmlformats.org/drawingml/2006/main">
            <a:off x="2740152" y="55054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Dose trend + highest dose</a:t>
            </a:r>
          </a:p>
        </p:txBody>
      </p:sp>
      <p:sp>
        <p:nvSpPr>
          <p:cNvPr id="53" name="Cell 4-2">
            <a:extLst xmlns:a="http://schemas.openxmlformats.org/drawingml/2006/main">
              <a:ext uri="{FF2B5EF4-FFF2-40B4-BE49-F238E27FC236}">
                <a16:creationId xmlns:a16="http://schemas.microsoft.com/office/drawing/2014/main" id="{4C17DFB0-ED56-4680-93DA-77A2A246547D}"/>
              </a:ext>
            </a:extLst>
          </p:cNvPr>
          <p:cNvSpPr>
            <a:spLocks xmlns:a="http://schemas.openxmlformats.org/drawingml/2006/main" noGrp="1"/>
          </p:cNvSpPr>
          <p:nvPr/>
        </p:nvSpPr>
        <p:spPr>
          <a:xfrm xmlns:a="http://schemas.openxmlformats.org/drawingml/2006/main">
            <a:off x="5426202" y="5429250"/>
            <a:ext cx="2790825"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54" name="Cell text 4-2">
            <a:extLst xmlns:a="http://schemas.openxmlformats.org/drawingml/2006/main">
              <a:ext uri="{FF2B5EF4-FFF2-40B4-BE49-F238E27FC236}">
                <a16:creationId xmlns:a16="http://schemas.microsoft.com/office/drawing/2014/main" id="{7BF47FAC-42FF-49B5-AD82-581A320AC6B0}"/>
              </a:ext>
            </a:extLst>
          </p:cNvPr>
          <p:cNvSpPr>
            <a:spLocks xmlns:a="http://schemas.openxmlformats.org/drawingml/2006/main" noGrp="1"/>
          </p:cNvSpPr>
          <p:nvPr/>
        </p:nvSpPr>
        <p:spPr>
          <a:xfrm xmlns:a="http://schemas.openxmlformats.org/drawingml/2006/main">
            <a:off x="5530977" y="5505450"/>
            <a:ext cx="2581275"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Controlled 4 W/kg result</a:t>
            </a:r>
          </a:p>
        </p:txBody>
      </p:sp>
      <p:sp>
        <p:nvSpPr>
          <p:cNvPr id="55" name="Cell 4-3">
            <a:extLst xmlns:a="http://schemas.openxmlformats.org/drawingml/2006/main">
              <a:ext uri="{FF2B5EF4-FFF2-40B4-BE49-F238E27FC236}">
                <a16:creationId xmlns:a16="http://schemas.microsoft.com/office/drawing/2014/main" id="{1CCFC789-1F34-48A0-A4B8-29B74592F3AA}"/>
              </a:ext>
            </a:extLst>
          </p:cNvPr>
          <p:cNvSpPr>
            <a:spLocks xmlns:a="http://schemas.openxmlformats.org/drawingml/2006/main" noGrp="1"/>
          </p:cNvSpPr>
          <p:nvPr/>
        </p:nvSpPr>
        <p:spPr>
          <a:xfrm xmlns:a="http://schemas.openxmlformats.org/drawingml/2006/main">
            <a:off x="8217027" y="5429250"/>
            <a:ext cx="3460623"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56" name="Cell text 4-3">
            <a:extLst xmlns:a="http://schemas.openxmlformats.org/drawingml/2006/main">
              <a:ext uri="{FF2B5EF4-FFF2-40B4-BE49-F238E27FC236}">
                <a16:creationId xmlns:a16="http://schemas.microsoft.com/office/drawing/2014/main" id="{521472EF-43BA-4397-AFCA-4F2165341D67}"/>
              </a:ext>
            </a:extLst>
          </p:cNvPr>
          <p:cNvSpPr>
            <a:spLocks xmlns:a="http://schemas.openxmlformats.org/drawingml/2006/main" noGrp="1"/>
          </p:cNvSpPr>
          <p:nvPr/>
        </p:nvSpPr>
        <p:spPr>
          <a:xfrm xmlns:a="http://schemas.openxmlformats.org/drawingml/2006/main">
            <a:off x="8321802" y="5505450"/>
            <a:ext cx="3251073"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Answers a narrower question</a:t>
            </a:r>
          </a:p>
        </p:txBody>
      </p:sp>
    </p:spTree>
    <p:extLst>
      <p:ext uri="{BB962C8B-B14F-4D97-AF65-F5344CB8AC3E}">
        <p14:creationId xmlns:p14="http://schemas.microsoft.com/office/powerpoint/2010/main" val="24633848"/>
      </p:ext>
    </p:extLst>
  </p:cSld>
</p:sld>
</file>

<file path=ppt/slides/slide25.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7" name="Top cyan rule">
            <a:extLst xmlns:a="http://schemas.openxmlformats.org/drawingml/2006/main">
              <a:ext uri="{FF2B5EF4-FFF2-40B4-BE49-F238E27FC236}">
                <a16:creationId xmlns:a16="http://schemas.microsoft.com/office/drawing/2014/main" id="{CF81D3CE-8479-4FBF-BFC8-5E9640FD36A2}"/>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6F93DCED-31B2-44F3-9381-DCFC869B4D35}"/>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CONTESTED EVIDENCE</a:t>
            </a:r>
          </a:p>
        </p:txBody>
      </p:sp>
      <p:sp>
        <p:nvSpPr>
          <p:cNvPr id="3" name="Evidence tag">
            <a:extLst xmlns:a="http://schemas.openxmlformats.org/drawingml/2006/main">
              <a:ext uri="{FF2B5EF4-FFF2-40B4-BE49-F238E27FC236}">
                <a16:creationId xmlns:a16="http://schemas.microsoft.com/office/drawing/2014/main" id="{943C56DF-97E7-4D24-BEC7-966E0543F0D9}"/>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4E543688-A420-4813-B3A4-503F2BB7BBF7}"/>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POWER ANALYSIS</a:t>
            </a:r>
          </a:p>
        </p:txBody>
      </p:sp>
      <p:sp>
        <p:nvSpPr>
          <p:cNvPr id="5" name="Slide title">
            <a:extLst xmlns:a="http://schemas.openxmlformats.org/drawingml/2006/main">
              <a:ext uri="{FF2B5EF4-FFF2-40B4-BE49-F238E27FC236}">
                <a16:creationId xmlns:a16="http://schemas.microsoft.com/office/drawing/2014/main" id="{48E122AD-9682-4CC2-B944-E8FADBD63BD6}"/>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Rare tumors demand rare-tumor power</a:t>
            </a:r>
          </a:p>
        </p:txBody>
      </p:sp>
      <p:sp>
        <p:nvSpPr>
          <p:cNvPr id="6" name="Gold rule">
            <a:extLst xmlns:a="http://schemas.openxmlformats.org/drawingml/2006/main">
              <a:ext uri="{FF2B5EF4-FFF2-40B4-BE49-F238E27FC236}">
                <a16:creationId xmlns:a16="http://schemas.microsoft.com/office/drawing/2014/main" id="{F1ADBA34-9280-456D-AC36-3778521E9CEA}"/>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56F6F258-98EC-4B5B-B4B9-EEE2E3A8E2F8}"/>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6A55B880-89CC-40E7-8D22-3AC85AF590A2}"/>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25</a:t>
            </a:r>
          </a:p>
        </p:txBody>
      </p:sp>
      <p:sp>
        <p:nvSpPr>
          <p:cNvPr id="9" name="Power label 0">
            <a:extLst xmlns:a="http://schemas.openxmlformats.org/drawingml/2006/main">
              <a:ext uri="{FF2B5EF4-FFF2-40B4-BE49-F238E27FC236}">
                <a16:creationId xmlns:a16="http://schemas.microsoft.com/office/drawing/2014/main" id="{0A4F5727-D0D8-4517-A1DE-1EF0F03FD57D}"/>
              </a:ext>
            </a:extLst>
          </p:cNvPr>
          <p:cNvSpPr>
            <a:spLocks xmlns:a="http://schemas.openxmlformats.org/drawingml/2006/main" noGrp="1"/>
          </p:cNvSpPr>
          <p:nvPr/>
        </p:nvSpPr>
        <p:spPr>
          <a:xfrm xmlns:a="http://schemas.openxmlformats.org/drawingml/2006/main">
            <a:off x="571500" y="1809750"/>
            <a:ext cx="2619375"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1" i="0">
                <a:solidFill>
                  <a:srgbClr val="FFFFFF"/>
                </a:solidFill>
              </a:defRPr>
            </a:pPr>
            <a:r>
              <a:rPr sz="1350" b="1" i="0">
                <a:solidFill>
                  <a:srgbClr val="FFFFFF"/>
                </a:solidFill>
              </a:rPr>
              <a:t>Japan/Korea group</a:t>
            </a:r>
          </a:p>
        </p:txBody>
      </p:sp>
      <p:sp>
        <p:nvSpPr>
          <p:cNvPr id="10" name="Power bg 0">
            <a:extLst xmlns:a="http://schemas.openxmlformats.org/drawingml/2006/main">
              <a:ext uri="{FF2B5EF4-FFF2-40B4-BE49-F238E27FC236}">
                <a16:creationId xmlns:a16="http://schemas.microsoft.com/office/drawing/2014/main" id="{A889E3C2-0F54-482D-93B7-9BA985D0D31D}"/>
              </a:ext>
            </a:extLst>
          </p:cNvPr>
          <p:cNvSpPr>
            <a:spLocks xmlns:a="http://schemas.openxmlformats.org/drawingml/2006/main" noGrp="1"/>
          </p:cNvSpPr>
          <p:nvPr/>
        </p:nvSpPr>
        <p:spPr>
          <a:xfrm xmlns:a="http://schemas.openxmlformats.org/drawingml/2006/main">
            <a:off x="3333750" y="1857375"/>
            <a:ext cx="6953250" cy="285750"/>
          </a:xfrm>
          <a:prstGeom xmlns:a="http://schemas.openxmlformats.org/drawingml/2006/main" prst="roundRect">
            <a:avLst>
              <a:gd name="adj" fmla="val 40000"/>
            </a:avLst>
          </a:prstGeom>
          <a:solidFill xmlns:a="http://schemas.openxmlformats.org/drawingml/2006/main">
            <a:srgbClr val="0E3A68"/>
          </a:solidFill>
          <a:ln xmlns:a="http://schemas.openxmlformats.org/drawingml/2006/main" w="0">
            <a:solidFill>
              <a:srgbClr val="0E3A68"/>
            </a:solidFill>
            <a:prstDash val="solid"/>
          </a:ln>
        </p:spPr>
      </p:sp>
      <p:sp>
        <p:nvSpPr>
          <p:cNvPr id="11" name="Power bar 0">
            <a:extLst xmlns:a="http://schemas.openxmlformats.org/drawingml/2006/main">
              <a:ext uri="{FF2B5EF4-FFF2-40B4-BE49-F238E27FC236}">
                <a16:creationId xmlns:a16="http://schemas.microsoft.com/office/drawing/2014/main" id="{61424048-D446-4ABA-95CB-D0F0D1656FDF}"/>
              </a:ext>
            </a:extLst>
          </p:cNvPr>
          <p:cNvSpPr>
            <a:spLocks xmlns:a="http://schemas.openxmlformats.org/drawingml/2006/main" noGrp="1"/>
          </p:cNvSpPr>
          <p:nvPr/>
        </p:nvSpPr>
        <p:spPr>
          <a:xfrm xmlns:a="http://schemas.openxmlformats.org/drawingml/2006/main">
            <a:off x="3333750" y="1857375"/>
            <a:ext cx="1506896" cy="285750"/>
          </a:xfrm>
          <a:prstGeom xmlns:a="http://schemas.openxmlformats.org/drawingml/2006/main" prst="roundRect">
            <a:avLst>
              <a:gd name="adj" fmla="val 40000"/>
            </a:avLst>
          </a:prstGeom>
          <a:solidFill xmlns:a="http://schemas.openxmlformats.org/drawingml/2006/main">
            <a:srgbClr val="FF6B6B"/>
          </a:solidFill>
          <a:ln xmlns:a="http://schemas.openxmlformats.org/drawingml/2006/main" w="0">
            <a:solidFill>
              <a:srgbClr val="FF6B6B"/>
            </a:solidFill>
            <a:prstDash val="solid"/>
          </a:ln>
        </p:spPr>
      </p:sp>
      <p:sp>
        <p:nvSpPr>
          <p:cNvPr id="12" name="Power value 0">
            <a:extLst xmlns:a="http://schemas.openxmlformats.org/drawingml/2006/main">
              <a:ext uri="{FF2B5EF4-FFF2-40B4-BE49-F238E27FC236}">
                <a16:creationId xmlns:a16="http://schemas.microsoft.com/office/drawing/2014/main" id="{2FFE614A-B8D6-4075-B116-DDF438261137}"/>
              </a:ext>
            </a:extLst>
          </p:cNvPr>
          <p:cNvSpPr>
            <a:spLocks xmlns:a="http://schemas.openxmlformats.org/drawingml/2006/main" noGrp="1"/>
          </p:cNvSpPr>
          <p:nvPr/>
        </p:nvSpPr>
        <p:spPr>
          <a:xfrm xmlns:a="http://schemas.openxmlformats.org/drawingml/2006/main">
            <a:off x="10477500" y="1809750"/>
            <a:ext cx="87630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875" b="1" i="0">
                <a:solidFill>
                  <a:srgbClr val="FF6B6B"/>
                </a:solidFill>
              </a:defRPr>
            </a:pPr>
            <a:r>
              <a:rPr sz="1875" b="1" i="0">
                <a:solidFill>
                  <a:srgbClr val="FF6B6B"/>
                </a:solidFill>
              </a:rPr>
              <a:t>70</a:t>
            </a:r>
          </a:p>
        </p:txBody>
      </p:sp>
      <p:sp>
        <p:nvSpPr>
          <p:cNvPr id="13" name="Power label 1">
            <a:extLst xmlns:a="http://schemas.openxmlformats.org/drawingml/2006/main">
              <a:ext uri="{FF2B5EF4-FFF2-40B4-BE49-F238E27FC236}">
                <a16:creationId xmlns:a16="http://schemas.microsoft.com/office/drawing/2014/main" id="{F2B3B140-A341-426C-B6D6-1621AD8FC383}"/>
              </a:ext>
            </a:extLst>
          </p:cNvPr>
          <p:cNvSpPr>
            <a:spLocks xmlns:a="http://schemas.openxmlformats.org/drawingml/2006/main" noGrp="1"/>
          </p:cNvSpPr>
          <p:nvPr/>
        </p:nvSpPr>
        <p:spPr>
          <a:xfrm xmlns:a="http://schemas.openxmlformats.org/drawingml/2006/main">
            <a:off x="571500" y="2686050"/>
            <a:ext cx="2619375"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1" i="0">
                <a:solidFill>
                  <a:srgbClr val="FFFFFF"/>
                </a:solidFill>
              </a:defRPr>
            </a:pPr>
            <a:r>
              <a:rPr sz="1350" b="1" i="0">
                <a:solidFill>
                  <a:srgbClr val="FFFFFF"/>
                </a:solidFill>
              </a:rPr>
              <a:t>NTP group</a:t>
            </a:r>
          </a:p>
        </p:txBody>
      </p:sp>
      <p:sp>
        <p:nvSpPr>
          <p:cNvPr id="14" name="Power bg 1">
            <a:extLst xmlns:a="http://schemas.openxmlformats.org/drawingml/2006/main">
              <a:ext uri="{FF2B5EF4-FFF2-40B4-BE49-F238E27FC236}">
                <a16:creationId xmlns:a16="http://schemas.microsoft.com/office/drawing/2014/main" id="{EC400BD4-3EF2-43DE-A9C6-75167837C252}"/>
              </a:ext>
            </a:extLst>
          </p:cNvPr>
          <p:cNvSpPr>
            <a:spLocks xmlns:a="http://schemas.openxmlformats.org/drawingml/2006/main" noGrp="1"/>
          </p:cNvSpPr>
          <p:nvPr/>
        </p:nvSpPr>
        <p:spPr>
          <a:xfrm xmlns:a="http://schemas.openxmlformats.org/drawingml/2006/main">
            <a:off x="3333750" y="2733675"/>
            <a:ext cx="6953250" cy="285750"/>
          </a:xfrm>
          <a:prstGeom xmlns:a="http://schemas.openxmlformats.org/drawingml/2006/main" prst="roundRect">
            <a:avLst>
              <a:gd name="adj" fmla="val 40000"/>
            </a:avLst>
          </a:prstGeom>
          <a:solidFill xmlns:a="http://schemas.openxmlformats.org/drawingml/2006/main">
            <a:srgbClr val="0E3A68"/>
          </a:solidFill>
          <a:ln xmlns:a="http://schemas.openxmlformats.org/drawingml/2006/main" w="0">
            <a:solidFill>
              <a:srgbClr val="0E3A68"/>
            </a:solidFill>
            <a:prstDash val="solid"/>
          </a:ln>
        </p:spPr>
      </p:sp>
      <p:sp>
        <p:nvSpPr>
          <p:cNvPr id="15" name="Power bar 1">
            <a:extLst xmlns:a="http://schemas.openxmlformats.org/drawingml/2006/main">
              <a:ext uri="{FF2B5EF4-FFF2-40B4-BE49-F238E27FC236}">
                <a16:creationId xmlns:a16="http://schemas.microsoft.com/office/drawing/2014/main" id="{CA2BD84D-8CC5-472D-B322-1663D62E6C4F}"/>
              </a:ext>
            </a:extLst>
          </p:cNvPr>
          <p:cNvSpPr>
            <a:spLocks xmlns:a="http://schemas.openxmlformats.org/drawingml/2006/main" noGrp="1"/>
          </p:cNvSpPr>
          <p:nvPr/>
        </p:nvSpPr>
        <p:spPr>
          <a:xfrm xmlns:a="http://schemas.openxmlformats.org/drawingml/2006/main">
            <a:off x="3333750" y="2733675"/>
            <a:ext cx="1937438" cy="285750"/>
          </a:xfrm>
          <a:prstGeom xmlns:a="http://schemas.openxmlformats.org/drawingml/2006/main" prst="roundRect">
            <a:avLst>
              <a:gd name="adj" fmla="val 40000"/>
            </a:avLst>
          </a:prstGeom>
          <a:solidFill xmlns:a="http://schemas.openxmlformats.org/drawingml/2006/main">
            <a:srgbClr val="F4C542"/>
          </a:solidFill>
          <a:ln xmlns:a="http://schemas.openxmlformats.org/drawingml/2006/main" w="0">
            <a:solidFill>
              <a:srgbClr val="F4C542"/>
            </a:solidFill>
            <a:prstDash val="solid"/>
          </a:ln>
        </p:spPr>
      </p:sp>
      <p:sp>
        <p:nvSpPr>
          <p:cNvPr id="16" name="Power value 1">
            <a:extLst xmlns:a="http://schemas.openxmlformats.org/drawingml/2006/main">
              <a:ext uri="{FF2B5EF4-FFF2-40B4-BE49-F238E27FC236}">
                <a16:creationId xmlns:a16="http://schemas.microsoft.com/office/drawing/2014/main" id="{64C29189-28BA-47F5-A0D1-75813CBB51BB}"/>
              </a:ext>
            </a:extLst>
          </p:cNvPr>
          <p:cNvSpPr>
            <a:spLocks xmlns:a="http://schemas.openxmlformats.org/drawingml/2006/main" noGrp="1"/>
          </p:cNvSpPr>
          <p:nvPr/>
        </p:nvSpPr>
        <p:spPr>
          <a:xfrm xmlns:a="http://schemas.openxmlformats.org/drawingml/2006/main">
            <a:off x="10477500" y="2686050"/>
            <a:ext cx="87630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875" b="1" i="0">
                <a:solidFill>
                  <a:srgbClr val="F4C542"/>
                </a:solidFill>
              </a:defRPr>
            </a:pPr>
            <a:r>
              <a:rPr sz="1875" b="1" i="0">
                <a:solidFill>
                  <a:srgbClr val="F4C542"/>
                </a:solidFill>
              </a:rPr>
              <a:t>90</a:t>
            </a:r>
          </a:p>
        </p:txBody>
      </p:sp>
      <p:sp>
        <p:nvSpPr>
          <p:cNvPr id="17" name="Power label 2">
            <a:extLst xmlns:a="http://schemas.openxmlformats.org/drawingml/2006/main">
              <a:ext uri="{FF2B5EF4-FFF2-40B4-BE49-F238E27FC236}">
                <a16:creationId xmlns:a16="http://schemas.microsoft.com/office/drawing/2014/main" id="{14A6E437-AE56-4A6F-AF5F-A23CD6DA2BC8}"/>
              </a:ext>
            </a:extLst>
          </p:cNvPr>
          <p:cNvSpPr>
            <a:spLocks xmlns:a="http://schemas.openxmlformats.org/drawingml/2006/main" noGrp="1"/>
          </p:cNvSpPr>
          <p:nvPr/>
        </p:nvSpPr>
        <p:spPr>
          <a:xfrm xmlns:a="http://schemas.openxmlformats.org/drawingml/2006/main">
            <a:off x="571500" y="3562350"/>
            <a:ext cx="2619375"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1" i="0">
                <a:solidFill>
                  <a:srgbClr val="FFFFFF"/>
                </a:solidFill>
              </a:defRPr>
            </a:pPr>
            <a:r>
              <a:rPr sz="1350" b="1" i="0">
                <a:solidFill>
                  <a:srgbClr val="FFFFFF"/>
                </a:solidFill>
              </a:rPr>
              <a:t>Estimated 80% power</a:t>
            </a:r>
          </a:p>
        </p:txBody>
      </p:sp>
      <p:sp>
        <p:nvSpPr>
          <p:cNvPr id="18" name="Power bg 2">
            <a:extLst xmlns:a="http://schemas.openxmlformats.org/drawingml/2006/main">
              <a:ext uri="{FF2B5EF4-FFF2-40B4-BE49-F238E27FC236}">
                <a16:creationId xmlns:a16="http://schemas.microsoft.com/office/drawing/2014/main" id="{95760B77-4A60-4E14-86D2-D743A528098D}"/>
              </a:ext>
            </a:extLst>
          </p:cNvPr>
          <p:cNvSpPr>
            <a:spLocks xmlns:a="http://schemas.openxmlformats.org/drawingml/2006/main" noGrp="1"/>
          </p:cNvSpPr>
          <p:nvPr/>
        </p:nvSpPr>
        <p:spPr>
          <a:xfrm xmlns:a="http://schemas.openxmlformats.org/drawingml/2006/main">
            <a:off x="3333750" y="3609975"/>
            <a:ext cx="6953250" cy="285750"/>
          </a:xfrm>
          <a:prstGeom xmlns:a="http://schemas.openxmlformats.org/drawingml/2006/main" prst="roundRect">
            <a:avLst>
              <a:gd name="adj" fmla="val 40000"/>
            </a:avLst>
          </a:prstGeom>
          <a:solidFill xmlns:a="http://schemas.openxmlformats.org/drawingml/2006/main">
            <a:srgbClr val="0E3A68"/>
          </a:solidFill>
          <a:ln xmlns:a="http://schemas.openxmlformats.org/drawingml/2006/main" w="0">
            <a:solidFill>
              <a:srgbClr val="0E3A68"/>
            </a:solidFill>
            <a:prstDash val="solid"/>
          </a:ln>
        </p:spPr>
      </p:sp>
      <p:sp>
        <p:nvSpPr>
          <p:cNvPr id="19" name="Power bar 2">
            <a:extLst xmlns:a="http://schemas.openxmlformats.org/drawingml/2006/main">
              <a:ext uri="{FF2B5EF4-FFF2-40B4-BE49-F238E27FC236}">
                <a16:creationId xmlns:a16="http://schemas.microsoft.com/office/drawing/2014/main" id="{CDA11F91-B597-4186-933F-E1310C13F6DD}"/>
              </a:ext>
            </a:extLst>
          </p:cNvPr>
          <p:cNvSpPr>
            <a:spLocks xmlns:a="http://schemas.openxmlformats.org/drawingml/2006/main" noGrp="1"/>
          </p:cNvSpPr>
          <p:nvPr/>
        </p:nvSpPr>
        <p:spPr>
          <a:xfrm xmlns:a="http://schemas.openxmlformats.org/drawingml/2006/main">
            <a:off x="3333750" y="3609975"/>
            <a:ext cx="5553989" cy="285750"/>
          </a:xfrm>
          <a:prstGeom xmlns:a="http://schemas.openxmlformats.org/drawingml/2006/main" prst="roundRect">
            <a:avLst>
              <a:gd name="adj" fmla="val 40000"/>
            </a:avLst>
          </a:prstGeom>
          <a:solidFill xmlns:a="http://schemas.openxmlformats.org/drawingml/2006/main">
            <a:srgbClr val="48B8E8"/>
          </a:solidFill>
          <a:ln xmlns:a="http://schemas.openxmlformats.org/drawingml/2006/main" w="0">
            <a:solidFill>
              <a:srgbClr val="48B8E8"/>
            </a:solidFill>
            <a:prstDash val="solid"/>
          </a:ln>
        </p:spPr>
      </p:sp>
      <p:sp>
        <p:nvSpPr>
          <p:cNvPr id="20" name="Power value 2">
            <a:extLst xmlns:a="http://schemas.openxmlformats.org/drawingml/2006/main">
              <a:ext uri="{FF2B5EF4-FFF2-40B4-BE49-F238E27FC236}">
                <a16:creationId xmlns:a16="http://schemas.microsoft.com/office/drawing/2014/main" id="{A3F51030-A2EA-4B3C-B7A7-C82D98DCB2C6}"/>
              </a:ext>
            </a:extLst>
          </p:cNvPr>
          <p:cNvSpPr>
            <a:spLocks xmlns:a="http://schemas.openxmlformats.org/drawingml/2006/main" noGrp="1"/>
          </p:cNvSpPr>
          <p:nvPr/>
        </p:nvSpPr>
        <p:spPr>
          <a:xfrm xmlns:a="http://schemas.openxmlformats.org/drawingml/2006/main">
            <a:off x="10477500" y="3562350"/>
            <a:ext cx="87630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875" b="1" i="0">
                <a:solidFill>
                  <a:srgbClr val="48B8E8"/>
                </a:solidFill>
              </a:defRPr>
            </a:pPr>
            <a:r>
              <a:rPr sz="1875" b="1" i="0">
                <a:solidFill>
                  <a:srgbClr val="48B8E8"/>
                </a:solidFill>
              </a:rPr>
              <a:t>258</a:t>
            </a:r>
          </a:p>
        </p:txBody>
      </p:sp>
      <p:sp>
        <p:nvSpPr>
          <p:cNvPr id="21" name="Power label 3">
            <a:extLst xmlns:a="http://schemas.openxmlformats.org/drawingml/2006/main">
              <a:ext uri="{FF2B5EF4-FFF2-40B4-BE49-F238E27FC236}">
                <a16:creationId xmlns:a16="http://schemas.microsoft.com/office/drawing/2014/main" id="{456A71FE-79AA-43C2-8EB6-57903E537014}"/>
              </a:ext>
            </a:extLst>
          </p:cNvPr>
          <p:cNvSpPr>
            <a:spLocks xmlns:a="http://schemas.openxmlformats.org/drawingml/2006/main" noGrp="1"/>
          </p:cNvSpPr>
          <p:nvPr/>
        </p:nvSpPr>
        <p:spPr>
          <a:xfrm xmlns:a="http://schemas.openxmlformats.org/drawingml/2006/main">
            <a:off x="571500" y="4438650"/>
            <a:ext cx="2619375"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1" i="0">
                <a:solidFill>
                  <a:srgbClr val="FFFFFF"/>
                </a:solidFill>
              </a:defRPr>
            </a:pPr>
            <a:r>
              <a:rPr sz="1350" b="1" i="0">
                <a:solidFill>
                  <a:srgbClr val="FFFFFF"/>
                </a:solidFill>
              </a:rPr>
              <a:t>Estimated 90% power</a:t>
            </a:r>
          </a:p>
        </p:txBody>
      </p:sp>
      <p:sp>
        <p:nvSpPr>
          <p:cNvPr id="22" name="Power bg 3">
            <a:extLst xmlns:a="http://schemas.openxmlformats.org/drawingml/2006/main">
              <a:ext uri="{FF2B5EF4-FFF2-40B4-BE49-F238E27FC236}">
                <a16:creationId xmlns:a16="http://schemas.microsoft.com/office/drawing/2014/main" id="{58F6EE8A-6296-49E5-AED5-47D0AFB0735E}"/>
              </a:ext>
            </a:extLst>
          </p:cNvPr>
          <p:cNvSpPr>
            <a:spLocks xmlns:a="http://schemas.openxmlformats.org/drawingml/2006/main" noGrp="1"/>
          </p:cNvSpPr>
          <p:nvPr/>
        </p:nvSpPr>
        <p:spPr>
          <a:xfrm xmlns:a="http://schemas.openxmlformats.org/drawingml/2006/main">
            <a:off x="3333750" y="4486275"/>
            <a:ext cx="6953250" cy="285750"/>
          </a:xfrm>
          <a:prstGeom xmlns:a="http://schemas.openxmlformats.org/drawingml/2006/main" prst="roundRect">
            <a:avLst>
              <a:gd name="adj" fmla="val 40000"/>
            </a:avLst>
          </a:prstGeom>
          <a:solidFill xmlns:a="http://schemas.openxmlformats.org/drawingml/2006/main">
            <a:srgbClr val="0E3A68"/>
          </a:solidFill>
          <a:ln xmlns:a="http://schemas.openxmlformats.org/drawingml/2006/main" w="0">
            <a:solidFill>
              <a:srgbClr val="0E3A68"/>
            </a:solidFill>
            <a:prstDash val="solid"/>
          </a:ln>
        </p:spPr>
      </p:sp>
      <p:sp>
        <p:nvSpPr>
          <p:cNvPr id="23" name="Power bar 3">
            <a:extLst xmlns:a="http://schemas.openxmlformats.org/drawingml/2006/main">
              <a:ext uri="{FF2B5EF4-FFF2-40B4-BE49-F238E27FC236}">
                <a16:creationId xmlns:a16="http://schemas.microsoft.com/office/drawing/2014/main" id="{D39E3C2F-EF50-4F19-8A9E-3774548E8AA2}"/>
              </a:ext>
            </a:extLst>
          </p:cNvPr>
          <p:cNvSpPr>
            <a:spLocks xmlns:a="http://schemas.openxmlformats.org/drawingml/2006/main" noGrp="1"/>
          </p:cNvSpPr>
          <p:nvPr/>
        </p:nvSpPr>
        <p:spPr>
          <a:xfrm xmlns:a="http://schemas.openxmlformats.org/drawingml/2006/main">
            <a:off x="3333750" y="4486275"/>
            <a:ext cx="6953250" cy="285750"/>
          </a:xfrm>
          <a:prstGeom xmlns:a="http://schemas.openxmlformats.org/drawingml/2006/main" prst="roundRect">
            <a:avLst>
              <a:gd name="adj" fmla="val 40000"/>
            </a:avLst>
          </a:prstGeom>
          <a:solidFill xmlns:a="http://schemas.openxmlformats.org/drawingml/2006/main">
            <a:srgbClr val="67D39E"/>
          </a:solidFill>
          <a:ln xmlns:a="http://schemas.openxmlformats.org/drawingml/2006/main" w="0">
            <a:solidFill>
              <a:srgbClr val="67D39E"/>
            </a:solidFill>
            <a:prstDash val="solid"/>
          </a:ln>
        </p:spPr>
      </p:sp>
      <p:sp>
        <p:nvSpPr>
          <p:cNvPr id="24" name="Power value 3">
            <a:extLst xmlns:a="http://schemas.openxmlformats.org/drawingml/2006/main">
              <a:ext uri="{FF2B5EF4-FFF2-40B4-BE49-F238E27FC236}">
                <a16:creationId xmlns:a16="http://schemas.microsoft.com/office/drawing/2014/main" id="{DD0D87D1-1FB4-481F-9649-2AEBB2A21E23}"/>
              </a:ext>
            </a:extLst>
          </p:cNvPr>
          <p:cNvSpPr>
            <a:spLocks xmlns:a="http://schemas.openxmlformats.org/drawingml/2006/main" noGrp="1"/>
          </p:cNvSpPr>
          <p:nvPr/>
        </p:nvSpPr>
        <p:spPr>
          <a:xfrm xmlns:a="http://schemas.openxmlformats.org/drawingml/2006/main">
            <a:off x="10477500" y="4438650"/>
            <a:ext cx="87630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1875" b="1" i="0">
                <a:solidFill>
                  <a:srgbClr val="67D39E"/>
                </a:solidFill>
              </a:defRPr>
            </a:pPr>
            <a:r>
              <a:rPr sz="1875" b="1" i="0">
                <a:solidFill>
                  <a:srgbClr val="67D39E"/>
                </a:solidFill>
              </a:rPr>
              <a:t>323</a:t>
            </a:r>
          </a:p>
        </p:txBody>
      </p:sp>
      <p:sp>
        <p:nvSpPr>
          <p:cNvPr id="25" name="Power interpretation">
            <a:extLst xmlns:a="http://schemas.openxmlformats.org/drawingml/2006/main">
              <a:ext uri="{FF2B5EF4-FFF2-40B4-BE49-F238E27FC236}">
                <a16:creationId xmlns:a16="http://schemas.microsoft.com/office/drawing/2014/main" id="{0900A3B5-FBFE-4A70-93F1-007294EBA03D}"/>
              </a:ext>
            </a:extLst>
          </p:cNvPr>
          <p:cNvSpPr>
            <a:spLocks xmlns:a="http://schemas.openxmlformats.org/drawingml/2006/main" noGrp="1"/>
          </p:cNvSpPr>
          <p:nvPr/>
        </p:nvSpPr>
        <p:spPr>
          <a:xfrm xmlns:a="http://schemas.openxmlformats.org/drawingml/2006/main">
            <a:off x="1095375" y="5524500"/>
            <a:ext cx="10001250" cy="666750"/>
          </a:xfrm>
          <a:prstGeom xmlns:a="http://schemas.openxmlformats.org/drawingml/2006/main" prst="roundRect">
            <a:avLst>
              <a:gd name="adj" fmla="val 17143"/>
            </a:avLst>
          </a:prstGeom>
          <a:solidFill xmlns:a="http://schemas.openxmlformats.org/drawingml/2006/main">
            <a:srgbClr val="0A2748"/>
          </a:solidFill>
          <a:ln xmlns:a="http://schemas.openxmlformats.org/drawingml/2006/main" w="9525">
            <a:solidFill>
              <a:srgbClr val="F4C542"/>
            </a:solidFill>
            <a:prstDash val="solid"/>
          </a:ln>
        </p:spPr>
      </p:sp>
      <p:sp>
        <p:nvSpPr>
          <p:cNvPr id="26" name="Power interpretation text">
            <a:extLst xmlns:a="http://schemas.openxmlformats.org/drawingml/2006/main">
              <a:ext uri="{FF2B5EF4-FFF2-40B4-BE49-F238E27FC236}">
                <a16:creationId xmlns:a16="http://schemas.microsoft.com/office/drawing/2014/main" id="{53A468A2-ED5A-49B6-ACBB-AF0AB757D25F}"/>
              </a:ext>
            </a:extLst>
          </p:cNvPr>
          <p:cNvSpPr>
            <a:spLocks xmlns:a="http://schemas.openxmlformats.org/drawingml/2006/main" noGrp="1"/>
          </p:cNvSpPr>
          <p:nvPr/>
        </p:nvSpPr>
        <p:spPr>
          <a:xfrm xmlns:a="http://schemas.openxmlformats.org/drawingml/2006/main">
            <a:off x="1381125" y="5648325"/>
            <a:ext cx="9429750" cy="4191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FE58A"/>
                </a:solidFill>
              </a:defRPr>
            </a:pPr>
            <a:r>
              <a:rPr sz="1275" b="1" i="0">
                <a:solidFill>
                  <a:srgbClr val="FFE58A"/>
                </a:solidFill>
              </a:rPr>
              <a:t>Melnick, Moskowitz, and Héroux argued that 70 animals per group was underpowered for the rare-tumor question; Korean exposed animals included an unadjusted 3% heart-schwannoma rate versus 0 controls.</a:t>
            </a:r>
          </a:p>
        </p:txBody>
      </p:sp>
    </p:spTree>
    <p:extLst>
      <p:ext uri="{BB962C8B-B14F-4D97-AF65-F5344CB8AC3E}">
        <p14:creationId xmlns:p14="http://schemas.microsoft.com/office/powerpoint/2010/main" val="1022847635"/>
      </p:ext>
    </p:extLst>
  </p:cSld>
</p:sld>
</file>

<file path=ppt/slides/slide26.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2" name="Top cyan rule">
            <a:extLst xmlns:a="http://schemas.openxmlformats.org/drawingml/2006/main">
              <a:ext uri="{FF2B5EF4-FFF2-40B4-BE49-F238E27FC236}">
                <a16:creationId xmlns:a16="http://schemas.microsoft.com/office/drawing/2014/main" id="{17381BDC-392F-4067-8E81-A3BCE5A79E87}"/>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C5C2B3FA-5ABA-457B-BB44-445343544BAF}"/>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RISK ESTIMATE</a:t>
            </a:r>
          </a:p>
        </p:txBody>
      </p:sp>
      <p:sp>
        <p:nvSpPr>
          <p:cNvPr id="3" name="Evidence tag">
            <a:extLst xmlns:a="http://schemas.openxmlformats.org/drawingml/2006/main">
              <a:ext uri="{FF2B5EF4-FFF2-40B4-BE49-F238E27FC236}">
                <a16:creationId xmlns:a16="http://schemas.microsoft.com/office/drawing/2014/main" id="{70FF8FB7-2F37-48A1-AA1F-01F07D19859B}"/>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8C17A652-D72D-4CA1-BDD3-7FABE6A3E5D6}"/>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MODELED RISK</a:t>
            </a:r>
          </a:p>
        </p:txBody>
      </p:sp>
      <p:sp>
        <p:nvSpPr>
          <p:cNvPr id="5" name="Slide title">
            <a:extLst xmlns:a="http://schemas.openxmlformats.org/drawingml/2006/main">
              <a:ext uri="{FF2B5EF4-FFF2-40B4-BE49-F238E27FC236}">
                <a16:creationId xmlns:a16="http://schemas.microsoft.com/office/drawing/2014/main" id="{DBAE7863-4547-4C67-8611-D4BBD0181E26}"/>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quantitative challenge: 15–909× for cancer</a:t>
            </a:r>
          </a:p>
        </p:txBody>
      </p:sp>
      <p:sp>
        <p:nvSpPr>
          <p:cNvPr id="6" name="Gold rule">
            <a:extLst xmlns:a="http://schemas.openxmlformats.org/drawingml/2006/main">
              <a:ext uri="{FF2B5EF4-FFF2-40B4-BE49-F238E27FC236}">
                <a16:creationId xmlns:a16="http://schemas.microsoft.com/office/drawing/2014/main" id="{700096B5-1D11-4431-887C-C5985A1594C0}"/>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CA413090-E3EA-41FD-AA3D-CB2DE9ED9D3A}"/>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3E975FA5-41BD-4329-8BCF-C18D969F806E}"/>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26</a:t>
            </a:r>
          </a:p>
        </p:txBody>
      </p:sp>
      <p:sp>
        <p:nvSpPr>
          <p:cNvPr id="9" name="Current limit">
            <a:extLst xmlns:a="http://schemas.openxmlformats.org/drawingml/2006/main">
              <a:ext uri="{FF2B5EF4-FFF2-40B4-BE49-F238E27FC236}">
                <a16:creationId xmlns:a16="http://schemas.microsoft.com/office/drawing/2014/main" id="{B583898A-39B4-420E-A367-769C3A1DA8F8}"/>
              </a:ext>
            </a:extLst>
          </p:cNvPr>
          <p:cNvSpPr>
            <a:spLocks xmlns:a="http://schemas.openxmlformats.org/drawingml/2006/main" noGrp="1"/>
          </p:cNvSpPr>
          <p:nvPr/>
        </p:nvSpPr>
        <p:spPr>
          <a:xfrm xmlns:a="http://schemas.openxmlformats.org/drawingml/2006/main">
            <a:off x="514350" y="1590675"/>
            <a:ext cx="11163300" cy="685800"/>
          </a:xfrm>
          <a:prstGeom xmlns:a="http://schemas.openxmlformats.org/drawingml/2006/main" prst="roundRect">
            <a:avLst>
              <a:gd name="adj" fmla="val 16667"/>
            </a:avLst>
          </a:prstGeom>
          <a:solidFill xmlns:a="http://schemas.openxmlformats.org/drawingml/2006/main">
            <a:srgbClr val="FF6B6B"/>
          </a:solidFill>
          <a:ln xmlns:a="http://schemas.openxmlformats.org/drawingml/2006/main" w="0">
            <a:solidFill>
              <a:srgbClr val="FF6B6B"/>
            </a:solidFill>
            <a:prstDash val="solid"/>
          </a:ln>
        </p:spPr>
      </p:sp>
      <p:sp>
        <p:nvSpPr>
          <p:cNvPr id="10" name="Current limit label">
            <a:extLst xmlns:a="http://schemas.openxmlformats.org/drawingml/2006/main">
              <a:ext uri="{FF2B5EF4-FFF2-40B4-BE49-F238E27FC236}">
                <a16:creationId xmlns:a16="http://schemas.microsoft.com/office/drawing/2014/main" id="{05EA9F4A-DE2F-4E6E-854B-E6ED19475E3B}"/>
              </a:ext>
            </a:extLst>
          </p:cNvPr>
          <p:cNvSpPr>
            <a:spLocks xmlns:a="http://schemas.openxmlformats.org/drawingml/2006/main" noGrp="1"/>
          </p:cNvSpPr>
          <p:nvPr/>
        </p:nvSpPr>
        <p:spPr>
          <a:xfrm xmlns:a="http://schemas.openxmlformats.org/drawingml/2006/main">
            <a:off x="742950" y="1695450"/>
            <a:ext cx="5810250" cy="2286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CURRENT PUBLIC WHOLE-BODY LIMIT</a:t>
            </a:r>
          </a:p>
        </p:txBody>
      </p:sp>
      <p:sp>
        <p:nvSpPr>
          <p:cNvPr id="11" name="Current limit value">
            <a:extLst xmlns:a="http://schemas.openxmlformats.org/drawingml/2006/main">
              <a:ext uri="{FF2B5EF4-FFF2-40B4-BE49-F238E27FC236}">
                <a16:creationId xmlns:a16="http://schemas.microsoft.com/office/drawing/2014/main" id="{48FE43AF-3C87-42E0-9EBF-D3FDF443767A}"/>
              </a:ext>
            </a:extLst>
          </p:cNvPr>
          <p:cNvSpPr>
            <a:spLocks xmlns:a="http://schemas.openxmlformats.org/drawingml/2006/main" noGrp="1"/>
          </p:cNvSpPr>
          <p:nvPr/>
        </p:nvSpPr>
        <p:spPr>
          <a:xfrm xmlns:a="http://schemas.openxmlformats.org/drawingml/2006/main">
            <a:off x="8420100" y="1657350"/>
            <a:ext cx="28575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2325" b="1" i="0">
                <a:solidFill>
                  <a:srgbClr val="FFFFFF"/>
                </a:solidFill>
              </a:defRPr>
            </a:pPr>
            <a:r>
              <a:rPr sz="2325" b="1" i="0">
                <a:solidFill>
                  <a:srgbClr val="FFFFFF"/>
                </a:solidFill>
              </a:rPr>
              <a:t>80 mW/kg</a:t>
            </a:r>
          </a:p>
        </p:txBody>
      </p:sp>
      <p:sp>
        <p:nvSpPr>
          <p:cNvPr id="12" name="Risk label 0">
            <a:extLst xmlns:a="http://schemas.openxmlformats.org/drawingml/2006/main">
              <a:ext uri="{FF2B5EF4-FFF2-40B4-BE49-F238E27FC236}">
                <a16:creationId xmlns:a16="http://schemas.microsoft.com/office/drawing/2014/main" id="{0AB7EC02-1592-4CAD-8124-A43BDC6CFDE7}"/>
              </a:ext>
            </a:extLst>
          </p:cNvPr>
          <p:cNvSpPr>
            <a:spLocks xmlns:a="http://schemas.openxmlformats.org/drawingml/2006/main" noGrp="1"/>
          </p:cNvSpPr>
          <p:nvPr/>
        </p:nvSpPr>
        <p:spPr>
          <a:xfrm xmlns:a="http://schemas.openxmlformats.org/drawingml/2006/main">
            <a:off x="514350" y="2686050"/>
            <a:ext cx="190500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1 hour/day</a:t>
            </a:r>
          </a:p>
        </p:txBody>
      </p:sp>
      <p:sp>
        <p:nvSpPr>
          <p:cNvPr id="13" name="Risk line 0">
            <a:extLst xmlns:a="http://schemas.openxmlformats.org/drawingml/2006/main">
              <a:ext uri="{FF2B5EF4-FFF2-40B4-BE49-F238E27FC236}">
                <a16:creationId xmlns:a16="http://schemas.microsoft.com/office/drawing/2014/main" id="{2C3460FB-5CCC-4BA1-B7B9-08E0CD504227}"/>
              </a:ext>
            </a:extLst>
          </p:cNvPr>
          <p:cNvSpPr>
            <a:spLocks xmlns:a="http://schemas.openxmlformats.org/drawingml/2006/main" noGrp="1"/>
          </p:cNvSpPr>
          <p:nvPr/>
        </p:nvSpPr>
        <p:spPr>
          <a:xfrm xmlns:a="http://schemas.openxmlformats.org/drawingml/2006/main">
            <a:off x="2571750" y="2847975"/>
            <a:ext cx="8305800" cy="66675"/>
          </a:xfrm>
          <a:prstGeom xmlns:a="http://schemas.openxmlformats.org/drawingml/2006/main" prst="rect">
            <a:avLst/>
          </a:prstGeom>
          <a:solidFill xmlns:a="http://schemas.openxmlformats.org/drawingml/2006/main">
            <a:srgbClr val="13578D"/>
          </a:solidFill>
          <a:ln xmlns:a="http://schemas.openxmlformats.org/drawingml/2006/main" w="0">
            <a:solidFill>
              <a:srgbClr val="13578D"/>
            </a:solidFill>
            <a:prstDash val="solid"/>
          </a:ln>
        </p:spPr>
      </p:sp>
      <p:sp>
        <p:nvSpPr>
          <p:cNvPr id="14" name="Risk range 0">
            <a:extLst xmlns:a="http://schemas.openxmlformats.org/drawingml/2006/main">
              <a:ext uri="{FF2B5EF4-FFF2-40B4-BE49-F238E27FC236}">
                <a16:creationId xmlns:a16="http://schemas.microsoft.com/office/drawing/2014/main" id="{58BDC941-AC52-46C3-B3F9-11E382E7E18E}"/>
              </a:ext>
            </a:extLst>
          </p:cNvPr>
          <p:cNvSpPr>
            <a:spLocks xmlns:a="http://schemas.openxmlformats.org/drawingml/2006/main" noGrp="1"/>
          </p:cNvSpPr>
          <p:nvPr/>
        </p:nvSpPr>
        <p:spPr>
          <a:xfrm xmlns:a="http://schemas.openxmlformats.org/drawingml/2006/main">
            <a:off x="1104900" y="2752725"/>
            <a:ext cx="5429250" cy="257175"/>
          </a:xfrm>
          <a:prstGeom xmlns:a="http://schemas.openxmlformats.org/drawingml/2006/main" prst="roundRect">
            <a:avLst>
              <a:gd name="adj" fmla="val 44444"/>
            </a:avLst>
          </a:prstGeom>
          <a:solidFill xmlns:a="http://schemas.openxmlformats.org/drawingml/2006/main">
            <a:srgbClr val="F4C542"/>
          </a:solidFill>
          <a:ln xmlns:a="http://schemas.openxmlformats.org/drawingml/2006/main" w="0">
            <a:solidFill>
              <a:srgbClr val="F4C542"/>
            </a:solidFill>
            <a:prstDash val="solid"/>
          </a:ln>
        </p:spPr>
      </p:sp>
      <p:sp>
        <p:nvSpPr>
          <p:cNvPr id="15" name="Risk range label 0">
            <a:extLst xmlns:a="http://schemas.openxmlformats.org/drawingml/2006/main">
              <a:ext uri="{FF2B5EF4-FFF2-40B4-BE49-F238E27FC236}">
                <a16:creationId xmlns:a16="http://schemas.microsoft.com/office/drawing/2014/main" id="{1A6D5840-F07F-4E91-B377-2EED32EA80A0}"/>
              </a:ext>
            </a:extLst>
          </p:cNvPr>
          <p:cNvSpPr>
            <a:spLocks xmlns:a="http://schemas.openxmlformats.org/drawingml/2006/main" noGrp="1"/>
          </p:cNvSpPr>
          <p:nvPr/>
        </p:nvSpPr>
        <p:spPr>
          <a:xfrm xmlns:a="http://schemas.openxmlformats.org/drawingml/2006/main">
            <a:off x="2667000" y="3190875"/>
            <a:ext cx="8096250" cy="3143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1" i="0">
                <a:solidFill>
                  <a:srgbClr val="F4C542"/>
                </a:solidFill>
              </a:defRPr>
            </a:pPr>
            <a:r>
              <a:rPr sz="1350" b="1" i="0">
                <a:solidFill>
                  <a:srgbClr val="F4C542"/>
                </a:solidFill>
              </a:rPr>
              <a:t>15–114× above modeled protective level</a:t>
            </a:r>
          </a:p>
        </p:txBody>
      </p:sp>
      <p:sp>
        <p:nvSpPr>
          <p:cNvPr id="16" name="Risk label 1">
            <a:extLst xmlns:a="http://schemas.openxmlformats.org/drawingml/2006/main">
              <a:ext uri="{FF2B5EF4-FFF2-40B4-BE49-F238E27FC236}">
                <a16:creationId xmlns:a16="http://schemas.microsoft.com/office/drawing/2014/main" id="{0018E623-2535-4537-87B5-F0469557F1E2}"/>
              </a:ext>
            </a:extLst>
          </p:cNvPr>
          <p:cNvSpPr>
            <a:spLocks xmlns:a="http://schemas.openxmlformats.org/drawingml/2006/main" noGrp="1"/>
          </p:cNvSpPr>
          <p:nvPr/>
        </p:nvSpPr>
        <p:spPr>
          <a:xfrm xmlns:a="http://schemas.openxmlformats.org/drawingml/2006/main">
            <a:off x="514350" y="3924300"/>
            <a:ext cx="190500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8 hours/day</a:t>
            </a:r>
          </a:p>
        </p:txBody>
      </p:sp>
      <p:sp>
        <p:nvSpPr>
          <p:cNvPr id="17" name="Risk line 1">
            <a:extLst xmlns:a="http://schemas.openxmlformats.org/drawingml/2006/main">
              <a:ext uri="{FF2B5EF4-FFF2-40B4-BE49-F238E27FC236}">
                <a16:creationId xmlns:a16="http://schemas.microsoft.com/office/drawing/2014/main" id="{AB3B702A-B5A3-4F2B-A8B0-6364D2EFB597}"/>
              </a:ext>
            </a:extLst>
          </p:cNvPr>
          <p:cNvSpPr>
            <a:spLocks xmlns:a="http://schemas.openxmlformats.org/drawingml/2006/main" noGrp="1"/>
          </p:cNvSpPr>
          <p:nvPr/>
        </p:nvSpPr>
        <p:spPr>
          <a:xfrm xmlns:a="http://schemas.openxmlformats.org/drawingml/2006/main">
            <a:off x="2571750" y="4086225"/>
            <a:ext cx="8305800" cy="66675"/>
          </a:xfrm>
          <a:prstGeom xmlns:a="http://schemas.openxmlformats.org/drawingml/2006/main" prst="rect">
            <a:avLst/>
          </a:prstGeom>
          <a:solidFill xmlns:a="http://schemas.openxmlformats.org/drawingml/2006/main">
            <a:srgbClr val="13578D"/>
          </a:solidFill>
          <a:ln xmlns:a="http://schemas.openxmlformats.org/drawingml/2006/main" w="0">
            <a:solidFill>
              <a:srgbClr val="13578D"/>
            </a:solidFill>
            <a:prstDash val="solid"/>
          </a:ln>
        </p:spPr>
      </p:sp>
      <p:sp>
        <p:nvSpPr>
          <p:cNvPr id="18" name="Risk range 1">
            <a:extLst xmlns:a="http://schemas.openxmlformats.org/drawingml/2006/main">
              <a:ext uri="{FF2B5EF4-FFF2-40B4-BE49-F238E27FC236}">
                <a16:creationId xmlns:a16="http://schemas.microsoft.com/office/drawing/2014/main" id="{C8043320-7FE2-4B7E-99FC-9E830B867A17}"/>
              </a:ext>
            </a:extLst>
          </p:cNvPr>
          <p:cNvSpPr>
            <a:spLocks xmlns:a="http://schemas.openxmlformats.org/drawingml/2006/main" noGrp="1"/>
          </p:cNvSpPr>
          <p:nvPr/>
        </p:nvSpPr>
        <p:spPr>
          <a:xfrm xmlns:a="http://schemas.openxmlformats.org/drawingml/2006/main">
            <a:off x="4533900" y="3990975"/>
            <a:ext cx="6134100" cy="257175"/>
          </a:xfrm>
          <a:prstGeom xmlns:a="http://schemas.openxmlformats.org/drawingml/2006/main" prst="roundRect">
            <a:avLst>
              <a:gd name="adj" fmla="val 44444"/>
            </a:avLst>
          </a:prstGeom>
          <a:solidFill xmlns:a="http://schemas.openxmlformats.org/drawingml/2006/main">
            <a:srgbClr val="48B8E8"/>
          </a:solidFill>
          <a:ln xmlns:a="http://schemas.openxmlformats.org/drawingml/2006/main" w="0">
            <a:solidFill>
              <a:srgbClr val="48B8E8"/>
            </a:solidFill>
            <a:prstDash val="solid"/>
          </a:ln>
        </p:spPr>
      </p:sp>
      <p:sp>
        <p:nvSpPr>
          <p:cNvPr id="19" name="Risk range label 1">
            <a:extLst xmlns:a="http://schemas.openxmlformats.org/drawingml/2006/main">
              <a:ext uri="{FF2B5EF4-FFF2-40B4-BE49-F238E27FC236}">
                <a16:creationId xmlns:a16="http://schemas.microsoft.com/office/drawing/2014/main" id="{B7A28089-C70A-4D1B-9F82-19083CAE816B}"/>
              </a:ext>
            </a:extLst>
          </p:cNvPr>
          <p:cNvSpPr>
            <a:spLocks xmlns:a="http://schemas.openxmlformats.org/drawingml/2006/main" noGrp="1"/>
          </p:cNvSpPr>
          <p:nvPr/>
        </p:nvSpPr>
        <p:spPr>
          <a:xfrm xmlns:a="http://schemas.openxmlformats.org/drawingml/2006/main">
            <a:off x="2667000" y="4429125"/>
            <a:ext cx="8096250" cy="3143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1" i="0">
                <a:solidFill>
                  <a:srgbClr val="48B8E8"/>
                </a:solidFill>
              </a:defRPr>
            </a:pPr>
            <a:r>
              <a:rPr sz="1350" b="1" i="0">
                <a:solidFill>
                  <a:srgbClr val="48B8E8"/>
                </a:solidFill>
              </a:rPr>
              <a:t>121–909× above modeled protective level</a:t>
            </a:r>
          </a:p>
        </p:txBody>
      </p:sp>
      <p:sp>
        <p:nvSpPr>
          <p:cNvPr id="20" name="Risk boundary">
            <a:extLst xmlns:a="http://schemas.openxmlformats.org/drawingml/2006/main">
              <a:ext uri="{FF2B5EF4-FFF2-40B4-BE49-F238E27FC236}">
                <a16:creationId xmlns:a16="http://schemas.microsoft.com/office/drawing/2014/main" id="{D7A96727-05A1-45EB-9455-ABFC569648CC}"/>
              </a:ext>
            </a:extLst>
          </p:cNvPr>
          <p:cNvSpPr>
            <a:spLocks xmlns:a="http://schemas.openxmlformats.org/drawingml/2006/main" noGrp="1"/>
          </p:cNvSpPr>
          <p:nvPr/>
        </p:nvSpPr>
        <p:spPr>
          <a:xfrm xmlns:a="http://schemas.openxmlformats.org/drawingml/2006/main">
            <a:off x="704850" y="5324475"/>
            <a:ext cx="10782300" cy="819150"/>
          </a:xfrm>
          <a:prstGeom xmlns:a="http://schemas.openxmlformats.org/drawingml/2006/main" prst="roundRect">
            <a:avLst>
              <a:gd name="adj" fmla="val 13953"/>
            </a:avLst>
          </a:prstGeom>
          <a:solidFill xmlns:a="http://schemas.openxmlformats.org/drawingml/2006/main">
            <a:srgbClr val="0A2748"/>
          </a:solidFill>
          <a:ln xmlns:a="http://schemas.openxmlformats.org/drawingml/2006/main" w="9525">
            <a:solidFill>
              <a:srgbClr val="F4C542"/>
            </a:solidFill>
            <a:prstDash val="solid"/>
          </a:ln>
        </p:spPr>
      </p:sp>
      <p:sp>
        <p:nvSpPr>
          <p:cNvPr id="21" name="Risk boundary text">
            <a:extLst xmlns:a="http://schemas.openxmlformats.org/drawingml/2006/main">
              <a:ext uri="{FF2B5EF4-FFF2-40B4-BE49-F238E27FC236}">
                <a16:creationId xmlns:a16="http://schemas.microsoft.com/office/drawing/2014/main" id="{F252FF71-AC56-4279-A47A-4AA7AD7C0238}"/>
              </a:ext>
            </a:extLst>
          </p:cNvPr>
          <p:cNvSpPr>
            <a:spLocks xmlns:a="http://schemas.openxmlformats.org/drawingml/2006/main" noGrp="1"/>
          </p:cNvSpPr>
          <p:nvPr/>
        </p:nvSpPr>
        <p:spPr>
          <a:xfrm xmlns:a="http://schemas.openxmlformats.org/drawingml/2006/main">
            <a:off x="990600" y="5467350"/>
            <a:ext cx="10210800" cy="5334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00" b="1" i="0">
                <a:solidFill>
                  <a:srgbClr val="FFE58A"/>
                </a:solidFill>
              </a:defRPr>
            </a:pPr>
            <a:r>
              <a:rPr sz="1200" b="1" i="0">
                <a:solidFill>
                  <a:srgbClr val="FFE58A"/>
                </a:solidFill>
              </a:rPr>
              <a:t>These are peer-reviewed benchmark-dose estimates using stated extrapolations and uncertainty factors—not limits adopted by EPA, FDA, FCC, or ICNIRP. They show how radically the answer changes when RF is assessed with toxicological risk methods.</a:t>
            </a:r>
          </a:p>
        </p:txBody>
      </p:sp>
    </p:spTree>
    <p:extLst>
      <p:ext uri="{BB962C8B-B14F-4D97-AF65-F5344CB8AC3E}">
        <p14:creationId xmlns:p14="http://schemas.microsoft.com/office/powerpoint/2010/main" val="128131188"/>
      </p:ext>
    </p:extLst>
  </p:cSld>
</p:sld>
</file>

<file path=ppt/slides/slide27.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3" name="Top cyan rule">
            <a:extLst xmlns:a="http://schemas.openxmlformats.org/drawingml/2006/main">
              <a:ext uri="{FF2B5EF4-FFF2-40B4-BE49-F238E27FC236}">
                <a16:creationId xmlns:a16="http://schemas.microsoft.com/office/drawing/2014/main" id="{7F308A34-3E63-44A4-A3B2-5151C8E6D79E}"/>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367D940B-C23A-47DE-AA60-60A524E691E0}"/>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RISK ESTIMATE</a:t>
            </a:r>
          </a:p>
        </p:txBody>
      </p:sp>
      <p:sp>
        <p:nvSpPr>
          <p:cNvPr id="3" name="Evidence tag">
            <a:extLst xmlns:a="http://schemas.openxmlformats.org/drawingml/2006/main">
              <a:ext uri="{FF2B5EF4-FFF2-40B4-BE49-F238E27FC236}">
                <a16:creationId xmlns:a16="http://schemas.microsoft.com/office/drawing/2014/main" id="{65107370-59FA-4603-817E-D9164F2AA7C9}"/>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2133ED33-E845-4863-B9B4-1FC6A197D8A1}"/>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MODELED RISK</a:t>
            </a:r>
          </a:p>
        </p:txBody>
      </p:sp>
      <p:sp>
        <p:nvSpPr>
          <p:cNvPr id="5" name="Slide title">
            <a:extLst xmlns:a="http://schemas.openxmlformats.org/drawingml/2006/main">
              <a:ext uri="{FF2B5EF4-FFF2-40B4-BE49-F238E27FC236}">
                <a16:creationId xmlns:a16="http://schemas.microsoft.com/office/drawing/2014/main" id="{881BD66D-DCFF-42BC-8F29-B200BC06BEDA}"/>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Male fertility: a quantified margin that standards do not address</a:t>
            </a:r>
          </a:p>
        </p:txBody>
      </p:sp>
      <p:sp>
        <p:nvSpPr>
          <p:cNvPr id="6" name="Gold rule">
            <a:extLst xmlns:a="http://schemas.openxmlformats.org/drawingml/2006/main">
              <a:ext uri="{FF2B5EF4-FFF2-40B4-BE49-F238E27FC236}">
                <a16:creationId xmlns:a16="http://schemas.microsoft.com/office/drawing/2014/main" id="{34EB2F17-1A51-4F7B-B673-00F8D7A7F7B8}"/>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780D3E35-D7C8-4064-9DF5-B4A098022677}"/>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A276A878-067E-4351-BF93-1A1AE8390317}"/>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27</a:t>
            </a:r>
          </a:p>
        </p:txBody>
      </p:sp>
      <p:sp>
        <p:nvSpPr>
          <p:cNvPr id="9" name="Metric card 0">
            <a:extLst xmlns:a="http://schemas.openxmlformats.org/drawingml/2006/main">
              <a:ext uri="{FF2B5EF4-FFF2-40B4-BE49-F238E27FC236}">
                <a16:creationId xmlns:a16="http://schemas.microsoft.com/office/drawing/2014/main" id="{B81032E4-4380-49E6-9139-44A35FAAFE56}"/>
              </a:ext>
            </a:extLst>
          </p:cNvPr>
          <p:cNvSpPr>
            <a:spLocks xmlns:a="http://schemas.openxmlformats.org/drawingml/2006/main" noGrp="1"/>
          </p:cNvSpPr>
          <p:nvPr/>
        </p:nvSpPr>
        <p:spPr>
          <a:xfrm xmlns:a="http://schemas.openxmlformats.org/drawingml/2006/main">
            <a:off x="514350" y="1628775"/>
            <a:ext cx="3606800" cy="2952750"/>
          </a:xfrm>
          <a:prstGeom xmlns:a="http://schemas.openxmlformats.org/drawingml/2006/main" prst="roundRect">
            <a:avLst>
              <a:gd name="adj" fmla="val 3871"/>
            </a:avLst>
          </a:prstGeom>
          <a:solidFill xmlns:a="http://schemas.openxmlformats.org/drawingml/2006/main">
            <a:srgbClr val="0A2748"/>
          </a:solidFill>
          <a:ln xmlns:a="http://schemas.openxmlformats.org/drawingml/2006/main" w="19050">
            <a:solidFill>
              <a:srgbClr val="FF6B6B"/>
            </a:solidFill>
            <a:prstDash val="solid"/>
          </a:ln>
        </p:spPr>
      </p:sp>
      <p:sp>
        <p:nvSpPr>
          <p:cNvPr id="10" name="Metric value 0">
            <a:extLst xmlns:a="http://schemas.openxmlformats.org/drawingml/2006/main">
              <a:ext uri="{FF2B5EF4-FFF2-40B4-BE49-F238E27FC236}">
                <a16:creationId xmlns:a16="http://schemas.microsoft.com/office/drawing/2014/main" id="{38F3CC48-EC28-4680-851D-137D1D4B740A}"/>
              </a:ext>
            </a:extLst>
          </p:cNvPr>
          <p:cNvSpPr>
            <a:spLocks xmlns:a="http://schemas.openxmlformats.org/drawingml/2006/main" noGrp="1"/>
          </p:cNvSpPr>
          <p:nvPr/>
        </p:nvSpPr>
        <p:spPr>
          <a:xfrm xmlns:a="http://schemas.openxmlformats.org/drawingml/2006/main">
            <a:off x="704850" y="1914525"/>
            <a:ext cx="32258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FF6B6B"/>
                </a:solidFill>
              </a:defRPr>
            </a:pPr>
            <a:r>
              <a:rPr sz="4050" b="1" i="0">
                <a:solidFill>
                  <a:srgbClr val="FF6B6B"/>
                </a:solidFill>
              </a:rPr>
              <a:t>8–24×</a:t>
            </a:r>
          </a:p>
        </p:txBody>
      </p:sp>
      <p:sp>
        <p:nvSpPr>
          <p:cNvPr id="11" name="Metric label 0">
            <a:extLst xmlns:a="http://schemas.openxmlformats.org/drawingml/2006/main">
              <a:ext uri="{FF2B5EF4-FFF2-40B4-BE49-F238E27FC236}">
                <a16:creationId xmlns:a16="http://schemas.microsoft.com/office/drawing/2014/main" id="{908E62F8-DF44-48AB-85A2-39F25FDF813B}"/>
              </a:ext>
            </a:extLst>
          </p:cNvPr>
          <p:cNvSpPr>
            <a:spLocks xmlns:a="http://schemas.openxmlformats.org/drawingml/2006/main" noGrp="1"/>
          </p:cNvSpPr>
          <p:nvPr/>
        </p:nvSpPr>
        <p:spPr>
          <a:xfrm xmlns:a="http://schemas.openxmlformats.org/drawingml/2006/main">
            <a:off x="752475" y="2905125"/>
            <a:ext cx="31305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lower modeled limit</a:t>
            </a:r>
          </a:p>
        </p:txBody>
      </p:sp>
      <p:sp>
        <p:nvSpPr>
          <p:cNvPr id="12" name="Metric body 0">
            <a:extLst xmlns:a="http://schemas.openxmlformats.org/drawingml/2006/main">
              <a:ext uri="{FF2B5EF4-FFF2-40B4-BE49-F238E27FC236}">
                <a16:creationId xmlns:a16="http://schemas.microsoft.com/office/drawing/2014/main" id="{233A5775-3BEB-4AF1-8C73-8D59080B889B}"/>
              </a:ext>
            </a:extLst>
          </p:cNvPr>
          <p:cNvSpPr>
            <a:spLocks xmlns:a="http://schemas.openxmlformats.org/drawingml/2006/main" noGrp="1"/>
          </p:cNvSpPr>
          <p:nvPr/>
        </p:nvSpPr>
        <p:spPr>
          <a:xfrm xmlns:a="http://schemas.openxmlformats.org/drawingml/2006/main">
            <a:off x="781050" y="3648075"/>
            <a:ext cx="30734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Compared with current public whole-body limit</a:t>
            </a:r>
          </a:p>
        </p:txBody>
      </p:sp>
      <p:sp>
        <p:nvSpPr>
          <p:cNvPr id="13" name="Metric card 1">
            <a:extLst xmlns:a="http://schemas.openxmlformats.org/drawingml/2006/main">
              <a:ext uri="{FF2B5EF4-FFF2-40B4-BE49-F238E27FC236}">
                <a16:creationId xmlns:a16="http://schemas.microsoft.com/office/drawing/2014/main" id="{EF75A210-C750-43D2-9402-3CE35C4C7722}"/>
              </a:ext>
            </a:extLst>
          </p:cNvPr>
          <p:cNvSpPr>
            <a:spLocks xmlns:a="http://schemas.openxmlformats.org/drawingml/2006/main" noGrp="1"/>
          </p:cNvSpPr>
          <p:nvPr/>
        </p:nvSpPr>
        <p:spPr>
          <a:xfrm xmlns:a="http://schemas.openxmlformats.org/drawingml/2006/main">
            <a:off x="4235450" y="1628775"/>
            <a:ext cx="3606800" cy="2952750"/>
          </a:xfrm>
          <a:prstGeom xmlns:a="http://schemas.openxmlformats.org/drawingml/2006/main" prst="roundRect">
            <a:avLst>
              <a:gd name="adj" fmla="val 3871"/>
            </a:avLst>
          </a:prstGeom>
          <a:solidFill xmlns:a="http://schemas.openxmlformats.org/drawingml/2006/main">
            <a:srgbClr val="0A2748"/>
          </a:solidFill>
          <a:ln xmlns:a="http://schemas.openxmlformats.org/drawingml/2006/main" w="19050">
            <a:solidFill>
              <a:srgbClr val="48B8E8"/>
            </a:solidFill>
            <a:prstDash val="solid"/>
          </a:ln>
        </p:spPr>
      </p:sp>
      <p:sp>
        <p:nvSpPr>
          <p:cNvPr id="14" name="Metric value 1">
            <a:extLst xmlns:a="http://schemas.openxmlformats.org/drawingml/2006/main">
              <a:ext uri="{FF2B5EF4-FFF2-40B4-BE49-F238E27FC236}">
                <a16:creationId xmlns:a16="http://schemas.microsoft.com/office/drawing/2014/main" id="{64CA019E-825E-4113-8BC4-697DABF85E82}"/>
              </a:ext>
            </a:extLst>
          </p:cNvPr>
          <p:cNvSpPr>
            <a:spLocks xmlns:a="http://schemas.openxmlformats.org/drawingml/2006/main" noGrp="1"/>
          </p:cNvSpPr>
          <p:nvPr/>
        </p:nvSpPr>
        <p:spPr>
          <a:xfrm xmlns:a="http://schemas.openxmlformats.org/drawingml/2006/main">
            <a:off x="4425950" y="1914525"/>
            <a:ext cx="32258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48B8E8"/>
                </a:solidFill>
              </a:defRPr>
            </a:pPr>
            <a:r>
              <a:rPr sz="4050" b="1" i="0">
                <a:solidFill>
                  <a:srgbClr val="48B8E8"/>
                </a:solidFill>
              </a:rPr>
              <a:t>0.08 W/kg</a:t>
            </a:r>
          </a:p>
        </p:txBody>
      </p:sp>
      <p:sp>
        <p:nvSpPr>
          <p:cNvPr id="15" name="Metric label 1">
            <a:extLst xmlns:a="http://schemas.openxmlformats.org/drawingml/2006/main">
              <a:ext uri="{FF2B5EF4-FFF2-40B4-BE49-F238E27FC236}">
                <a16:creationId xmlns:a16="http://schemas.microsoft.com/office/drawing/2014/main" id="{A0C16710-3AFE-4B02-ACC3-4178979BCF47}"/>
              </a:ext>
            </a:extLst>
          </p:cNvPr>
          <p:cNvSpPr>
            <a:spLocks xmlns:a="http://schemas.openxmlformats.org/drawingml/2006/main" noGrp="1"/>
          </p:cNvSpPr>
          <p:nvPr/>
        </p:nvSpPr>
        <p:spPr>
          <a:xfrm xmlns:a="http://schemas.openxmlformats.org/drawingml/2006/main">
            <a:off x="4473575" y="2905125"/>
            <a:ext cx="31305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current whole-body limit</a:t>
            </a:r>
          </a:p>
        </p:txBody>
      </p:sp>
      <p:sp>
        <p:nvSpPr>
          <p:cNvPr id="16" name="Metric body 1">
            <a:extLst xmlns:a="http://schemas.openxmlformats.org/drawingml/2006/main">
              <a:ext uri="{FF2B5EF4-FFF2-40B4-BE49-F238E27FC236}">
                <a16:creationId xmlns:a16="http://schemas.microsoft.com/office/drawing/2014/main" id="{D7C0E05C-E379-4ECE-9BDC-21E79153CECD}"/>
              </a:ext>
            </a:extLst>
          </p:cNvPr>
          <p:cNvSpPr>
            <a:spLocks xmlns:a="http://schemas.openxmlformats.org/drawingml/2006/main" noGrp="1"/>
          </p:cNvSpPr>
          <p:nvPr/>
        </p:nvSpPr>
        <p:spPr>
          <a:xfrm xmlns:a="http://schemas.openxmlformats.org/drawingml/2006/main">
            <a:off x="4502150" y="3648075"/>
            <a:ext cx="30734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General-public compliance basis</a:t>
            </a:r>
          </a:p>
        </p:txBody>
      </p:sp>
      <p:sp>
        <p:nvSpPr>
          <p:cNvPr id="17" name="Metric card 2">
            <a:extLst xmlns:a="http://schemas.openxmlformats.org/drawingml/2006/main">
              <a:ext uri="{FF2B5EF4-FFF2-40B4-BE49-F238E27FC236}">
                <a16:creationId xmlns:a16="http://schemas.microsoft.com/office/drawing/2014/main" id="{B04E9B66-EE84-4317-ADAE-222C01BF00C4}"/>
              </a:ext>
            </a:extLst>
          </p:cNvPr>
          <p:cNvSpPr>
            <a:spLocks xmlns:a="http://schemas.openxmlformats.org/drawingml/2006/main" noGrp="1"/>
          </p:cNvSpPr>
          <p:nvPr/>
        </p:nvSpPr>
        <p:spPr>
          <a:xfrm xmlns:a="http://schemas.openxmlformats.org/drawingml/2006/main">
            <a:off x="7956550" y="1628775"/>
            <a:ext cx="3606800" cy="2952750"/>
          </a:xfrm>
          <a:prstGeom xmlns:a="http://schemas.openxmlformats.org/drawingml/2006/main" prst="roundRect">
            <a:avLst>
              <a:gd name="adj" fmla="val 3871"/>
            </a:avLst>
          </a:prstGeom>
          <a:solidFill xmlns:a="http://schemas.openxmlformats.org/drawingml/2006/main">
            <a:srgbClr val="0A2748"/>
          </a:solidFill>
          <a:ln xmlns:a="http://schemas.openxmlformats.org/drawingml/2006/main" w="19050">
            <a:solidFill>
              <a:srgbClr val="F4C542"/>
            </a:solidFill>
            <a:prstDash val="solid"/>
          </a:ln>
        </p:spPr>
      </p:sp>
      <p:sp>
        <p:nvSpPr>
          <p:cNvPr id="18" name="Metric value 2">
            <a:extLst xmlns:a="http://schemas.openxmlformats.org/drawingml/2006/main">
              <a:ext uri="{FF2B5EF4-FFF2-40B4-BE49-F238E27FC236}">
                <a16:creationId xmlns:a16="http://schemas.microsoft.com/office/drawing/2014/main" id="{521784C6-07E0-4962-891A-0E2369428314}"/>
              </a:ext>
            </a:extLst>
          </p:cNvPr>
          <p:cNvSpPr>
            <a:spLocks xmlns:a="http://schemas.openxmlformats.org/drawingml/2006/main" noGrp="1"/>
          </p:cNvSpPr>
          <p:nvPr/>
        </p:nvSpPr>
        <p:spPr>
          <a:xfrm xmlns:a="http://schemas.openxmlformats.org/drawingml/2006/main">
            <a:off x="8147050" y="1914525"/>
            <a:ext cx="3225800" cy="838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F4C542"/>
                </a:solidFill>
              </a:defRPr>
            </a:pPr>
            <a:r>
              <a:rPr sz="4050" b="1" i="0">
                <a:solidFill>
                  <a:srgbClr val="F4C542"/>
                </a:solidFill>
              </a:rPr>
              <a:t>HIGH</a:t>
            </a:r>
          </a:p>
        </p:txBody>
      </p:sp>
      <p:sp>
        <p:nvSpPr>
          <p:cNvPr id="19" name="Metric label 2">
            <a:extLst xmlns:a="http://schemas.openxmlformats.org/drawingml/2006/main">
              <a:ext uri="{FF2B5EF4-FFF2-40B4-BE49-F238E27FC236}">
                <a16:creationId xmlns:a16="http://schemas.microsoft.com/office/drawing/2014/main" id="{6FA16306-1585-4CA6-B9E2-F5A242730FD6}"/>
              </a:ext>
            </a:extLst>
          </p:cNvPr>
          <p:cNvSpPr>
            <a:spLocks xmlns:a="http://schemas.openxmlformats.org/drawingml/2006/main" noGrp="1"/>
          </p:cNvSpPr>
          <p:nvPr/>
        </p:nvSpPr>
        <p:spPr>
          <a:xfrm xmlns:a="http://schemas.openxmlformats.org/drawingml/2006/main">
            <a:off x="8194675" y="2905125"/>
            <a:ext cx="3130550" cy="6000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FFFF"/>
                </a:solidFill>
              </a:defRPr>
            </a:pPr>
            <a:r>
              <a:rPr sz="1425" b="1" i="0">
                <a:solidFill>
                  <a:srgbClr val="FFFFFF"/>
                </a:solidFill>
              </a:rPr>
              <a:t>certainty for pregnancy rate</a:t>
            </a:r>
          </a:p>
        </p:txBody>
      </p:sp>
      <p:sp>
        <p:nvSpPr>
          <p:cNvPr id="20" name="Metric body 2">
            <a:extLst xmlns:a="http://schemas.openxmlformats.org/drawingml/2006/main">
              <a:ext uri="{FF2B5EF4-FFF2-40B4-BE49-F238E27FC236}">
                <a16:creationId xmlns:a16="http://schemas.microsoft.com/office/drawing/2014/main" id="{03D04F45-4B48-4CFE-8E0E-82BF426BF2AD}"/>
              </a:ext>
            </a:extLst>
          </p:cNvPr>
          <p:cNvSpPr>
            <a:spLocks xmlns:a="http://schemas.openxmlformats.org/drawingml/2006/main" noGrp="1"/>
          </p:cNvSpPr>
          <p:nvPr/>
        </p:nvSpPr>
        <p:spPr>
          <a:xfrm xmlns:a="http://schemas.openxmlformats.org/drawingml/2006/main">
            <a:off x="8223250" y="3648075"/>
            <a:ext cx="3073400" cy="7048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WHO-commissioned experimental review after correction</a:t>
            </a:r>
          </a:p>
        </p:txBody>
      </p:sp>
      <p:sp>
        <p:nvSpPr>
          <p:cNvPr id="21" name="Bottom interpretation">
            <a:extLst xmlns:a="http://schemas.openxmlformats.org/drawingml/2006/main">
              <a:ext uri="{FF2B5EF4-FFF2-40B4-BE49-F238E27FC236}">
                <a16:creationId xmlns:a16="http://schemas.microsoft.com/office/drawing/2014/main" id="{A9603578-85BC-4FB8-8C2D-513DD733FBB1}"/>
              </a:ext>
            </a:extLst>
          </p:cNvPr>
          <p:cNvSpPr>
            <a:spLocks xmlns:a="http://schemas.openxmlformats.org/drawingml/2006/main" noGrp="1"/>
          </p:cNvSpPr>
          <p:nvPr/>
        </p:nvSpPr>
        <p:spPr>
          <a:xfrm xmlns:a="http://schemas.openxmlformats.org/drawingml/2006/main">
            <a:off x="514350" y="4914900"/>
            <a:ext cx="11163300" cy="1200150"/>
          </a:xfrm>
          <a:prstGeom xmlns:a="http://schemas.openxmlformats.org/drawingml/2006/main" prst="roundRect">
            <a:avLst>
              <a:gd name="adj" fmla="val 9524"/>
            </a:avLst>
          </a:prstGeom>
          <a:solidFill xmlns:a="http://schemas.openxmlformats.org/drawingml/2006/main">
            <a:srgbClr val="0E3A68"/>
          </a:solidFill>
          <a:ln xmlns:a="http://schemas.openxmlformats.org/drawingml/2006/main" w="0">
            <a:solidFill>
              <a:srgbClr val="0E3A68"/>
            </a:solidFill>
            <a:prstDash val="solid"/>
          </a:ln>
        </p:spPr>
      </p:sp>
      <p:sp>
        <p:nvSpPr>
          <p:cNvPr id="22" name="Bottom interpretation text">
            <a:extLst xmlns:a="http://schemas.openxmlformats.org/drawingml/2006/main">
              <a:ext uri="{FF2B5EF4-FFF2-40B4-BE49-F238E27FC236}">
                <a16:creationId xmlns:a16="http://schemas.microsoft.com/office/drawing/2014/main" id="{36B408E3-249E-49BC-A641-E954739DC1CB}"/>
              </a:ext>
            </a:extLst>
          </p:cNvPr>
          <p:cNvSpPr>
            <a:spLocks xmlns:a="http://schemas.openxmlformats.org/drawingml/2006/main" noGrp="1"/>
          </p:cNvSpPr>
          <p:nvPr/>
        </p:nvSpPr>
        <p:spPr>
          <a:xfrm xmlns:a="http://schemas.openxmlformats.org/drawingml/2006/main">
            <a:off x="809625" y="5124450"/>
            <a:ext cx="10572750" cy="7715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75" b="1" i="0">
                <a:solidFill>
                  <a:srgbClr val="FFE58A"/>
                </a:solidFill>
              </a:defRPr>
            </a:pPr>
            <a:r>
              <a:rPr sz="1575" b="1" i="0">
                <a:solidFill>
                  <a:srgbClr val="FFE58A"/>
                </a:solidFill>
              </a:rPr>
              <a:t>Risk modeling is assumption-sensitive. The correct response is an independent agency assessment publishing the models, uncertainty factors, sensitivity analyses, and proposed protective values.</a:t>
            </a:r>
          </a:p>
        </p:txBody>
      </p:sp>
    </p:spTree>
    <p:extLst>
      <p:ext uri="{BB962C8B-B14F-4D97-AF65-F5344CB8AC3E}">
        <p14:creationId xmlns:p14="http://schemas.microsoft.com/office/powerpoint/2010/main" val="319695952"/>
      </p:ext>
    </p:extLst>
  </p:cSld>
</p:sld>
</file>

<file path=ppt/slides/slide28.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836F3E93-6CAC-446C-9027-66D5BBCA8E58}"/>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DBCB2573-D883-4AAB-8472-B2982B9E693E}"/>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HUMAN EVIDENCE</a:t>
            </a:r>
          </a:p>
        </p:txBody>
      </p:sp>
      <p:sp>
        <p:nvSpPr>
          <p:cNvPr id="3" name="Evidence tag">
            <a:extLst xmlns:a="http://schemas.openxmlformats.org/drawingml/2006/main">
              <a:ext uri="{FF2B5EF4-FFF2-40B4-BE49-F238E27FC236}">
                <a16:creationId xmlns:a16="http://schemas.microsoft.com/office/drawing/2014/main" id="{EA2A69A1-5238-4216-9147-920E81809D25}"/>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E5529E1F-9DAC-4C92-9891-34A9F714B9BD}"/>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EPIDEMIOLOGY</a:t>
            </a:r>
          </a:p>
        </p:txBody>
      </p:sp>
      <p:sp>
        <p:nvSpPr>
          <p:cNvPr id="5" name="Slide title">
            <a:extLst xmlns:a="http://schemas.openxmlformats.org/drawingml/2006/main">
              <a:ext uri="{FF2B5EF4-FFF2-40B4-BE49-F238E27FC236}">
                <a16:creationId xmlns:a16="http://schemas.microsoft.com/office/drawing/2014/main" id="{5A159D9F-B0BC-47DB-9902-2E3ADCE59F26}"/>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Human epidemiology: unresolved does not mean exonerated</a:t>
            </a:r>
          </a:p>
        </p:txBody>
      </p:sp>
      <p:sp>
        <p:nvSpPr>
          <p:cNvPr id="6" name="Gold rule">
            <a:extLst xmlns:a="http://schemas.openxmlformats.org/drawingml/2006/main">
              <a:ext uri="{FF2B5EF4-FFF2-40B4-BE49-F238E27FC236}">
                <a16:creationId xmlns:a16="http://schemas.microsoft.com/office/drawing/2014/main" id="{4EAACB1C-31D1-4D51-A76D-A6016310053F}"/>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D460DE2B-5649-4301-82B3-6E612EDF432D}"/>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0F94B635-E1C3-4A1C-9113-D3A876602CBE}"/>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28</a:t>
            </a:r>
          </a:p>
        </p:txBody>
      </p:sp>
      <p:sp>
        <p:nvSpPr>
          <p:cNvPr id="9" name="Column 1">
            <a:extLst xmlns:a="http://schemas.openxmlformats.org/drawingml/2006/main">
              <a:ext uri="{FF2B5EF4-FFF2-40B4-BE49-F238E27FC236}">
                <a16:creationId xmlns:a16="http://schemas.microsoft.com/office/drawing/2014/main" id="{AEBF879E-4EF3-4E98-82D3-CAFEC0B9EED4}"/>
              </a:ext>
            </a:extLst>
          </p:cNvPr>
          <p:cNvSpPr>
            <a:spLocks xmlns:a="http://schemas.openxmlformats.org/drawingml/2006/main" noGrp="1"/>
          </p:cNvSpPr>
          <p:nvPr/>
        </p:nvSpPr>
        <p:spPr>
          <a:xfrm xmlns:a="http://schemas.openxmlformats.org/drawingml/2006/main">
            <a:off x="51435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10" name="Column 1 top">
            <a:extLst xmlns:a="http://schemas.openxmlformats.org/drawingml/2006/main">
              <a:ext uri="{FF2B5EF4-FFF2-40B4-BE49-F238E27FC236}">
                <a16:creationId xmlns:a16="http://schemas.microsoft.com/office/drawing/2014/main" id="{927EE341-6A56-4088-BDE0-7B8388D2FA37}"/>
              </a:ext>
            </a:extLst>
          </p:cNvPr>
          <p:cNvSpPr>
            <a:spLocks xmlns:a="http://schemas.openxmlformats.org/drawingml/2006/main" noGrp="1"/>
          </p:cNvSpPr>
          <p:nvPr/>
        </p:nvSpPr>
        <p:spPr>
          <a:xfrm xmlns:a="http://schemas.openxmlformats.org/drawingml/2006/main">
            <a:off x="514350" y="1476375"/>
            <a:ext cx="5505450" cy="666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olumn 1 title">
            <a:extLst xmlns:a="http://schemas.openxmlformats.org/drawingml/2006/main">
              <a:ext uri="{FF2B5EF4-FFF2-40B4-BE49-F238E27FC236}">
                <a16:creationId xmlns:a16="http://schemas.microsoft.com/office/drawing/2014/main" id="{FB73BBE6-6E3D-4A20-BA5B-614C789C0ACA}"/>
              </a:ext>
            </a:extLst>
          </p:cNvPr>
          <p:cNvSpPr>
            <a:spLocks xmlns:a="http://schemas.openxmlformats.org/drawingml/2006/main" noGrp="1"/>
          </p:cNvSpPr>
          <p:nvPr/>
        </p:nvSpPr>
        <p:spPr>
          <a:xfrm xmlns:a="http://schemas.openxmlformats.org/drawingml/2006/main">
            <a:off x="75247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WHY SOME REVIEWS FIND LITTLE OR NO RISK</a:t>
            </a:r>
          </a:p>
        </p:txBody>
      </p:sp>
      <p:sp>
        <p:nvSpPr>
          <p:cNvPr id="12" name="Bullet dot 0-0">
            <a:extLst xmlns:a="http://schemas.openxmlformats.org/drawingml/2006/main">
              <a:ext uri="{FF2B5EF4-FFF2-40B4-BE49-F238E27FC236}">
                <a16:creationId xmlns:a16="http://schemas.microsoft.com/office/drawing/2014/main" id="{98D2CED0-802B-4766-95BE-100E0A2A8B96}"/>
              </a:ext>
            </a:extLst>
          </p:cNvPr>
          <p:cNvSpPr>
            <a:spLocks xmlns:a="http://schemas.openxmlformats.org/drawingml/2006/main" noGrp="1"/>
          </p:cNvSpPr>
          <p:nvPr/>
        </p:nvSpPr>
        <p:spPr>
          <a:xfrm xmlns:a="http://schemas.openxmlformats.org/drawingml/2006/main">
            <a:off x="762000" y="228600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3" name="Bullet text 0-0">
            <a:extLst xmlns:a="http://schemas.openxmlformats.org/drawingml/2006/main">
              <a:ext uri="{FF2B5EF4-FFF2-40B4-BE49-F238E27FC236}">
                <a16:creationId xmlns:a16="http://schemas.microsoft.com/office/drawing/2014/main" id="{41CCDA55-A813-42BB-BEF1-4A025890D8CC}"/>
              </a:ext>
            </a:extLst>
          </p:cNvPr>
          <p:cNvSpPr>
            <a:spLocks xmlns:a="http://schemas.openxmlformats.org/drawingml/2006/main" noGrp="1"/>
          </p:cNvSpPr>
          <p:nvPr/>
        </p:nvSpPr>
        <p:spPr>
          <a:xfrm xmlns:a="http://schemas.openxmlformats.org/drawingml/2006/main">
            <a:off x="98107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Prospective cohorts reduce recall and selection bias.</a:t>
            </a:r>
          </a:p>
        </p:txBody>
      </p:sp>
      <p:sp>
        <p:nvSpPr>
          <p:cNvPr id="14" name="Bullet dot 0-1">
            <a:extLst xmlns:a="http://schemas.openxmlformats.org/drawingml/2006/main">
              <a:ext uri="{FF2B5EF4-FFF2-40B4-BE49-F238E27FC236}">
                <a16:creationId xmlns:a16="http://schemas.microsoft.com/office/drawing/2014/main" id="{89F0F391-2A57-443D-B744-97F45F7ADBA2}"/>
              </a:ext>
            </a:extLst>
          </p:cNvPr>
          <p:cNvSpPr>
            <a:spLocks xmlns:a="http://schemas.openxmlformats.org/drawingml/2006/main" noGrp="1"/>
          </p:cNvSpPr>
          <p:nvPr/>
        </p:nvSpPr>
        <p:spPr>
          <a:xfrm xmlns:a="http://schemas.openxmlformats.org/drawingml/2006/main">
            <a:off x="762000" y="315277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Bullet text 0-1">
            <a:extLst xmlns:a="http://schemas.openxmlformats.org/drawingml/2006/main">
              <a:ext uri="{FF2B5EF4-FFF2-40B4-BE49-F238E27FC236}">
                <a16:creationId xmlns:a16="http://schemas.microsoft.com/office/drawing/2014/main" id="{31EF6D5F-9718-445A-BFA7-B87022B4FA30}"/>
              </a:ext>
            </a:extLst>
          </p:cNvPr>
          <p:cNvSpPr>
            <a:spLocks xmlns:a="http://schemas.openxmlformats.org/drawingml/2006/main" noGrp="1"/>
          </p:cNvSpPr>
          <p:nvPr/>
        </p:nvSpPr>
        <p:spPr>
          <a:xfrm xmlns:a="http://schemas.openxmlformats.org/drawingml/2006/main">
            <a:off x="98107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Some large studies find no association or inverse associations for self-reported use.</a:t>
            </a:r>
          </a:p>
        </p:txBody>
      </p:sp>
      <p:sp>
        <p:nvSpPr>
          <p:cNvPr id="16" name="Bullet dot 0-2">
            <a:extLst xmlns:a="http://schemas.openxmlformats.org/drawingml/2006/main">
              <a:ext uri="{FF2B5EF4-FFF2-40B4-BE49-F238E27FC236}">
                <a16:creationId xmlns:a16="http://schemas.microsoft.com/office/drawing/2014/main" id="{D4A23B56-3C36-4796-ABE8-0BCD1824C7CF}"/>
              </a:ext>
            </a:extLst>
          </p:cNvPr>
          <p:cNvSpPr>
            <a:spLocks xmlns:a="http://schemas.openxmlformats.org/drawingml/2006/main" noGrp="1"/>
          </p:cNvSpPr>
          <p:nvPr/>
        </p:nvSpPr>
        <p:spPr>
          <a:xfrm xmlns:a="http://schemas.openxmlformats.org/drawingml/2006/main">
            <a:off x="762000" y="401955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7" name="Bullet text 0-2">
            <a:extLst xmlns:a="http://schemas.openxmlformats.org/drawingml/2006/main">
              <a:ext uri="{FF2B5EF4-FFF2-40B4-BE49-F238E27FC236}">
                <a16:creationId xmlns:a16="http://schemas.microsoft.com/office/drawing/2014/main" id="{B11778CA-53B4-4BFA-960C-47E9C8DC5C7F}"/>
              </a:ext>
            </a:extLst>
          </p:cNvPr>
          <p:cNvSpPr>
            <a:spLocks xmlns:a="http://schemas.openxmlformats.org/drawingml/2006/main" noGrp="1"/>
          </p:cNvSpPr>
          <p:nvPr/>
        </p:nvSpPr>
        <p:spPr>
          <a:xfrm xmlns:a="http://schemas.openxmlformats.org/drawingml/2006/main">
            <a:off x="98107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National malignant brain-cancer incidence is not uniformly rising.</a:t>
            </a:r>
          </a:p>
        </p:txBody>
      </p:sp>
      <p:sp>
        <p:nvSpPr>
          <p:cNvPr id="18" name="Bullet dot 0-3">
            <a:extLst xmlns:a="http://schemas.openxmlformats.org/drawingml/2006/main">
              <a:ext uri="{FF2B5EF4-FFF2-40B4-BE49-F238E27FC236}">
                <a16:creationId xmlns:a16="http://schemas.microsoft.com/office/drawing/2014/main" id="{828F9EAF-5390-4B21-A676-8A72FDA886D2}"/>
              </a:ext>
            </a:extLst>
          </p:cNvPr>
          <p:cNvSpPr>
            <a:spLocks xmlns:a="http://schemas.openxmlformats.org/drawingml/2006/main" noGrp="1"/>
          </p:cNvSpPr>
          <p:nvPr/>
        </p:nvSpPr>
        <p:spPr>
          <a:xfrm xmlns:a="http://schemas.openxmlformats.org/drawingml/2006/main">
            <a:off x="762000" y="488632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Bullet text 0-3">
            <a:extLst xmlns:a="http://schemas.openxmlformats.org/drawingml/2006/main">
              <a:ext uri="{FF2B5EF4-FFF2-40B4-BE49-F238E27FC236}">
                <a16:creationId xmlns:a16="http://schemas.microsoft.com/office/drawing/2014/main" id="{B307718E-6880-4FD8-80D2-4FE3695F307A}"/>
              </a:ext>
            </a:extLst>
          </p:cNvPr>
          <p:cNvSpPr>
            <a:spLocks xmlns:a="http://schemas.openxmlformats.org/drawingml/2006/main" noGrp="1"/>
          </p:cNvSpPr>
          <p:nvPr/>
        </p:nvSpPr>
        <p:spPr>
          <a:xfrm xmlns:a="http://schemas.openxmlformats.org/drawingml/2006/main">
            <a:off x="98107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Those findings appropriately constrain overclaiming.</a:t>
            </a:r>
          </a:p>
        </p:txBody>
      </p:sp>
      <p:sp>
        <p:nvSpPr>
          <p:cNvPr id="20" name="Column 2">
            <a:extLst xmlns:a="http://schemas.openxmlformats.org/drawingml/2006/main">
              <a:ext uri="{FF2B5EF4-FFF2-40B4-BE49-F238E27FC236}">
                <a16:creationId xmlns:a16="http://schemas.microsoft.com/office/drawing/2014/main" id="{2E1702A7-3CFE-442E-B8C4-BD392299263B}"/>
              </a:ext>
            </a:extLst>
          </p:cNvPr>
          <p:cNvSpPr>
            <a:spLocks xmlns:a="http://schemas.openxmlformats.org/drawingml/2006/main" noGrp="1"/>
          </p:cNvSpPr>
          <p:nvPr/>
        </p:nvSpPr>
        <p:spPr>
          <a:xfrm xmlns:a="http://schemas.openxmlformats.org/drawingml/2006/main">
            <a:off x="617220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21" name="Column 2 top">
            <a:extLst xmlns:a="http://schemas.openxmlformats.org/drawingml/2006/main">
              <a:ext uri="{FF2B5EF4-FFF2-40B4-BE49-F238E27FC236}">
                <a16:creationId xmlns:a16="http://schemas.microsoft.com/office/drawing/2014/main" id="{D43ACBF2-862E-49FF-9BB2-CFFCB568BE06}"/>
              </a:ext>
            </a:extLst>
          </p:cNvPr>
          <p:cNvSpPr>
            <a:spLocks xmlns:a="http://schemas.openxmlformats.org/drawingml/2006/main" noGrp="1"/>
          </p:cNvSpPr>
          <p:nvPr/>
        </p:nvSpPr>
        <p:spPr>
          <a:xfrm xmlns:a="http://schemas.openxmlformats.org/drawingml/2006/main">
            <a:off x="6172200" y="1476375"/>
            <a:ext cx="5505450" cy="666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22" name="Column 2 title">
            <a:extLst xmlns:a="http://schemas.openxmlformats.org/drawingml/2006/main">
              <a:ext uri="{FF2B5EF4-FFF2-40B4-BE49-F238E27FC236}">
                <a16:creationId xmlns:a16="http://schemas.microsoft.com/office/drawing/2014/main" id="{5D344E14-3181-455E-AA68-21B806E69ED0}"/>
              </a:ext>
            </a:extLst>
          </p:cNvPr>
          <p:cNvSpPr>
            <a:spLocks xmlns:a="http://schemas.openxmlformats.org/drawingml/2006/main" noGrp="1"/>
          </p:cNvSpPr>
          <p:nvPr/>
        </p:nvSpPr>
        <p:spPr>
          <a:xfrm xmlns:a="http://schemas.openxmlformats.org/drawingml/2006/main">
            <a:off x="641032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WHY THE QUESTION REMAINS OPEN</a:t>
            </a:r>
          </a:p>
        </p:txBody>
      </p:sp>
      <p:sp>
        <p:nvSpPr>
          <p:cNvPr id="23" name="Bullet dot 1-0">
            <a:extLst xmlns:a="http://schemas.openxmlformats.org/drawingml/2006/main">
              <a:ext uri="{FF2B5EF4-FFF2-40B4-BE49-F238E27FC236}">
                <a16:creationId xmlns:a16="http://schemas.microsoft.com/office/drawing/2014/main" id="{F8B31EA5-F718-49EA-8BC5-3EF1F3B4B8CF}"/>
              </a:ext>
            </a:extLst>
          </p:cNvPr>
          <p:cNvSpPr>
            <a:spLocks xmlns:a="http://schemas.openxmlformats.org/drawingml/2006/main" noGrp="1"/>
          </p:cNvSpPr>
          <p:nvPr/>
        </p:nvSpPr>
        <p:spPr>
          <a:xfrm xmlns:a="http://schemas.openxmlformats.org/drawingml/2006/main">
            <a:off x="6419850" y="228600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4" name="Bullet text 1-0">
            <a:extLst xmlns:a="http://schemas.openxmlformats.org/drawingml/2006/main">
              <a:ext uri="{FF2B5EF4-FFF2-40B4-BE49-F238E27FC236}">
                <a16:creationId xmlns:a16="http://schemas.microsoft.com/office/drawing/2014/main" id="{856AEF47-97F5-4959-8205-101A26792690}"/>
              </a:ext>
            </a:extLst>
          </p:cNvPr>
          <p:cNvSpPr>
            <a:spLocks xmlns:a="http://schemas.openxmlformats.org/drawingml/2006/main" noGrp="1"/>
          </p:cNvSpPr>
          <p:nvPr/>
        </p:nvSpPr>
        <p:spPr>
          <a:xfrm xmlns:a="http://schemas.openxmlformats.org/drawingml/2006/main">
            <a:off x="663892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050" b="0" i="0">
                <a:solidFill>
                  <a:srgbClr val="B8D0E8"/>
                </a:solidFill>
              </a:defRPr>
            </a:pPr>
            <a:r>
              <a:rPr sz="1050" b="0" i="0">
                <a:solidFill>
                  <a:srgbClr val="B8D0E8"/>
                </a:solidFill>
              </a:rPr>
              <a:t>Call time is an imperfect dose: it misses output power, signal quality, proximity, mode, and cumulative multi-source exposure.</a:t>
            </a:r>
          </a:p>
        </p:txBody>
      </p:sp>
      <p:sp>
        <p:nvSpPr>
          <p:cNvPr id="25" name="Bullet dot 1-1">
            <a:extLst xmlns:a="http://schemas.openxmlformats.org/drawingml/2006/main">
              <a:ext uri="{FF2B5EF4-FFF2-40B4-BE49-F238E27FC236}">
                <a16:creationId xmlns:a16="http://schemas.microsoft.com/office/drawing/2014/main" id="{27ACED66-ABA1-4CA1-8B74-64ADC2C45C75}"/>
              </a:ext>
            </a:extLst>
          </p:cNvPr>
          <p:cNvSpPr>
            <a:spLocks xmlns:a="http://schemas.openxmlformats.org/drawingml/2006/main" noGrp="1"/>
          </p:cNvSpPr>
          <p:nvPr/>
        </p:nvSpPr>
        <p:spPr>
          <a:xfrm xmlns:a="http://schemas.openxmlformats.org/drawingml/2006/main">
            <a:off x="6419850" y="315277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6" name="Bullet text 1-1">
            <a:extLst xmlns:a="http://schemas.openxmlformats.org/drawingml/2006/main">
              <a:ext uri="{FF2B5EF4-FFF2-40B4-BE49-F238E27FC236}">
                <a16:creationId xmlns:a16="http://schemas.microsoft.com/office/drawing/2014/main" id="{0D15B5C6-B357-4F08-9951-50B06C271FA5}"/>
              </a:ext>
            </a:extLst>
          </p:cNvPr>
          <p:cNvSpPr>
            <a:spLocks xmlns:a="http://schemas.openxmlformats.org/drawingml/2006/main" noGrp="1"/>
          </p:cNvSpPr>
          <p:nvPr/>
        </p:nvSpPr>
        <p:spPr>
          <a:xfrm xmlns:a="http://schemas.openxmlformats.org/drawingml/2006/main">
            <a:off x="663892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Technology, laterality, tumor subtype, and latency are often diluted by broad categories.</a:t>
            </a:r>
          </a:p>
        </p:txBody>
      </p:sp>
      <p:sp>
        <p:nvSpPr>
          <p:cNvPr id="27" name="Bullet dot 1-2">
            <a:extLst xmlns:a="http://schemas.openxmlformats.org/drawingml/2006/main">
              <a:ext uri="{FF2B5EF4-FFF2-40B4-BE49-F238E27FC236}">
                <a16:creationId xmlns:a16="http://schemas.microsoft.com/office/drawing/2014/main" id="{BFB0BCE3-DB2F-47EC-B29E-91E86604CA4A}"/>
              </a:ext>
            </a:extLst>
          </p:cNvPr>
          <p:cNvSpPr>
            <a:spLocks xmlns:a="http://schemas.openxmlformats.org/drawingml/2006/main" noGrp="1"/>
          </p:cNvSpPr>
          <p:nvPr/>
        </p:nvSpPr>
        <p:spPr>
          <a:xfrm xmlns:a="http://schemas.openxmlformats.org/drawingml/2006/main">
            <a:off x="6419850" y="401955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8" name="Bullet text 1-2">
            <a:extLst xmlns:a="http://schemas.openxmlformats.org/drawingml/2006/main">
              <a:ext uri="{FF2B5EF4-FFF2-40B4-BE49-F238E27FC236}">
                <a16:creationId xmlns:a16="http://schemas.microsoft.com/office/drawing/2014/main" id="{F017D782-5F43-4389-98BE-00105EC10CA9}"/>
              </a:ext>
            </a:extLst>
          </p:cNvPr>
          <p:cNvSpPr>
            <a:spLocks xmlns:a="http://schemas.openxmlformats.org/drawingml/2006/main" noGrp="1"/>
          </p:cNvSpPr>
          <p:nvPr/>
        </p:nvSpPr>
        <p:spPr>
          <a:xfrm xmlns:a="http://schemas.openxmlformats.org/drawingml/2006/main">
            <a:off x="663892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Long-latency solid tumors can exceed the follow-up of newer exposure eras.</a:t>
            </a:r>
          </a:p>
        </p:txBody>
      </p:sp>
      <p:sp>
        <p:nvSpPr>
          <p:cNvPr id="29" name="Bullet dot 1-3">
            <a:extLst xmlns:a="http://schemas.openxmlformats.org/drawingml/2006/main">
              <a:ext uri="{FF2B5EF4-FFF2-40B4-BE49-F238E27FC236}">
                <a16:creationId xmlns:a16="http://schemas.microsoft.com/office/drawing/2014/main" id="{D77BC66D-4834-43C6-87F9-3C32BDA3F4B7}"/>
              </a:ext>
            </a:extLst>
          </p:cNvPr>
          <p:cNvSpPr>
            <a:spLocks xmlns:a="http://schemas.openxmlformats.org/drawingml/2006/main" noGrp="1"/>
          </p:cNvSpPr>
          <p:nvPr/>
        </p:nvSpPr>
        <p:spPr>
          <a:xfrm xmlns:a="http://schemas.openxmlformats.org/drawingml/2006/main">
            <a:off x="6419850" y="488632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0" name="Bullet text 1-3">
            <a:extLst xmlns:a="http://schemas.openxmlformats.org/drawingml/2006/main">
              <a:ext uri="{FF2B5EF4-FFF2-40B4-BE49-F238E27FC236}">
                <a16:creationId xmlns:a16="http://schemas.microsoft.com/office/drawing/2014/main" id="{45669748-8680-4DEE-A900-0127F505EB5D}"/>
              </a:ext>
            </a:extLst>
          </p:cNvPr>
          <p:cNvSpPr>
            <a:spLocks xmlns:a="http://schemas.openxmlformats.org/drawingml/2006/main" noGrp="1"/>
          </p:cNvSpPr>
          <p:nvPr/>
        </p:nvSpPr>
        <p:spPr>
          <a:xfrm xmlns:a="http://schemas.openxmlformats.org/drawingml/2006/main">
            <a:off x="663892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Case-control meta-analyses report elevated risk in heavier or longer-term users.</a:t>
            </a:r>
          </a:p>
        </p:txBody>
      </p:sp>
    </p:spTree>
    <p:extLst>
      <p:ext uri="{BB962C8B-B14F-4D97-AF65-F5344CB8AC3E}">
        <p14:creationId xmlns:p14="http://schemas.microsoft.com/office/powerpoint/2010/main" val="1519448219"/>
      </p:ext>
    </p:extLst>
  </p:cSld>
</p:sld>
</file>

<file path=ppt/slides/slide29.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1" name="Top cyan rule">
            <a:extLst xmlns:a="http://schemas.openxmlformats.org/drawingml/2006/main">
              <a:ext uri="{FF2B5EF4-FFF2-40B4-BE49-F238E27FC236}">
                <a16:creationId xmlns:a16="http://schemas.microsoft.com/office/drawing/2014/main" id="{F0EAE302-C813-480E-B82D-2CB101291770}"/>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CF693013-A54C-48F0-B931-6C42BA6DA448}"/>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HUMAN EVIDENCE</a:t>
            </a:r>
          </a:p>
        </p:txBody>
      </p:sp>
      <p:sp>
        <p:nvSpPr>
          <p:cNvPr id="3" name="Evidence tag">
            <a:extLst xmlns:a="http://schemas.openxmlformats.org/drawingml/2006/main">
              <a:ext uri="{FF2B5EF4-FFF2-40B4-BE49-F238E27FC236}">
                <a16:creationId xmlns:a16="http://schemas.microsoft.com/office/drawing/2014/main" id="{D539E174-8450-47E0-849A-CF8E0C6F9B7D}"/>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B8E5990D-2C27-4F99-9B94-4ACFCED89E49}"/>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SURVEILLANCE</a:t>
            </a:r>
          </a:p>
        </p:txBody>
      </p:sp>
      <p:sp>
        <p:nvSpPr>
          <p:cNvPr id="5" name="Slide title">
            <a:extLst xmlns:a="http://schemas.openxmlformats.org/drawingml/2006/main">
              <a:ext uri="{FF2B5EF4-FFF2-40B4-BE49-F238E27FC236}">
                <a16:creationId xmlns:a16="http://schemas.microsoft.com/office/drawing/2014/main" id="{326F399B-E398-4862-ACFB-D3F3E6AE1FE1}"/>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U.S. cancer trends are not one curve—and not a causal test</a:t>
            </a:r>
          </a:p>
        </p:txBody>
      </p:sp>
      <p:sp>
        <p:nvSpPr>
          <p:cNvPr id="6" name="Gold rule">
            <a:extLst xmlns:a="http://schemas.openxmlformats.org/drawingml/2006/main">
              <a:ext uri="{FF2B5EF4-FFF2-40B4-BE49-F238E27FC236}">
                <a16:creationId xmlns:a16="http://schemas.microsoft.com/office/drawing/2014/main" id="{1644720A-55C1-4544-938C-9FA4AB144FC5}"/>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59B623C6-741A-43C5-A4C2-E96C42BE83E3}"/>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2D0131D8-87C5-4972-9BA2-67C06DA29FD2}"/>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29</a:t>
            </a:r>
          </a:p>
        </p:txBody>
      </p:sp>
      <p:sp>
        <p:nvSpPr>
          <p:cNvPr id="9" name="National context">
            <a:extLst xmlns:a="http://schemas.openxmlformats.org/drawingml/2006/main">
              <a:ext uri="{FF2B5EF4-FFF2-40B4-BE49-F238E27FC236}">
                <a16:creationId xmlns:a16="http://schemas.microsoft.com/office/drawing/2014/main" id="{53C5BA45-37A1-45CA-B354-848A46408459}"/>
              </a:ext>
            </a:extLst>
          </p:cNvPr>
          <p:cNvSpPr>
            <a:spLocks xmlns:a="http://schemas.openxmlformats.org/drawingml/2006/main" noGrp="1"/>
          </p:cNvSpPr>
          <p:nvPr/>
        </p:nvSpPr>
        <p:spPr>
          <a:xfrm xmlns:a="http://schemas.openxmlformats.org/drawingml/2006/main">
            <a:off x="514350" y="1543050"/>
            <a:ext cx="11163300" cy="1428750"/>
          </a:xfrm>
          <a:prstGeom xmlns:a="http://schemas.openxmlformats.org/drawingml/2006/main" prst="roundRect">
            <a:avLst>
              <a:gd name="adj" fmla="val 8000"/>
            </a:avLst>
          </a:prstGeom>
          <a:solidFill xmlns:a="http://schemas.openxmlformats.org/drawingml/2006/main">
            <a:srgbClr val="0A2748"/>
          </a:solidFill>
          <a:ln xmlns:a="http://schemas.openxmlformats.org/drawingml/2006/main" w="9525">
            <a:solidFill>
              <a:srgbClr val="48B8E8"/>
            </a:solidFill>
            <a:prstDash val="solid"/>
          </a:ln>
        </p:spPr>
      </p:sp>
      <p:sp>
        <p:nvSpPr>
          <p:cNvPr id="10" name="National context title">
            <a:extLst xmlns:a="http://schemas.openxmlformats.org/drawingml/2006/main">
              <a:ext uri="{FF2B5EF4-FFF2-40B4-BE49-F238E27FC236}">
                <a16:creationId xmlns:a16="http://schemas.microsoft.com/office/drawing/2014/main" id="{D7A522E4-10CC-4931-B053-E54C4597C4E5}"/>
              </a:ext>
            </a:extLst>
          </p:cNvPr>
          <p:cNvSpPr>
            <a:spLocks xmlns:a="http://schemas.openxmlformats.org/drawingml/2006/main" noGrp="1"/>
          </p:cNvSpPr>
          <p:nvPr/>
        </p:nvSpPr>
        <p:spPr>
          <a:xfrm xmlns:a="http://schemas.openxmlformats.org/drawingml/2006/main">
            <a:off x="800100" y="1733550"/>
            <a:ext cx="3238500"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00" b="1" i="0">
                <a:solidFill>
                  <a:srgbClr val="F4C542"/>
                </a:solidFill>
              </a:defRPr>
            </a:pPr>
            <a:r>
              <a:rPr sz="1200" b="1" i="0">
                <a:solidFill>
                  <a:srgbClr val="F4C542"/>
                </a:solidFill>
              </a:rPr>
              <a:t>THE NATIONAL PICTURE</a:t>
            </a:r>
          </a:p>
        </p:txBody>
      </p:sp>
      <p:sp>
        <p:nvSpPr>
          <p:cNvPr id="11" name="National context body">
            <a:extLst xmlns:a="http://schemas.openxmlformats.org/drawingml/2006/main">
              <a:ext uri="{FF2B5EF4-FFF2-40B4-BE49-F238E27FC236}">
                <a16:creationId xmlns:a16="http://schemas.microsoft.com/office/drawing/2014/main" id="{CA6BB1AF-2824-4089-98F4-AAEC888E5208}"/>
              </a:ext>
            </a:extLst>
          </p:cNvPr>
          <p:cNvSpPr>
            <a:spLocks xmlns:a="http://schemas.openxmlformats.org/drawingml/2006/main" noGrp="1"/>
          </p:cNvSpPr>
          <p:nvPr/>
        </p:nvSpPr>
        <p:spPr>
          <a:xfrm xmlns:a="http://schemas.openxmlformats.org/drawingml/2006/main">
            <a:off x="800100" y="2133600"/>
            <a:ext cx="10553700" cy="6096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350" b="1" i="0">
                <a:solidFill>
                  <a:srgbClr val="FFFFFF"/>
                </a:solidFill>
              </a:defRPr>
            </a:pPr>
            <a:r>
              <a:rPr sz="1350" b="1" i="0">
                <a:solidFill>
                  <a:srgbClr val="FFFFFF"/>
                </a:solidFill>
              </a:rPr>
              <a:t>The Annual Report to the Nation says overall male cancer incidence stabilized through 2021 after earlier declines; female incidence increased about 0.3% per year from 2003–2021. Childhood cancer mortality declined, but incidence rose through 2004–2021 with a pandemic-era downturn.</a:t>
            </a:r>
          </a:p>
        </p:txBody>
      </p:sp>
      <p:sp>
        <p:nvSpPr>
          <p:cNvPr id="12" name="Trend rule 0">
            <a:extLst xmlns:a="http://schemas.openxmlformats.org/drawingml/2006/main">
              <a:ext uri="{FF2B5EF4-FFF2-40B4-BE49-F238E27FC236}">
                <a16:creationId xmlns:a16="http://schemas.microsoft.com/office/drawing/2014/main" id="{91A66AF0-4875-4DEC-9EC1-A112AA9A85EF}"/>
              </a:ext>
            </a:extLst>
          </p:cNvPr>
          <p:cNvSpPr>
            <a:spLocks xmlns:a="http://schemas.openxmlformats.org/drawingml/2006/main" noGrp="1"/>
          </p:cNvSpPr>
          <p:nvPr/>
        </p:nvSpPr>
        <p:spPr>
          <a:xfrm xmlns:a="http://schemas.openxmlformats.org/drawingml/2006/main">
            <a:off x="514350" y="3381375"/>
            <a:ext cx="3600450" cy="2190750"/>
          </a:xfrm>
          <a:prstGeom xmlns:a="http://schemas.openxmlformats.org/drawingml/2006/main" prst="roundRect">
            <a:avLst>
              <a:gd name="adj" fmla="val 5217"/>
            </a:avLst>
          </a:prstGeom>
          <a:solidFill xmlns:a="http://schemas.openxmlformats.org/drawingml/2006/main">
            <a:srgbClr val="0A2748"/>
          </a:solidFill>
          <a:ln xmlns:a="http://schemas.openxmlformats.org/drawingml/2006/main" w="9525">
            <a:solidFill>
              <a:srgbClr val="13578D"/>
            </a:solidFill>
            <a:prstDash val="solid"/>
          </a:ln>
        </p:spPr>
      </p:sp>
      <p:sp>
        <p:nvSpPr>
          <p:cNvPr id="13" name="Trend rule number 0">
            <a:extLst xmlns:a="http://schemas.openxmlformats.org/drawingml/2006/main">
              <a:ext uri="{FF2B5EF4-FFF2-40B4-BE49-F238E27FC236}">
                <a16:creationId xmlns:a16="http://schemas.microsoft.com/office/drawing/2014/main" id="{334635F3-9BB3-449B-A0B3-7DC9A06FFB2F}"/>
              </a:ext>
            </a:extLst>
          </p:cNvPr>
          <p:cNvSpPr>
            <a:spLocks xmlns:a="http://schemas.openxmlformats.org/drawingml/2006/main" noGrp="1"/>
          </p:cNvSpPr>
          <p:nvPr/>
        </p:nvSpPr>
        <p:spPr>
          <a:xfrm xmlns:a="http://schemas.openxmlformats.org/drawingml/2006/main">
            <a:off x="704850" y="3552825"/>
            <a:ext cx="457200" cy="457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400" b="1" i="0">
                <a:solidFill>
                  <a:srgbClr val="48B8E8"/>
                </a:solidFill>
              </a:defRPr>
            </a:pPr>
            <a:r>
              <a:rPr sz="2400" b="1" i="0">
                <a:solidFill>
                  <a:srgbClr val="48B8E8"/>
                </a:solidFill>
              </a:rPr>
              <a:t>1</a:t>
            </a:r>
          </a:p>
        </p:txBody>
      </p:sp>
      <p:sp>
        <p:nvSpPr>
          <p:cNvPr id="14" name="Trend rule text 0">
            <a:extLst xmlns:a="http://schemas.openxmlformats.org/drawingml/2006/main">
              <a:ext uri="{FF2B5EF4-FFF2-40B4-BE49-F238E27FC236}">
                <a16:creationId xmlns:a16="http://schemas.microsoft.com/office/drawing/2014/main" id="{E04DDF72-5C25-479A-B702-B825AF133CD5}"/>
              </a:ext>
            </a:extLst>
          </p:cNvPr>
          <p:cNvSpPr>
            <a:spLocks xmlns:a="http://schemas.openxmlformats.org/drawingml/2006/main" noGrp="1"/>
          </p:cNvSpPr>
          <p:nvPr/>
        </p:nvSpPr>
        <p:spPr>
          <a:xfrm xmlns:a="http://schemas.openxmlformats.org/drawingml/2006/main">
            <a:off x="828675" y="4210050"/>
            <a:ext cx="2971800" cy="952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B8D0E8"/>
                </a:solidFill>
              </a:defRPr>
            </a:pPr>
            <a:r>
              <a:rPr sz="1425" b="1" i="0">
                <a:solidFill>
                  <a:srgbClr val="B8D0E8"/>
                </a:solidFill>
              </a:rPr>
              <a:t>A rising registry rate does not prove RF causation.</a:t>
            </a:r>
          </a:p>
        </p:txBody>
      </p:sp>
      <p:sp>
        <p:nvSpPr>
          <p:cNvPr id="15" name="Trend rule 1">
            <a:extLst xmlns:a="http://schemas.openxmlformats.org/drawingml/2006/main">
              <a:ext uri="{FF2B5EF4-FFF2-40B4-BE49-F238E27FC236}">
                <a16:creationId xmlns:a16="http://schemas.microsoft.com/office/drawing/2014/main" id="{CCE8DB4A-4B99-4B4D-A3EB-7D5B0691E725}"/>
              </a:ext>
            </a:extLst>
          </p:cNvPr>
          <p:cNvSpPr>
            <a:spLocks xmlns:a="http://schemas.openxmlformats.org/drawingml/2006/main" noGrp="1"/>
          </p:cNvSpPr>
          <p:nvPr/>
        </p:nvSpPr>
        <p:spPr>
          <a:xfrm xmlns:a="http://schemas.openxmlformats.org/drawingml/2006/main">
            <a:off x="4295775" y="3381375"/>
            <a:ext cx="3600450" cy="2190750"/>
          </a:xfrm>
          <a:prstGeom xmlns:a="http://schemas.openxmlformats.org/drawingml/2006/main" prst="roundRect">
            <a:avLst>
              <a:gd name="adj" fmla="val 5217"/>
            </a:avLst>
          </a:prstGeom>
          <a:solidFill xmlns:a="http://schemas.openxmlformats.org/drawingml/2006/main">
            <a:srgbClr val="0E3A68"/>
          </a:solidFill>
          <a:ln xmlns:a="http://schemas.openxmlformats.org/drawingml/2006/main" w="9525">
            <a:solidFill>
              <a:srgbClr val="F4C542"/>
            </a:solidFill>
            <a:prstDash val="solid"/>
          </a:ln>
        </p:spPr>
      </p:sp>
      <p:sp>
        <p:nvSpPr>
          <p:cNvPr id="16" name="Trend rule number 1">
            <a:extLst xmlns:a="http://schemas.openxmlformats.org/drawingml/2006/main">
              <a:ext uri="{FF2B5EF4-FFF2-40B4-BE49-F238E27FC236}">
                <a16:creationId xmlns:a16="http://schemas.microsoft.com/office/drawing/2014/main" id="{1167CDBA-E5D7-4496-AC9A-032332EC9467}"/>
              </a:ext>
            </a:extLst>
          </p:cNvPr>
          <p:cNvSpPr>
            <a:spLocks xmlns:a="http://schemas.openxmlformats.org/drawingml/2006/main" noGrp="1"/>
          </p:cNvSpPr>
          <p:nvPr/>
        </p:nvSpPr>
        <p:spPr>
          <a:xfrm xmlns:a="http://schemas.openxmlformats.org/drawingml/2006/main">
            <a:off x="4486275" y="3552825"/>
            <a:ext cx="457200" cy="457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400" b="1" i="0">
                <a:solidFill>
                  <a:srgbClr val="F4C542"/>
                </a:solidFill>
              </a:defRPr>
            </a:pPr>
            <a:r>
              <a:rPr sz="2400" b="1" i="0">
                <a:solidFill>
                  <a:srgbClr val="F4C542"/>
                </a:solidFill>
              </a:rPr>
              <a:t>2</a:t>
            </a:r>
          </a:p>
        </p:txBody>
      </p:sp>
      <p:sp>
        <p:nvSpPr>
          <p:cNvPr id="17" name="Trend rule text 1">
            <a:extLst xmlns:a="http://schemas.openxmlformats.org/drawingml/2006/main">
              <a:ext uri="{FF2B5EF4-FFF2-40B4-BE49-F238E27FC236}">
                <a16:creationId xmlns:a16="http://schemas.microsoft.com/office/drawing/2014/main" id="{C6B24A55-6EB5-46A7-BAEF-6F0E6D72D725}"/>
              </a:ext>
            </a:extLst>
          </p:cNvPr>
          <p:cNvSpPr>
            <a:spLocks xmlns:a="http://schemas.openxmlformats.org/drawingml/2006/main" noGrp="1"/>
          </p:cNvSpPr>
          <p:nvPr/>
        </p:nvSpPr>
        <p:spPr>
          <a:xfrm xmlns:a="http://schemas.openxmlformats.org/drawingml/2006/main">
            <a:off x="4610100" y="4210050"/>
            <a:ext cx="2971800" cy="952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B8D0E8"/>
                </a:solidFill>
              </a:defRPr>
            </a:pPr>
            <a:r>
              <a:rPr sz="1425" b="1" i="0">
                <a:solidFill>
                  <a:srgbClr val="B8D0E8"/>
                </a:solidFill>
              </a:rPr>
              <a:t>A flat broad category does not prove no RF effect.</a:t>
            </a:r>
          </a:p>
        </p:txBody>
      </p:sp>
      <p:sp>
        <p:nvSpPr>
          <p:cNvPr id="18" name="Trend rule 2">
            <a:extLst xmlns:a="http://schemas.openxmlformats.org/drawingml/2006/main">
              <a:ext uri="{FF2B5EF4-FFF2-40B4-BE49-F238E27FC236}">
                <a16:creationId xmlns:a16="http://schemas.microsoft.com/office/drawing/2014/main" id="{9A29F976-9823-417A-9D2D-307C3E8E25EF}"/>
              </a:ext>
            </a:extLst>
          </p:cNvPr>
          <p:cNvSpPr>
            <a:spLocks xmlns:a="http://schemas.openxmlformats.org/drawingml/2006/main" noGrp="1"/>
          </p:cNvSpPr>
          <p:nvPr/>
        </p:nvSpPr>
        <p:spPr>
          <a:xfrm xmlns:a="http://schemas.openxmlformats.org/drawingml/2006/main">
            <a:off x="8077200" y="3381375"/>
            <a:ext cx="3600450" cy="2190750"/>
          </a:xfrm>
          <a:prstGeom xmlns:a="http://schemas.openxmlformats.org/drawingml/2006/main" prst="roundRect">
            <a:avLst>
              <a:gd name="adj" fmla="val 5217"/>
            </a:avLst>
          </a:prstGeom>
          <a:solidFill xmlns:a="http://schemas.openxmlformats.org/drawingml/2006/main">
            <a:srgbClr val="0A2748"/>
          </a:solidFill>
          <a:ln xmlns:a="http://schemas.openxmlformats.org/drawingml/2006/main" w="9525">
            <a:solidFill>
              <a:srgbClr val="13578D"/>
            </a:solidFill>
            <a:prstDash val="solid"/>
          </a:ln>
        </p:spPr>
      </p:sp>
      <p:sp>
        <p:nvSpPr>
          <p:cNvPr id="19" name="Trend rule number 2">
            <a:extLst xmlns:a="http://schemas.openxmlformats.org/drawingml/2006/main">
              <a:ext uri="{FF2B5EF4-FFF2-40B4-BE49-F238E27FC236}">
                <a16:creationId xmlns:a16="http://schemas.microsoft.com/office/drawing/2014/main" id="{8F18CFE9-1F88-4335-8629-ED766F32FE08}"/>
              </a:ext>
            </a:extLst>
          </p:cNvPr>
          <p:cNvSpPr>
            <a:spLocks xmlns:a="http://schemas.openxmlformats.org/drawingml/2006/main" noGrp="1"/>
          </p:cNvSpPr>
          <p:nvPr/>
        </p:nvSpPr>
        <p:spPr>
          <a:xfrm xmlns:a="http://schemas.openxmlformats.org/drawingml/2006/main">
            <a:off x="8267700" y="3552825"/>
            <a:ext cx="457200" cy="457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400" b="1" i="0">
                <a:solidFill>
                  <a:srgbClr val="48B8E8"/>
                </a:solidFill>
              </a:defRPr>
            </a:pPr>
            <a:r>
              <a:rPr sz="2400" b="1" i="0">
                <a:solidFill>
                  <a:srgbClr val="48B8E8"/>
                </a:solidFill>
              </a:rPr>
              <a:t>3</a:t>
            </a:r>
          </a:p>
        </p:txBody>
      </p:sp>
      <p:sp>
        <p:nvSpPr>
          <p:cNvPr id="20" name="Trend rule text 2">
            <a:extLst xmlns:a="http://schemas.openxmlformats.org/drawingml/2006/main">
              <a:ext uri="{FF2B5EF4-FFF2-40B4-BE49-F238E27FC236}">
                <a16:creationId xmlns:a16="http://schemas.microsoft.com/office/drawing/2014/main" id="{CCA97D15-58CA-4DD7-8F35-01A42E0ADBEF}"/>
              </a:ext>
            </a:extLst>
          </p:cNvPr>
          <p:cNvSpPr>
            <a:spLocks xmlns:a="http://schemas.openxmlformats.org/drawingml/2006/main" noGrp="1"/>
          </p:cNvSpPr>
          <p:nvPr/>
        </p:nvSpPr>
        <p:spPr>
          <a:xfrm xmlns:a="http://schemas.openxmlformats.org/drawingml/2006/main">
            <a:off x="8391525" y="4210050"/>
            <a:ext cx="2971800" cy="952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B8D0E8"/>
                </a:solidFill>
              </a:defRPr>
            </a:pPr>
            <a:r>
              <a:rPr sz="1425" b="1" i="0">
                <a:solidFill>
                  <a:srgbClr val="B8D0E8"/>
                </a:solidFill>
              </a:rPr>
              <a:t>Subtype, age, sex, location, laterality, latency, and exposure history matter.</a:t>
            </a:r>
          </a:p>
        </p:txBody>
      </p:sp>
    </p:spTree>
    <p:extLst>
      <p:ext uri="{BB962C8B-B14F-4D97-AF65-F5344CB8AC3E}">
        <p14:creationId xmlns:p14="http://schemas.microsoft.com/office/powerpoint/2010/main" val="281374386"/>
      </p:ext>
    </p:extLst>
  </p:cSld>
</p:sld>
</file>

<file path=ppt/slides/slide3.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5" name="Top cyan rule">
            <a:extLst xmlns:a="http://schemas.openxmlformats.org/drawingml/2006/main">
              <a:ext uri="{FF2B5EF4-FFF2-40B4-BE49-F238E27FC236}">
                <a16:creationId xmlns:a16="http://schemas.microsoft.com/office/drawing/2014/main" id="{18ACDD39-EB51-4870-A8E5-DFAC68C031C5}"/>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F0ED4C34-AB0D-44B8-B30C-04E23F66B2A0}"/>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DECISION</a:t>
            </a:r>
          </a:p>
        </p:txBody>
      </p:sp>
      <p:sp>
        <p:nvSpPr>
          <p:cNvPr id="3" name="Evidence tag">
            <a:extLst xmlns:a="http://schemas.openxmlformats.org/drawingml/2006/main">
              <a:ext uri="{FF2B5EF4-FFF2-40B4-BE49-F238E27FC236}">
                <a16:creationId xmlns:a16="http://schemas.microsoft.com/office/drawing/2014/main" id="{F6177DCE-C488-4579-942B-B87DCF77E7C0}"/>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1988E636-EEA9-4683-915A-1F24B9760DCD}"/>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POLICY PROGRAM</a:t>
            </a:r>
          </a:p>
        </p:txBody>
      </p:sp>
      <p:sp>
        <p:nvSpPr>
          <p:cNvPr id="5" name="Slide title">
            <a:extLst xmlns:a="http://schemas.openxmlformats.org/drawingml/2006/main">
              <a:ext uri="{FF2B5EF4-FFF2-40B4-BE49-F238E27FC236}">
                <a16:creationId xmlns:a16="http://schemas.microsoft.com/office/drawing/2014/main" id="{E7586480-D268-4527-88CF-37810D563DF9}"/>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What must change</a:t>
            </a:r>
          </a:p>
        </p:txBody>
      </p:sp>
      <p:sp>
        <p:nvSpPr>
          <p:cNvPr id="6" name="Gold rule">
            <a:extLst xmlns:a="http://schemas.openxmlformats.org/drawingml/2006/main">
              <a:ext uri="{FF2B5EF4-FFF2-40B4-BE49-F238E27FC236}">
                <a16:creationId xmlns:a16="http://schemas.microsoft.com/office/drawing/2014/main" id="{6A3673BC-6E50-4C93-B3C6-512A62AF8117}"/>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65EB4E8E-3C77-4B36-BC15-7F33CFF86D87}"/>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0E1C1717-6B13-4FE5-8478-138CD0452843}"/>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03</a:t>
            </a:r>
          </a:p>
        </p:txBody>
      </p:sp>
      <p:sp>
        <p:nvSpPr>
          <p:cNvPr id="9" name="Card 1 card">
            <a:extLst xmlns:a="http://schemas.openxmlformats.org/drawingml/2006/main">
              <a:ext uri="{FF2B5EF4-FFF2-40B4-BE49-F238E27FC236}">
                <a16:creationId xmlns:a16="http://schemas.microsoft.com/office/drawing/2014/main" id="{4FA631F6-E551-4DEB-9C1A-5682891BD6F7}"/>
              </a:ext>
            </a:extLst>
          </p:cNvPr>
          <p:cNvSpPr>
            <a:spLocks xmlns:a="http://schemas.openxmlformats.org/drawingml/2006/main" noGrp="1"/>
          </p:cNvSpPr>
          <p:nvPr/>
        </p:nvSpPr>
        <p:spPr>
          <a:xfrm xmlns:a="http://schemas.openxmlformats.org/drawingml/2006/main">
            <a:off x="51435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0" name="Card 1 accent">
            <a:extLst xmlns:a="http://schemas.openxmlformats.org/drawingml/2006/main">
              <a:ext uri="{FF2B5EF4-FFF2-40B4-BE49-F238E27FC236}">
                <a16:creationId xmlns:a16="http://schemas.microsoft.com/office/drawing/2014/main" id="{C947E4B3-C5FD-4F79-83F9-221657D9F8FB}"/>
              </a:ext>
            </a:extLst>
          </p:cNvPr>
          <p:cNvSpPr>
            <a:spLocks xmlns:a="http://schemas.openxmlformats.org/drawingml/2006/main" noGrp="1"/>
          </p:cNvSpPr>
          <p:nvPr/>
        </p:nvSpPr>
        <p:spPr>
          <a:xfrm xmlns:a="http://schemas.openxmlformats.org/drawingml/2006/main">
            <a:off x="514350" y="1495425"/>
            <a:ext cx="66675" cy="2152650"/>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ard 1 title">
            <a:extLst xmlns:a="http://schemas.openxmlformats.org/drawingml/2006/main">
              <a:ext uri="{FF2B5EF4-FFF2-40B4-BE49-F238E27FC236}">
                <a16:creationId xmlns:a16="http://schemas.microsoft.com/office/drawing/2014/main" id="{61887B73-FC9C-4175-A17D-4F3280231C84}"/>
              </a:ext>
            </a:extLst>
          </p:cNvPr>
          <p:cNvSpPr>
            <a:spLocks xmlns:a="http://schemas.openxmlformats.org/drawingml/2006/main" noGrp="1"/>
          </p:cNvSpPr>
          <p:nvPr/>
        </p:nvSpPr>
        <p:spPr>
          <a:xfrm xmlns:a="http://schemas.openxmlformats.org/drawingml/2006/main">
            <a:off x="73342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MODERNIZE THE METRIC</a:t>
            </a:r>
          </a:p>
        </p:txBody>
      </p:sp>
      <p:sp>
        <p:nvSpPr>
          <p:cNvPr id="12" name="Card 1 body">
            <a:extLst xmlns:a="http://schemas.openxmlformats.org/drawingml/2006/main">
              <a:ext uri="{FF2B5EF4-FFF2-40B4-BE49-F238E27FC236}">
                <a16:creationId xmlns:a16="http://schemas.microsoft.com/office/drawing/2014/main" id="{203E54C9-BC77-4E90-9B98-67F94E0196AF}"/>
              </a:ext>
            </a:extLst>
          </p:cNvPr>
          <p:cNvSpPr>
            <a:spLocks xmlns:a="http://schemas.openxmlformats.org/drawingml/2006/main" noGrp="1"/>
          </p:cNvSpPr>
          <p:nvPr/>
        </p:nvSpPr>
        <p:spPr>
          <a:xfrm xmlns:a="http://schemas.openxmlformats.org/drawingml/2006/main">
            <a:off x="73342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Test chronic exposure, modulation, timing, recovery, susceptible subgroups, development, fertility, neurology, and cancer—not only averaged heat absorption.</a:t>
            </a:r>
          </a:p>
        </p:txBody>
      </p:sp>
      <p:sp>
        <p:nvSpPr>
          <p:cNvPr id="13" name="Card 2 card">
            <a:extLst xmlns:a="http://schemas.openxmlformats.org/drawingml/2006/main">
              <a:ext uri="{FF2B5EF4-FFF2-40B4-BE49-F238E27FC236}">
                <a16:creationId xmlns:a16="http://schemas.microsoft.com/office/drawing/2014/main" id="{7EED70D6-BDC0-4026-8835-71DB536E6BD7}"/>
              </a:ext>
            </a:extLst>
          </p:cNvPr>
          <p:cNvSpPr>
            <a:spLocks xmlns:a="http://schemas.openxmlformats.org/drawingml/2006/main" noGrp="1"/>
          </p:cNvSpPr>
          <p:nvPr/>
        </p:nvSpPr>
        <p:spPr>
          <a:xfrm xmlns:a="http://schemas.openxmlformats.org/drawingml/2006/main">
            <a:off x="617220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4" name="Card 2 accent">
            <a:extLst xmlns:a="http://schemas.openxmlformats.org/drawingml/2006/main">
              <a:ext uri="{FF2B5EF4-FFF2-40B4-BE49-F238E27FC236}">
                <a16:creationId xmlns:a16="http://schemas.microsoft.com/office/drawing/2014/main" id="{5E3E8EEF-6A9B-42A6-AE6F-107FEADD9460}"/>
              </a:ext>
            </a:extLst>
          </p:cNvPr>
          <p:cNvSpPr>
            <a:spLocks xmlns:a="http://schemas.openxmlformats.org/drawingml/2006/main" noGrp="1"/>
          </p:cNvSpPr>
          <p:nvPr/>
        </p:nvSpPr>
        <p:spPr>
          <a:xfrm xmlns:a="http://schemas.openxmlformats.org/drawingml/2006/main">
            <a:off x="6172200" y="1495425"/>
            <a:ext cx="66675" cy="21526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5" name="Card 2 title">
            <a:extLst xmlns:a="http://schemas.openxmlformats.org/drawingml/2006/main">
              <a:ext uri="{FF2B5EF4-FFF2-40B4-BE49-F238E27FC236}">
                <a16:creationId xmlns:a16="http://schemas.microsoft.com/office/drawing/2014/main" id="{0B43FF9B-C2C5-42AC-8526-7A52F19BA82C}"/>
              </a:ext>
            </a:extLst>
          </p:cNvPr>
          <p:cNvSpPr>
            <a:spLocks xmlns:a="http://schemas.openxmlformats.org/drawingml/2006/main" noGrp="1"/>
          </p:cNvSpPr>
          <p:nvPr/>
        </p:nvSpPr>
        <p:spPr>
          <a:xfrm xmlns:a="http://schemas.openxmlformats.org/drawingml/2006/main">
            <a:off x="639127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PROTECT THE CHILD</a:t>
            </a:r>
          </a:p>
        </p:txBody>
      </p:sp>
      <p:sp>
        <p:nvSpPr>
          <p:cNvPr id="16" name="Card 2 body">
            <a:extLst xmlns:a="http://schemas.openxmlformats.org/drawingml/2006/main">
              <a:ext uri="{FF2B5EF4-FFF2-40B4-BE49-F238E27FC236}">
                <a16:creationId xmlns:a16="http://schemas.microsoft.com/office/drawing/2014/main" id="{580297BD-E4D0-4AE5-97DE-AD3BFA2AA21C}"/>
              </a:ext>
            </a:extLst>
          </p:cNvPr>
          <p:cNvSpPr>
            <a:spLocks xmlns:a="http://schemas.openxmlformats.org/drawingml/2006/main" noGrp="1"/>
          </p:cNvSpPr>
          <p:nvPr/>
        </p:nvSpPr>
        <p:spPr>
          <a:xfrm xmlns:a="http://schemas.openxmlformats.org/drawingml/2006/main">
            <a:off x="639127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Make wired-first and low-RF design the default in childcare, K–12 classrooms, pediatric and maternity care, libraries, and sleeping areas.</a:t>
            </a:r>
          </a:p>
        </p:txBody>
      </p:sp>
      <p:sp>
        <p:nvSpPr>
          <p:cNvPr id="17" name="Card 3 card">
            <a:extLst xmlns:a="http://schemas.openxmlformats.org/drawingml/2006/main">
              <a:ext uri="{FF2B5EF4-FFF2-40B4-BE49-F238E27FC236}">
                <a16:creationId xmlns:a16="http://schemas.microsoft.com/office/drawing/2014/main" id="{CB46F40A-FE12-49CB-AB89-F978022DAE44}"/>
              </a:ext>
            </a:extLst>
          </p:cNvPr>
          <p:cNvSpPr>
            <a:spLocks xmlns:a="http://schemas.openxmlformats.org/drawingml/2006/main" noGrp="1"/>
          </p:cNvSpPr>
          <p:nvPr/>
        </p:nvSpPr>
        <p:spPr>
          <a:xfrm xmlns:a="http://schemas.openxmlformats.org/drawingml/2006/main">
            <a:off x="51435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8" name="Card 3 accent">
            <a:extLst xmlns:a="http://schemas.openxmlformats.org/drawingml/2006/main">
              <a:ext uri="{FF2B5EF4-FFF2-40B4-BE49-F238E27FC236}">
                <a16:creationId xmlns:a16="http://schemas.microsoft.com/office/drawing/2014/main" id="{5CB7B785-B0A2-4DF9-B48A-463599DB5A01}"/>
              </a:ext>
            </a:extLst>
          </p:cNvPr>
          <p:cNvSpPr>
            <a:spLocks xmlns:a="http://schemas.openxmlformats.org/drawingml/2006/main" noGrp="1"/>
          </p:cNvSpPr>
          <p:nvPr/>
        </p:nvSpPr>
        <p:spPr>
          <a:xfrm xmlns:a="http://schemas.openxmlformats.org/drawingml/2006/main">
            <a:off x="514350" y="3943350"/>
            <a:ext cx="66675" cy="2152650"/>
          </a:xfrm>
          <a:prstGeom xmlns:a="http://schemas.openxmlformats.org/drawingml/2006/main" prst="rect">
            <a:avLst/>
          </a:prstGeom>
          <a:solidFill xmlns:a="http://schemas.openxmlformats.org/drawingml/2006/main">
            <a:srgbClr val="67D39E"/>
          </a:solidFill>
          <a:ln xmlns:a="http://schemas.openxmlformats.org/drawingml/2006/main" w="0">
            <a:solidFill>
              <a:srgbClr val="67D39E"/>
            </a:solidFill>
            <a:prstDash val="solid"/>
          </a:ln>
        </p:spPr>
      </p:sp>
      <p:sp>
        <p:nvSpPr>
          <p:cNvPr id="19" name="Card 3 title">
            <a:extLst xmlns:a="http://schemas.openxmlformats.org/drawingml/2006/main">
              <a:ext uri="{FF2B5EF4-FFF2-40B4-BE49-F238E27FC236}">
                <a16:creationId xmlns:a16="http://schemas.microsoft.com/office/drawing/2014/main" id="{7FE87CCC-F376-43EB-A161-FC10912DD6E3}"/>
              </a:ext>
            </a:extLst>
          </p:cNvPr>
          <p:cNvSpPr>
            <a:spLocks xmlns:a="http://schemas.openxmlformats.org/drawingml/2006/main" noGrp="1"/>
          </p:cNvSpPr>
          <p:nvPr/>
        </p:nvSpPr>
        <p:spPr>
          <a:xfrm xmlns:a="http://schemas.openxmlformats.org/drawingml/2006/main">
            <a:off x="73342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MAKE OPTICAL READY</a:t>
            </a:r>
          </a:p>
        </p:txBody>
      </p:sp>
      <p:sp>
        <p:nvSpPr>
          <p:cNvPr id="20" name="Card 3 body">
            <a:extLst xmlns:a="http://schemas.openxmlformats.org/drawingml/2006/main">
              <a:ext uri="{FF2B5EF4-FFF2-40B4-BE49-F238E27FC236}">
                <a16:creationId xmlns:a16="http://schemas.microsoft.com/office/drawing/2014/main" id="{55EF86D2-3836-4658-B388-316DF7AC438F}"/>
              </a:ext>
            </a:extLst>
          </p:cNvPr>
          <p:cNvSpPr>
            <a:spLocks xmlns:a="http://schemas.openxmlformats.org/drawingml/2006/main" noGrp="1"/>
          </p:cNvSpPr>
          <p:nvPr/>
        </p:nvSpPr>
        <p:spPr>
          <a:xfrm xmlns:a="http://schemas.openxmlformats.org/drawingml/2006/main">
            <a:off x="73342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Require IEEE 802.11bb-compatible or equivalent optical-ready interfaces in federally procured education and healthcare devices.</a:t>
            </a:r>
          </a:p>
        </p:txBody>
      </p:sp>
      <p:sp>
        <p:nvSpPr>
          <p:cNvPr id="21" name="Card 4 card">
            <a:extLst xmlns:a="http://schemas.openxmlformats.org/drawingml/2006/main">
              <a:ext uri="{FF2B5EF4-FFF2-40B4-BE49-F238E27FC236}">
                <a16:creationId xmlns:a16="http://schemas.microsoft.com/office/drawing/2014/main" id="{9CB7E38E-D17D-4A10-9C83-EB6AE54C6A19}"/>
              </a:ext>
            </a:extLst>
          </p:cNvPr>
          <p:cNvSpPr>
            <a:spLocks xmlns:a="http://schemas.openxmlformats.org/drawingml/2006/main" noGrp="1"/>
          </p:cNvSpPr>
          <p:nvPr/>
        </p:nvSpPr>
        <p:spPr>
          <a:xfrm xmlns:a="http://schemas.openxmlformats.org/drawingml/2006/main">
            <a:off x="617220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22" name="Card 4 accent">
            <a:extLst xmlns:a="http://schemas.openxmlformats.org/drawingml/2006/main">
              <a:ext uri="{FF2B5EF4-FFF2-40B4-BE49-F238E27FC236}">
                <a16:creationId xmlns:a16="http://schemas.microsoft.com/office/drawing/2014/main" id="{6603CB62-D159-4846-ADB8-0A799C174888}"/>
              </a:ext>
            </a:extLst>
          </p:cNvPr>
          <p:cNvSpPr>
            <a:spLocks xmlns:a="http://schemas.openxmlformats.org/drawingml/2006/main" noGrp="1"/>
          </p:cNvSpPr>
          <p:nvPr/>
        </p:nvSpPr>
        <p:spPr>
          <a:xfrm xmlns:a="http://schemas.openxmlformats.org/drawingml/2006/main">
            <a:off x="6172200" y="3943350"/>
            <a:ext cx="66675" cy="2152650"/>
          </a:xfrm>
          <a:prstGeom xmlns:a="http://schemas.openxmlformats.org/drawingml/2006/main" prst="rect">
            <a:avLst/>
          </a:prstGeom>
          <a:solidFill xmlns:a="http://schemas.openxmlformats.org/drawingml/2006/main">
            <a:srgbClr val="FF6B6B"/>
          </a:solidFill>
          <a:ln xmlns:a="http://schemas.openxmlformats.org/drawingml/2006/main" w="0">
            <a:solidFill>
              <a:srgbClr val="FF6B6B"/>
            </a:solidFill>
            <a:prstDash val="solid"/>
          </a:ln>
        </p:spPr>
      </p:sp>
      <p:sp>
        <p:nvSpPr>
          <p:cNvPr id="23" name="Card 4 title">
            <a:extLst xmlns:a="http://schemas.openxmlformats.org/drawingml/2006/main">
              <a:ext uri="{FF2B5EF4-FFF2-40B4-BE49-F238E27FC236}">
                <a16:creationId xmlns:a16="http://schemas.microsoft.com/office/drawing/2014/main" id="{F1025753-415D-4B75-B0C4-24F1D51AB373}"/>
              </a:ext>
            </a:extLst>
          </p:cNvPr>
          <p:cNvSpPr>
            <a:spLocks xmlns:a="http://schemas.openxmlformats.org/drawingml/2006/main" noGrp="1"/>
          </p:cNvSpPr>
          <p:nvPr/>
        </p:nvSpPr>
        <p:spPr>
          <a:xfrm xmlns:a="http://schemas.openxmlformats.org/drawingml/2006/main">
            <a:off x="639127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RESTORE ACCOUNTABILITY</a:t>
            </a:r>
          </a:p>
        </p:txBody>
      </p:sp>
      <p:sp>
        <p:nvSpPr>
          <p:cNvPr id="24" name="Card 4 body">
            <a:extLst xmlns:a="http://schemas.openxmlformats.org/drawingml/2006/main">
              <a:ext uri="{FF2B5EF4-FFF2-40B4-BE49-F238E27FC236}">
                <a16:creationId xmlns:a16="http://schemas.microsoft.com/office/drawing/2014/main" id="{A77C8A90-340F-4597-A2A6-329E5D90AB1C}"/>
              </a:ext>
            </a:extLst>
          </p:cNvPr>
          <p:cNvSpPr>
            <a:spLocks xmlns:a="http://schemas.openxmlformats.org/drawingml/2006/main" noGrp="1"/>
          </p:cNvSpPr>
          <p:nvPr/>
        </p:nvSpPr>
        <p:spPr>
          <a:xfrm xmlns:a="http://schemas.openxmlformats.org/drawingml/2006/main">
            <a:off x="639127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Fund independent research, publish exposure telemetry, modernize surveillance, and restore evidence-based local authority with guardrails.</a:t>
            </a:r>
          </a:p>
        </p:txBody>
      </p:sp>
    </p:spTree>
    <p:extLst>
      <p:ext uri="{BB962C8B-B14F-4D97-AF65-F5344CB8AC3E}">
        <p14:creationId xmlns:p14="http://schemas.microsoft.com/office/powerpoint/2010/main" val="1780711850"/>
      </p:ext>
    </p:extLst>
  </p:cSld>
</p:sld>
</file>

<file path=ppt/slides/slide30.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9" name="Top cyan rule">
            <a:extLst xmlns:a="http://schemas.openxmlformats.org/drawingml/2006/main">
              <a:ext uri="{FF2B5EF4-FFF2-40B4-BE49-F238E27FC236}">
                <a16:creationId xmlns:a16="http://schemas.microsoft.com/office/drawing/2014/main" id="{BF468FD8-FA52-4D36-B3BE-E1A70EA59D3A}"/>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D11CAF9B-D928-4807-A6C6-F1F285AEC22E}"/>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HUMAN EVIDENCE</a:t>
            </a:r>
          </a:p>
        </p:txBody>
      </p:sp>
      <p:sp>
        <p:nvSpPr>
          <p:cNvPr id="3" name="Evidence tag">
            <a:extLst xmlns:a="http://schemas.openxmlformats.org/drawingml/2006/main">
              <a:ext uri="{FF2B5EF4-FFF2-40B4-BE49-F238E27FC236}">
                <a16:creationId xmlns:a16="http://schemas.microsoft.com/office/drawing/2014/main" id="{44803477-93C7-4570-BF8E-0551AF6A9DED}"/>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B929AE88-5CF9-440F-A221-05E13FC23D16}"/>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SURVEILLANCE SIGNALS</a:t>
            </a:r>
          </a:p>
        </p:txBody>
      </p:sp>
      <p:sp>
        <p:nvSpPr>
          <p:cNvPr id="5" name="Slide title">
            <a:extLst xmlns:a="http://schemas.openxmlformats.org/drawingml/2006/main">
              <a:ext uri="{FF2B5EF4-FFF2-40B4-BE49-F238E27FC236}">
                <a16:creationId xmlns:a16="http://schemas.microsoft.com/office/drawing/2014/main" id="{27C475C5-43A0-46E3-85CA-8B2242B9ABAC}"/>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Specific SEER signals that deserve exposure-informed follow-up</a:t>
            </a:r>
          </a:p>
        </p:txBody>
      </p:sp>
      <p:sp>
        <p:nvSpPr>
          <p:cNvPr id="6" name="Gold rule">
            <a:extLst xmlns:a="http://schemas.openxmlformats.org/drawingml/2006/main">
              <a:ext uri="{FF2B5EF4-FFF2-40B4-BE49-F238E27FC236}">
                <a16:creationId xmlns:a16="http://schemas.microsoft.com/office/drawing/2014/main" id="{E1579CA8-714A-4C11-9BFE-5D80CB3F0BD1}"/>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1D64866F-F32E-406D-97CE-21618890A0B4}"/>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EFC90D61-F629-4824-A16B-7512DE0C6C58}"/>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30</a:t>
            </a:r>
          </a:p>
        </p:txBody>
      </p:sp>
      <p:sp>
        <p:nvSpPr>
          <p:cNvPr id="9" name="Header 0">
            <a:extLst xmlns:a="http://schemas.openxmlformats.org/drawingml/2006/main">
              <a:ext uri="{FF2B5EF4-FFF2-40B4-BE49-F238E27FC236}">
                <a16:creationId xmlns:a16="http://schemas.microsoft.com/office/drawing/2014/main" id="{73EC8A35-5E4B-4DC5-92D7-E2E43AB2329B}"/>
              </a:ext>
            </a:extLst>
          </p:cNvPr>
          <p:cNvSpPr>
            <a:spLocks xmlns:a="http://schemas.openxmlformats.org/drawingml/2006/main" noGrp="1"/>
          </p:cNvSpPr>
          <p:nvPr/>
        </p:nvSpPr>
        <p:spPr>
          <a:xfrm xmlns:a="http://schemas.openxmlformats.org/drawingml/2006/main">
            <a:off x="514350" y="1524000"/>
            <a:ext cx="2455926" cy="552450"/>
          </a:xfrm>
          <a:prstGeom xmlns:a="http://schemas.openxmlformats.org/drawingml/2006/main" prst="rect">
            <a:avLst/>
          </a:prstGeom>
          <a:solidFill xmlns:a="http://schemas.openxmlformats.org/drawingml/2006/main">
            <a:srgbClr val="13578D"/>
          </a:solidFill>
          <a:ln xmlns:a="http://schemas.openxmlformats.org/drawingml/2006/main" w="9525">
            <a:solidFill>
              <a:srgbClr val="48B8E8"/>
            </a:solidFill>
            <a:prstDash val="solid"/>
          </a:ln>
        </p:spPr>
      </p:sp>
      <p:sp>
        <p:nvSpPr>
          <p:cNvPr id="10" name="Header text 0">
            <a:extLst xmlns:a="http://schemas.openxmlformats.org/drawingml/2006/main">
              <a:ext uri="{FF2B5EF4-FFF2-40B4-BE49-F238E27FC236}">
                <a16:creationId xmlns:a16="http://schemas.microsoft.com/office/drawing/2014/main" id="{C7EC0E31-673F-4C35-A864-F4FFF8F24141}"/>
              </a:ext>
            </a:extLst>
          </p:cNvPr>
          <p:cNvSpPr>
            <a:spLocks xmlns:a="http://schemas.openxmlformats.org/drawingml/2006/main" noGrp="1"/>
          </p:cNvSpPr>
          <p:nvPr/>
        </p:nvSpPr>
        <p:spPr>
          <a:xfrm xmlns:a="http://schemas.openxmlformats.org/drawingml/2006/main">
            <a:off x="609600" y="1600200"/>
            <a:ext cx="2265426"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Tumor signal</a:t>
            </a:r>
          </a:p>
        </p:txBody>
      </p:sp>
      <p:sp>
        <p:nvSpPr>
          <p:cNvPr id="11" name="Header 1">
            <a:extLst xmlns:a="http://schemas.openxmlformats.org/drawingml/2006/main">
              <a:ext uri="{FF2B5EF4-FFF2-40B4-BE49-F238E27FC236}">
                <a16:creationId xmlns:a16="http://schemas.microsoft.com/office/drawing/2014/main" id="{6FFEF69F-80AC-4DDC-8949-7E207AE696FC}"/>
              </a:ext>
            </a:extLst>
          </p:cNvPr>
          <p:cNvSpPr>
            <a:spLocks xmlns:a="http://schemas.openxmlformats.org/drawingml/2006/main" noGrp="1"/>
          </p:cNvSpPr>
          <p:nvPr/>
        </p:nvSpPr>
        <p:spPr>
          <a:xfrm xmlns:a="http://schemas.openxmlformats.org/drawingml/2006/main">
            <a:off x="2970276" y="1524000"/>
            <a:ext cx="3125724" cy="552450"/>
          </a:xfrm>
          <a:prstGeom xmlns:a="http://schemas.openxmlformats.org/drawingml/2006/main" prst="rect">
            <a:avLst/>
          </a:prstGeom>
          <a:solidFill xmlns:a="http://schemas.openxmlformats.org/drawingml/2006/main">
            <a:srgbClr val="0E3A68"/>
          </a:solidFill>
          <a:ln xmlns:a="http://schemas.openxmlformats.org/drawingml/2006/main" w="9525">
            <a:solidFill>
              <a:srgbClr val="48B8E8"/>
            </a:solidFill>
            <a:prstDash val="solid"/>
          </a:ln>
        </p:spPr>
      </p:sp>
      <p:sp>
        <p:nvSpPr>
          <p:cNvPr id="12" name="Header text 1">
            <a:extLst xmlns:a="http://schemas.openxmlformats.org/drawingml/2006/main">
              <a:ext uri="{FF2B5EF4-FFF2-40B4-BE49-F238E27FC236}">
                <a16:creationId xmlns:a16="http://schemas.microsoft.com/office/drawing/2014/main" id="{9A900032-6B6C-4040-8C6D-4FEEC60A0BB8}"/>
              </a:ext>
            </a:extLst>
          </p:cNvPr>
          <p:cNvSpPr>
            <a:spLocks xmlns:a="http://schemas.openxmlformats.org/drawingml/2006/main" noGrp="1"/>
          </p:cNvSpPr>
          <p:nvPr/>
        </p:nvSpPr>
        <p:spPr>
          <a:xfrm xmlns:a="http://schemas.openxmlformats.org/drawingml/2006/main">
            <a:off x="3065526" y="1600200"/>
            <a:ext cx="2935224"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FFFFFF"/>
                </a:solidFill>
              </a:defRPr>
            </a:pPr>
            <a:r>
              <a:rPr sz="1050" b="1" i="0">
                <a:solidFill>
                  <a:srgbClr val="FFFFFF"/>
                </a:solidFill>
              </a:rPr>
              <a:t>SEER observation</a:t>
            </a:r>
          </a:p>
        </p:txBody>
      </p:sp>
      <p:sp>
        <p:nvSpPr>
          <p:cNvPr id="13" name="Header 2">
            <a:extLst xmlns:a="http://schemas.openxmlformats.org/drawingml/2006/main">
              <a:ext uri="{FF2B5EF4-FFF2-40B4-BE49-F238E27FC236}">
                <a16:creationId xmlns:a16="http://schemas.microsoft.com/office/drawing/2014/main" id="{83B01613-580A-438D-B87C-D3D5A181B25A}"/>
              </a:ext>
            </a:extLst>
          </p:cNvPr>
          <p:cNvSpPr>
            <a:spLocks xmlns:a="http://schemas.openxmlformats.org/drawingml/2006/main" noGrp="1"/>
          </p:cNvSpPr>
          <p:nvPr/>
        </p:nvSpPr>
        <p:spPr>
          <a:xfrm xmlns:a="http://schemas.openxmlformats.org/drawingml/2006/main">
            <a:off x="6096000" y="1524000"/>
            <a:ext cx="5581650" cy="552450"/>
          </a:xfrm>
          <a:prstGeom xmlns:a="http://schemas.openxmlformats.org/drawingml/2006/main" prst="rect">
            <a:avLst/>
          </a:prstGeom>
          <a:solidFill xmlns:a="http://schemas.openxmlformats.org/drawingml/2006/main">
            <a:srgbClr val="0E3A68"/>
          </a:solidFill>
          <a:ln xmlns:a="http://schemas.openxmlformats.org/drawingml/2006/main" w="9525">
            <a:solidFill>
              <a:srgbClr val="48B8E8"/>
            </a:solidFill>
            <a:prstDash val="solid"/>
          </a:ln>
        </p:spPr>
      </p:sp>
      <p:sp>
        <p:nvSpPr>
          <p:cNvPr id="14" name="Header text 2">
            <a:extLst xmlns:a="http://schemas.openxmlformats.org/drawingml/2006/main">
              <a:ext uri="{FF2B5EF4-FFF2-40B4-BE49-F238E27FC236}">
                <a16:creationId xmlns:a16="http://schemas.microsoft.com/office/drawing/2014/main" id="{C599193D-5442-4EEA-AF97-2B88F1DBF205}"/>
              </a:ext>
            </a:extLst>
          </p:cNvPr>
          <p:cNvSpPr>
            <a:spLocks xmlns:a="http://schemas.openxmlformats.org/drawingml/2006/main" noGrp="1"/>
          </p:cNvSpPr>
          <p:nvPr/>
        </p:nvSpPr>
        <p:spPr>
          <a:xfrm xmlns:a="http://schemas.openxmlformats.org/drawingml/2006/main">
            <a:off x="6191250" y="1600200"/>
            <a:ext cx="539115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FFFFFF"/>
                </a:solidFill>
              </a:defRPr>
            </a:pPr>
            <a:r>
              <a:rPr sz="1050" b="1" i="0">
                <a:solidFill>
                  <a:srgbClr val="FFFFFF"/>
                </a:solidFill>
              </a:rPr>
              <a:t>Disciplined interpretation</a:t>
            </a:r>
          </a:p>
        </p:txBody>
      </p:sp>
      <p:sp>
        <p:nvSpPr>
          <p:cNvPr id="15" name="Cell 0-0">
            <a:extLst xmlns:a="http://schemas.openxmlformats.org/drawingml/2006/main">
              <a:ext uri="{FF2B5EF4-FFF2-40B4-BE49-F238E27FC236}">
                <a16:creationId xmlns:a16="http://schemas.microsoft.com/office/drawing/2014/main" id="{FC1E4BCF-3057-4C2C-B587-BEC6E2186F6C}"/>
              </a:ext>
            </a:extLst>
          </p:cNvPr>
          <p:cNvSpPr>
            <a:spLocks xmlns:a="http://schemas.openxmlformats.org/drawingml/2006/main" noGrp="1"/>
          </p:cNvSpPr>
          <p:nvPr/>
        </p:nvSpPr>
        <p:spPr>
          <a:xfrm xmlns:a="http://schemas.openxmlformats.org/drawingml/2006/main">
            <a:off x="514350" y="2076450"/>
            <a:ext cx="2455926" cy="104775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16" name="Cell text 0-0">
            <a:extLst xmlns:a="http://schemas.openxmlformats.org/drawingml/2006/main">
              <a:ext uri="{FF2B5EF4-FFF2-40B4-BE49-F238E27FC236}">
                <a16:creationId xmlns:a16="http://schemas.microsoft.com/office/drawing/2014/main" id="{99CD5113-F3B1-4152-B1C9-790999FE71EB}"/>
              </a:ext>
            </a:extLst>
          </p:cNvPr>
          <p:cNvSpPr>
            <a:spLocks xmlns:a="http://schemas.openxmlformats.org/drawingml/2006/main" noGrp="1"/>
          </p:cNvSpPr>
          <p:nvPr/>
        </p:nvSpPr>
        <p:spPr>
          <a:xfrm xmlns:a="http://schemas.openxmlformats.org/drawingml/2006/main">
            <a:off x="619125" y="2152650"/>
            <a:ext cx="2246376"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Non-malignant meningioma</a:t>
            </a:r>
          </a:p>
        </p:txBody>
      </p:sp>
      <p:sp>
        <p:nvSpPr>
          <p:cNvPr id="17" name="Cell 0-1">
            <a:extLst xmlns:a="http://schemas.openxmlformats.org/drawingml/2006/main">
              <a:ext uri="{FF2B5EF4-FFF2-40B4-BE49-F238E27FC236}">
                <a16:creationId xmlns:a16="http://schemas.microsoft.com/office/drawing/2014/main" id="{1056EAD8-23AE-4384-800B-DF3EEFF9A948}"/>
              </a:ext>
            </a:extLst>
          </p:cNvPr>
          <p:cNvSpPr>
            <a:spLocks xmlns:a="http://schemas.openxmlformats.org/drawingml/2006/main" noGrp="1"/>
          </p:cNvSpPr>
          <p:nvPr/>
        </p:nvSpPr>
        <p:spPr>
          <a:xfrm xmlns:a="http://schemas.openxmlformats.org/drawingml/2006/main">
            <a:off x="2970276" y="2076450"/>
            <a:ext cx="3125724" cy="104775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18" name="Cell text 0-1">
            <a:extLst xmlns:a="http://schemas.openxmlformats.org/drawingml/2006/main">
              <a:ext uri="{FF2B5EF4-FFF2-40B4-BE49-F238E27FC236}">
                <a16:creationId xmlns:a16="http://schemas.microsoft.com/office/drawing/2014/main" id="{A573FC47-9DFC-4426-B04A-A65E489A8B82}"/>
              </a:ext>
            </a:extLst>
          </p:cNvPr>
          <p:cNvSpPr>
            <a:spLocks xmlns:a="http://schemas.openxmlformats.org/drawingml/2006/main" noGrp="1"/>
          </p:cNvSpPr>
          <p:nvPr/>
        </p:nvSpPr>
        <p:spPr>
          <a:xfrm xmlns:a="http://schemas.openxmlformats.org/drawingml/2006/main">
            <a:off x="3075051" y="2152650"/>
            <a:ext cx="2916174"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6.59/100k (2004) → 12.18 (2023)</a:t>
            </a:r>
          </a:p>
        </p:txBody>
      </p:sp>
      <p:sp>
        <p:nvSpPr>
          <p:cNvPr id="19" name="Cell 0-2">
            <a:extLst xmlns:a="http://schemas.openxmlformats.org/drawingml/2006/main">
              <a:ext uri="{FF2B5EF4-FFF2-40B4-BE49-F238E27FC236}">
                <a16:creationId xmlns:a16="http://schemas.microsoft.com/office/drawing/2014/main" id="{4893E8CE-F2E6-4F02-941B-BE5F01AA4515}"/>
              </a:ext>
            </a:extLst>
          </p:cNvPr>
          <p:cNvSpPr>
            <a:spLocks xmlns:a="http://schemas.openxmlformats.org/drawingml/2006/main" noGrp="1"/>
          </p:cNvSpPr>
          <p:nvPr/>
        </p:nvSpPr>
        <p:spPr>
          <a:xfrm xmlns:a="http://schemas.openxmlformats.org/drawingml/2006/main">
            <a:off x="6096000" y="2076450"/>
            <a:ext cx="5581650" cy="104775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0" name="Cell text 0-2">
            <a:extLst xmlns:a="http://schemas.openxmlformats.org/drawingml/2006/main">
              <a:ext uri="{FF2B5EF4-FFF2-40B4-BE49-F238E27FC236}">
                <a16:creationId xmlns:a16="http://schemas.microsoft.com/office/drawing/2014/main" id="{A4EA51FB-5482-4490-BCA6-0B10AC1F9FCA}"/>
              </a:ext>
            </a:extLst>
          </p:cNvPr>
          <p:cNvSpPr>
            <a:spLocks xmlns:a="http://schemas.openxmlformats.org/drawingml/2006/main" noGrp="1"/>
          </p:cNvSpPr>
          <p:nvPr/>
        </p:nvSpPr>
        <p:spPr>
          <a:xfrm xmlns:a="http://schemas.openxmlformats.org/drawingml/2006/main">
            <a:off x="6200775" y="2152650"/>
            <a:ext cx="5372100"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Strong increase; reporting began in 2004 and imaging/ascertainment changed</a:t>
            </a:r>
          </a:p>
        </p:txBody>
      </p:sp>
      <p:sp>
        <p:nvSpPr>
          <p:cNvPr id="21" name="Cell 1-0">
            <a:extLst xmlns:a="http://schemas.openxmlformats.org/drawingml/2006/main">
              <a:ext uri="{FF2B5EF4-FFF2-40B4-BE49-F238E27FC236}">
                <a16:creationId xmlns:a16="http://schemas.microsoft.com/office/drawing/2014/main" id="{F4823339-080B-4831-B076-BA04BCBDE2C2}"/>
              </a:ext>
            </a:extLst>
          </p:cNvPr>
          <p:cNvSpPr>
            <a:spLocks xmlns:a="http://schemas.openxmlformats.org/drawingml/2006/main" noGrp="1"/>
          </p:cNvSpPr>
          <p:nvPr/>
        </p:nvSpPr>
        <p:spPr>
          <a:xfrm xmlns:a="http://schemas.openxmlformats.org/drawingml/2006/main">
            <a:off x="514350" y="3124200"/>
            <a:ext cx="2455926" cy="104775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2" name="Cell text 1-0">
            <a:extLst xmlns:a="http://schemas.openxmlformats.org/drawingml/2006/main">
              <a:ext uri="{FF2B5EF4-FFF2-40B4-BE49-F238E27FC236}">
                <a16:creationId xmlns:a16="http://schemas.microsoft.com/office/drawing/2014/main" id="{CF3E3CA8-38A2-4F6E-A416-2FEF2F0AC0B8}"/>
              </a:ext>
            </a:extLst>
          </p:cNvPr>
          <p:cNvSpPr>
            <a:spLocks xmlns:a="http://schemas.openxmlformats.org/drawingml/2006/main" noGrp="1"/>
          </p:cNvSpPr>
          <p:nvPr/>
        </p:nvSpPr>
        <p:spPr>
          <a:xfrm xmlns:a="http://schemas.openxmlformats.org/drawingml/2006/main">
            <a:off x="619125" y="3200400"/>
            <a:ext cx="2246376"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Thyroid cancer</a:t>
            </a:r>
          </a:p>
        </p:txBody>
      </p:sp>
      <p:sp>
        <p:nvSpPr>
          <p:cNvPr id="23" name="Cell 1-1">
            <a:extLst xmlns:a="http://schemas.openxmlformats.org/drawingml/2006/main">
              <a:ext uri="{FF2B5EF4-FFF2-40B4-BE49-F238E27FC236}">
                <a16:creationId xmlns:a16="http://schemas.microsoft.com/office/drawing/2014/main" id="{55C28AF0-5200-4298-8159-12DF4760C6BA}"/>
              </a:ext>
            </a:extLst>
          </p:cNvPr>
          <p:cNvSpPr>
            <a:spLocks xmlns:a="http://schemas.openxmlformats.org/drawingml/2006/main" noGrp="1"/>
          </p:cNvSpPr>
          <p:nvPr/>
        </p:nvSpPr>
        <p:spPr>
          <a:xfrm xmlns:a="http://schemas.openxmlformats.org/drawingml/2006/main">
            <a:off x="2970276" y="3124200"/>
            <a:ext cx="3125724" cy="104775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4" name="Cell text 1-1">
            <a:extLst xmlns:a="http://schemas.openxmlformats.org/drawingml/2006/main">
              <a:ext uri="{FF2B5EF4-FFF2-40B4-BE49-F238E27FC236}">
                <a16:creationId xmlns:a16="http://schemas.microsoft.com/office/drawing/2014/main" id="{175BE18F-DEF3-4103-AF12-3AC6CF47638C}"/>
              </a:ext>
            </a:extLst>
          </p:cNvPr>
          <p:cNvSpPr>
            <a:spLocks xmlns:a="http://schemas.openxmlformats.org/drawingml/2006/main" noGrp="1"/>
          </p:cNvSpPr>
          <p:nvPr/>
        </p:nvSpPr>
        <p:spPr>
          <a:xfrm xmlns:a="http://schemas.openxmlformats.org/drawingml/2006/main">
            <a:off x="3075051" y="3200400"/>
            <a:ext cx="2916174"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7.65/100k (2000) → 15.35 (2023)</a:t>
            </a:r>
          </a:p>
        </p:txBody>
      </p:sp>
      <p:sp>
        <p:nvSpPr>
          <p:cNvPr id="25" name="Cell 1-2">
            <a:extLst xmlns:a="http://schemas.openxmlformats.org/drawingml/2006/main">
              <a:ext uri="{FF2B5EF4-FFF2-40B4-BE49-F238E27FC236}">
                <a16:creationId xmlns:a16="http://schemas.microsoft.com/office/drawing/2014/main" id="{6DD81E85-20E6-43D2-8DB2-D7116E64BB6C}"/>
              </a:ext>
            </a:extLst>
          </p:cNvPr>
          <p:cNvSpPr>
            <a:spLocks xmlns:a="http://schemas.openxmlformats.org/drawingml/2006/main" noGrp="1"/>
          </p:cNvSpPr>
          <p:nvPr/>
        </p:nvSpPr>
        <p:spPr>
          <a:xfrm xmlns:a="http://schemas.openxmlformats.org/drawingml/2006/main">
            <a:off x="6096000" y="3124200"/>
            <a:ext cx="5581650" cy="104775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6" name="Cell text 1-2">
            <a:extLst xmlns:a="http://schemas.openxmlformats.org/drawingml/2006/main">
              <a:ext uri="{FF2B5EF4-FFF2-40B4-BE49-F238E27FC236}">
                <a16:creationId xmlns:a16="http://schemas.microsoft.com/office/drawing/2014/main" id="{EAEB96E1-E4CF-47E9-880A-F87E9524583C}"/>
              </a:ext>
            </a:extLst>
          </p:cNvPr>
          <p:cNvSpPr>
            <a:spLocks xmlns:a="http://schemas.openxmlformats.org/drawingml/2006/main" noGrp="1"/>
          </p:cNvSpPr>
          <p:nvPr/>
        </p:nvSpPr>
        <p:spPr>
          <a:xfrm xmlns:a="http://schemas.openxmlformats.org/drawingml/2006/main">
            <a:off x="6200775" y="3200400"/>
            <a:ext cx="5372100"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Screening and overdiagnosis are major contributors; surveillance remains warranted</a:t>
            </a:r>
          </a:p>
        </p:txBody>
      </p:sp>
      <p:sp>
        <p:nvSpPr>
          <p:cNvPr id="27" name="Cell 2-0">
            <a:extLst xmlns:a="http://schemas.openxmlformats.org/drawingml/2006/main">
              <a:ext uri="{FF2B5EF4-FFF2-40B4-BE49-F238E27FC236}">
                <a16:creationId xmlns:a16="http://schemas.microsoft.com/office/drawing/2014/main" id="{F4FAE313-4D10-4E83-ADEE-79010023A2BE}"/>
              </a:ext>
            </a:extLst>
          </p:cNvPr>
          <p:cNvSpPr>
            <a:spLocks xmlns:a="http://schemas.openxmlformats.org/drawingml/2006/main" noGrp="1"/>
          </p:cNvSpPr>
          <p:nvPr/>
        </p:nvSpPr>
        <p:spPr>
          <a:xfrm xmlns:a="http://schemas.openxmlformats.org/drawingml/2006/main">
            <a:off x="514350" y="4171950"/>
            <a:ext cx="2455926" cy="104775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8" name="Cell text 2-0">
            <a:extLst xmlns:a="http://schemas.openxmlformats.org/drawingml/2006/main">
              <a:ext uri="{FF2B5EF4-FFF2-40B4-BE49-F238E27FC236}">
                <a16:creationId xmlns:a16="http://schemas.microsoft.com/office/drawing/2014/main" id="{E9DC17B0-E106-47EC-802E-F0FF8D026C95}"/>
              </a:ext>
            </a:extLst>
          </p:cNvPr>
          <p:cNvSpPr>
            <a:spLocks xmlns:a="http://schemas.openxmlformats.org/drawingml/2006/main" noGrp="1"/>
          </p:cNvSpPr>
          <p:nvPr/>
        </p:nvSpPr>
        <p:spPr>
          <a:xfrm xmlns:a="http://schemas.openxmlformats.org/drawingml/2006/main">
            <a:off x="619125" y="4248150"/>
            <a:ext cx="2246376"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Salivary-gland cancer</a:t>
            </a:r>
          </a:p>
        </p:txBody>
      </p:sp>
      <p:sp>
        <p:nvSpPr>
          <p:cNvPr id="29" name="Cell 2-1">
            <a:extLst xmlns:a="http://schemas.openxmlformats.org/drawingml/2006/main">
              <a:ext uri="{FF2B5EF4-FFF2-40B4-BE49-F238E27FC236}">
                <a16:creationId xmlns:a16="http://schemas.microsoft.com/office/drawing/2014/main" id="{8E8769A5-BE2E-429D-9558-E56E8DB4EB63}"/>
              </a:ext>
            </a:extLst>
          </p:cNvPr>
          <p:cNvSpPr>
            <a:spLocks xmlns:a="http://schemas.openxmlformats.org/drawingml/2006/main" noGrp="1"/>
          </p:cNvSpPr>
          <p:nvPr/>
        </p:nvSpPr>
        <p:spPr>
          <a:xfrm xmlns:a="http://schemas.openxmlformats.org/drawingml/2006/main">
            <a:off x="2970276" y="4171950"/>
            <a:ext cx="3125724" cy="104775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0" name="Cell text 2-1">
            <a:extLst xmlns:a="http://schemas.openxmlformats.org/drawingml/2006/main">
              <a:ext uri="{FF2B5EF4-FFF2-40B4-BE49-F238E27FC236}">
                <a16:creationId xmlns:a16="http://schemas.microsoft.com/office/drawing/2014/main" id="{947DB32D-FAB7-4627-803E-5AFC0759B6A1}"/>
              </a:ext>
            </a:extLst>
          </p:cNvPr>
          <p:cNvSpPr>
            <a:spLocks xmlns:a="http://schemas.openxmlformats.org/drawingml/2006/main" noGrp="1"/>
          </p:cNvSpPr>
          <p:nvPr/>
        </p:nvSpPr>
        <p:spPr>
          <a:xfrm xmlns:a="http://schemas.openxmlformats.org/drawingml/2006/main">
            <a:off x="3075051" y="4248150"/>
            <a:ext cx="2916174"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+0.73%/yr, 2000–2023</a:t>
            </a:r>
          </a:p>
        </p:txBody>
      </p:sp>
      <p:sp>
        <p:nvSpPr>
          <p:cNvPr id="31" name="Cell 2-2">
            <a:extLst xmlns:a="http://schemas.openxmlformats.org/drawingml/2006/main">
              <a:ext uri="{FF2B5EF4-FFF2-40B4-BE49-F238E27FC236}">
                <a16:creationId xmlns:a16="http://schemas.microsoft.com/office/drawing/2014/main" id="{88A4AE62-EBC5-42BF-BED2-F35396628B55}"/>
              </a:ext>
            </a:extLst>
          </p:cNvPr>
          <p:cNvSpPr>
            <a:spLocks xmlns:a="http://schemas.openxmlformats.org/drawingml/2006/main" noGrp="1"/>
          </p:cNvSpPr>
          <p:nvPr/>
        </p:nvSpPr>
        <p:spPr>
          <a:xfrm xmlns:a="http://schemas.openxmlformats.org/drawingml/2006/main">
            <a:off x="6096000" y="4171950"/>
            <a:ext cx="5581650" cy="104775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2" name="Cell text 2-2">
            <a:extLst xmlns:a="http://schemas.openxmlformats.org/drawingml/2006/main">
              <a:ext uri="{FF2B5EF4-FFF2-40B4-BE49-F238E27FC236}">
                <a16:creationId xmlns:a16="http://schemas.microsoft.com/office/drawing/2014/main" id="{EF419611-F939-4E85-B587-5463FC82841F}"/>
              </a:ext>
            </a:extLst>
          </p:cNvPr>
          <p:cNvSpPr>
            <a:spLocks xmlns:a="http://schemas.openxmlformats.org/drawingml/2006/main" noGrp="1"/>
          </p:cNvSpPr>
          <p:nvPr/>
        </p:nvSpPr>
        <p:spPr>
          <a:xfrm xmlns:a="http://schemas.openxmlformats.org/drawingml/2006/main">
            <a:off x="6200775" y="4248150"/>
            <a:ext cx="5372100"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Anatomically relevant to near-head use; trend is not attribution</a:t>
            </a:r>
          </a:p>
        </p:txBody>
      </p:sp>
      <p:sp>
        <p:nvSpPr>
          <p:cNvPr id="33" name="Cell 3-0">
            <a:extLst xmlns:a="http://schemas.openxmlformats.org/drawingml/2006/main">
              <a:ext uri="{FF2B5EF4-FFF2-40B4-BE49-F238E27FC236}">
                <a16:creationId xmlns:a16="http://schemas.microsoft.com/office/drawing/2014/main" id="{A96F12C6-F74E-4802-AA38-DBDCE36A6AF3}"/>
              </a:ext>
            </a:extLst>
          </p:cNvPr>
          <p:cNvSpPr>
            <a:spLocks xmlns:a="http://schemas.openxmlformats.org/drawingml/2006/main" noGrp="1"/>
          </p:cNvSpPr>
          <p:nvPr/>
        </p:nvSpPr>
        <p:spPr>
          <a:xfrm xmlns:a="http://schemas.openxmlformats.org/drawingml/2006/main">
            <a:off x="514350" y="5219700"/>
            <a:ext cx="2455926" cy="104775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34" name="Cell text 3-0">
            <a:extLst xmlns:a="http://schemas.openxmlformats.org/drawingml/2006/main">
              <a:ext uri="{FF2B5EF4-FFF2-40B4-BE49-F238E27FC236}">
                <a16:creationId xmlns:a16="http://schemas.microsoft.com/office/drawing/2014/main" id="{4E986A35-67B3-4F4B-8B0B-D8A8CB52FA4C}"/>
              </a:ext>
            </a:extLst>
          </p:cNvPr>
          <p:cNvSpPr>
            <a:spLocks xmlns:a="http://schemas.openxmlformats.org/drawingml/2006/main" noGrp="1"/>
          </p:cNvSpPr>
          <p:nvPr/>
        </p:nvSpPr>
        <p:spPr>
          <a:xfrm xmlns:a="http://schemas.openxmlformats.org/drawingml/2006/main">
            <a:off x="619125" y="5295900"/>
            <a:ext cx="2246376"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Glioblastoma</a:t>
            </a:r>
          </a:p>
        </p:txBody>
      </p:sp>
      <p:sp>
        <p:nvSpPr>
          <p:cNvPr id="35" name="Cell 3-1">
            <a:extLst xmlns:a="http://schemas.openxmlformats.org/drawingml/2006/main">
              <a:ext uri="{FF2B5EF4-FFF2-40B4-BE49-F238E27FC236}">
                <a16:creationId xmlns:a16="http://schemas.microsoft.com/office/drawing/2014/main" id="{2D681A95-E0A2-452C-B3B1-032EFF1D8B6E}"/>
              </a:ext>
            </a:extLst>
          </p:cNvPr>
          <p:cNvSpPr>
            <a:spLocks xmlns:a="http://schemas.openxmlformats.org/drawingml/2006/main" noGrp="1"/>
          </p:cNvSpPr>
          <p:nvPr/>
        </p:nvSpPr>
        <p:spPr>
          <a:xfrm xmlns:a="http://schemas.openxmlformats.org/drawingml/2006/main">
            <a:off x="2970276" y="5219700"/>
            <a:ext cx="3125724" cy="104775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36" name="Cell text 3-1">
            <a:extLst xmlns:a="http://schemas.openxmlformats.org/drawingml/2006/main">
              <a:ext uri="{FF2B5EF4-FFF2-40B4-BE49-F238E27FC236}">
                <a16:creationId xmlns:a16="http://schemas.microsoft.com/office/drawing/2014/main" id="{CD949BAA-8539-46FC-BABE-DEDE749D15C9}"/>
              </a:ext>
            </a:extLst>
          </p:cNvPr>
          <p:cNvSpPr>
            <a:spLocks xmlns:a="http://schemas.openxmlformats.org/drawingml/2006/main" noGrp="1"/>
          </p:cNvSpPr>
          <p:nvPr/>
        </p:nvSpPr>
        <p:spPr>
          <a:xfrm xmlns:a="http://schemas.openxmlformats.org/drawingml/2006/main">
            <a:off x="3075051" y="5295900"/>
            <a:ext cx="2916174"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3.02/100k (2000) → 3.15 (2023)</a:t>
            </a:r>
          </a:p>
        </p:txBody>
      </p:sp>
      <p:sp>
        <p:nvSpPr>
          <p:cNvPr id="37" name="Cell 3-2">
            <a:extLst xmlns:a="http://schemas.openxmlformats.org/drawingml/2006/main">
              <a:ext uri="{FF2B5EF4-FFF2-40B4-BE49-F238E27FC236}">
                <a16:creationId xmlns:a16="http://schemas.microsoft.com/office/drawing/2014/main" id="{EAD658E5-B519-452E-AC6C-95C278AA0DD8}"/>
              </a:ext>
            </a:extLst>
          </p:cNvPr>
          <p:cNvSpPr>
            <a:spLocks xmlns:a="http://schemas.openxmlformats.org/drawingml/2006/main" noGrp="1"/>
          </p:cNvSpPr>
          <p:nvPr/>
        </p:nvSpPr>
        <p:spPr>
          <a:xfrm xmlns:a="http://schemas.openxmlformats.org/drawingml/2006/main">
            <a:off x="6096000" y="5219700"/>
            <a:ext cx="5581650" cy="104775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38" name="Cell text 3-2">
            <a:extLst xmlns:a="http://schemas.openxmlformats.org/drawingml/2006/main">
              <a:ext uri="{FF2B5EF4-FFF2-40B4-BE49-F238E27FC236}">
                <a16:creationId xmlns:a16="http://schemas.microsoft.com/office/drawing/2014/main" id="{11CF8D78-AA15-4064-B425-1DFBA650B002}"/>
              </a:ext>
            </a:extLst>
          </p:cNvPr>
          <p:cNvSpPr>
            <a:spLocks xmlns:a="http://schemas.openxmlformats.org/drawingml/2006/main" noGrp="1"/>
          </p:cNvSpPr>
          <p:nvPr/>
        </p:nvSpPr>
        <p:spPr>
          <a:xfrm xmlns:a="http://schemas.openxmlformats.org/drawingml/2006/main">
            <a:off x="6200775" y="5295900"/>
            <a:ext cx="5372100" cy="8953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Overall nearly flat; age-specific divergence merits analysis</a:t>
            </a:r>
          </a:p>
        </p:txBody>
      </p:sp>
    </p:spTree>
    <p:extLst>
      <p:ext uri="{BB962C8B-B14F-4D97-AF65-F5344CB8AC3E}">
        <p14:creationId xmlns:p14="http://schemas.microsoft.com/office/powerpoint/2010/main" val="64607891"/>
      </p:ext>
    </p:extLst>
  </p:cSld>
</p:sld>
</file>

<file path=ppt/slides/slide31.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5" name="Top cyan rule">
            <a:extLst xmlns:a="http://schemas.openxmlformats.org/drawingml/2006/main">
              <a:ext uri="{FF2B5EF4-FFF2-40B4-BE49-F238E27FC236}">
                <a16:creationId xmlns:a16="http://schemas.microsoft.com/office/drawing/2014/main" id="{7D1F3875-99A1-4B5E-9311-1CEF55956BDA}"/>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6C26D11B-AC15-4457-891E-93B7B331B3F2}"/>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HUMAN EVIDENCE</a:t>
            </a:r>
          </a:p>
        </p:txBody>
      </p:sp>
      <p:sp>
        <p:nvSpPr>
          <p:cNvPr id="3" name="Evidence tag">
            <a:extLst xmlns:a="http://schemas.openxmlformats.org/drawingml/2006/main">
              <a:ext uri="{FF2B5EF4-FFF2-40B4-BE49-F238E27FC236}">
                <a16:creationId xmlns:a16="http://schemas.microsoft.com/office/drawing/2014/main" id="{BDA6347A-9C01-4121-A481-F360FDA316FF}"/>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599EBA2C-4847-47A5-9716-645501C58328}"/>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SURVEILLANCE METHOD</a:t>
            </a:r>
          </a:p>
        </p:txBody>
      </p:sp>
      <p:sp>
        <p:nvSpPr>
          <p:cNvPr id="5" name="Slide title">
            <a:extLst xmlns:a="http://schemas.openxmlformats.org/drawingml/2006/main">
              <a:ext uri="{FF2B5EF4-FFF2-40B4-BE49-F238E27FC236}">
                <a16:creationId xmlns:a16="http://schemas.microsoft.com/office/drawing/2014/main" id="{2BAEFAB6-17AA-4B47-BBE1-CFC8EF00AF48}"/>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How to read cancer surveillance without fooling yourself</a:t>
            </a:r>
          </a:p>
        </p:txBody>
      </p:sp>
      <p:sp>
        <p:nvSpPr>
          <p:cNvPr id="6" name="Gold rule">
            <a:extLst xmlns:a="http://schemas.openxmlformats.org/drawingml/2006/main">
              <a:ext uri="{FF2B5EF4-FFF2-40B4-BE49-F238E27FC236}">
                <a16:creationId xmlns:a16="http://schemas.microsoft.com/office/drawing/2014/main" id="{CC55A569-AB78-4F1D-A903-C7D57DE653DE}"/>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4498ACF8-A16B-4682-BD93-67AD2BB1CD3C}"/>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6E33C8F4-4D4E-471C-B742-3CCF21AAA3F5}"/>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31</a:t>
            </a:r>
          </a:p>
        </p:txBody>
      </p:sp>
      <p:sp>
        <p:nvSpPr>
          <p:cNvPr id="9" name="Card 1 card">
            <a:extLst xmlns:a="http://schemas.openxmlformats.org/drawingml/2006/main">
              <a:ext uri="{FF2B5EF4-FFF2-40B4-BE49-F238E27FC236}">
                <a16:creationId xmlns:a16="http://schemas.microsoft.com/office/drawing/2014/main" id="{D809992E-FB66-4FE5-870B-0EDAA49314DF}"/>
              </a:ext>
            </a:extLst>
          </p:cNvPr>
          <p:cNvSpPr>
            <a:spLocks xmlns:a="http://schemas.openxmlformats.org/drawingml/2006/main" noGrp="1"/>
          </p:cNvSpPr>
          <p:nvPr/>
        </p:nvSpPr>
        <p:spPr>
          <a:xfrm xmlns:a="http://schemas.openxmlformats.org/drawingml/2006/main">
            <a:off x="51435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0" name="Card 1 accent">
            <a:extLst xmlns:a="http://schemas.openxmlformats.org/drawingml/2006/main">
              <a:ext uri="{FF2B5EF4-FFF2-40B4-BE49-F238E27FC236}">
                <a16:creationId xmlns:a16="http://schemas.microsoft.com/office/drawing/2014/main" id="{94F72BF6-80C6-43FE-A8BD-6670DD3CDCBA}"/>
              </a:ext>
            </a:extLst>
          </p:cNvPr>
          <p:cNvSpPr>
            <a:spLocks xmlns:a="http://schemas.openxmlformats.org/drawingml/2006/main" noGrp="1"/>
          </p:cNvSpPr>
          <p:nvPr/>
        </p:nvSpPr>
        <p:spPr>
          <a:xfrm xmlns:a="http://schemas.openxmlformats.org/drawingml/2006/main">
            <a:off x="514350" y="1495425"/>
            <a:ext cx="66675" cy="2152650"/>
          </a:xfrm>
          <a:prstGeom xmlns:a="http://schemas.openxmlformats.org/drawingml/2006/main" prst="rect">
            <a:avLst/>
          </a:prstGeom>
          <a:solidFill xmlns:a="http://schemas.openxmlformats.org/drawingml/2006/main">
            <a:srgbClr val="FF6B6B"/>
          </a:solidFill>
          <a:ln xmlns:a="http://schemas.openxmlformats.org/drawingml/2006/main" w="0">
            <a:solidFill>
              <a:srgbClr val="FF6B6B"/>
            </a:solidFill>
            <a:prstDash val="solid"/>
          </a:ln>
        </p:spPr>
      </p:sp>
      <p:sp>
        <p:nvSpPr>
          <p:cNvPr id="11" name="Card 1 title">
            <a:extLst xmlns:a="http://schemas.openxmlformats.org/drawingml/2006/main">
              <a:ext uri="{FF2B5EF4-FFF2-40B4-BE49-F238E27FC236}">
                <a16:creationId xmlns:a16="http://schemas.microsoft.com/office/drawing/2014/main" id="{F85EC6FE-A93F-464E-A054-B8A4E8A12A49}"/>
              </a:ext>
            </a:extLst>
          </p:cNvPr>
          <p:cNvSpPr>
            <a:spLocks xmlns:a="http://schemas.openxmlformats.org/drawingml/2006/main" noGrp="1"/>
          </p:cNvSpPr>
          <p:nvPr/>
        </p:nvSpPr>
        <p:spPr>
          <a:xfrm xmlns:a="http://schemas.openxmlformats.org/drawingml/2006/main">
            <a:off x="73342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RATE ≠ CAUSE</a:t>
            </a:r>
          </a:p>
        </p:txBody>
      </p:sp>
      <p:sp>
        <p:nvSpPr>
          <p:cNvPr id="12" name="Card 1 body">
            <a:extLst xmlns:a="http://schemas.openxmlformats.org/drawingml/2006/main">
              <a:ext uri="{FF2B5EF4-FFF2-40B4-BE49-F238E27FC236}">
                <a16:creationId xmlns:a16="http://schemas.microsoft.com/office/drawing/2014/main" id="{AD06487A-2A17-458E-9FBD-41FA36D01964}"/>
              </a:ext>
            </a:extLst>
          </p:cNvPr>
          <p:cNvSpPr>
            <a:spLocks xmlns:a="http://schemas.openxmlformats.org/drawingml/2006/main" noGrp="1"/>
          </p:cNvSpPr>
          <p:nvPr/>
        </p:nvSpPr>
        <p:spPr>
          <a:xfrm xmlns:a="http://schemas.openxmlformats.org/drawingml/2006/main">
            <a:off x="73342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Screening, diagnostics, classification, reporting, migration, competing risks, and other factors can change incidence.</a:t>
            </a:r>
          </a:p>
        </p:txBody>
      </p:sp>
      <p:sp>
        <p:nvSpPr>
          <p:cNvPr id="13" name="Card 2 card">
            <a:extLst xmlns:a="http://schemas.openxmlformats.org/drawingml/2006/main">
              <a:ext uri="{FF2B5EF4-FFF2-40B4-BE49-F238E27FC236}">
                <a16:creationId xmlns:a16="http://schemas.microsoft.com/office/drawing/2014/main" id="{8D354CA3-788E-439C-8150-A03150549C39}"/>
              </a:ext>
            </a:extLst>
          </p:cNvPr>
          <p:cNvSpPr>
            <a:spLocks xmlns:a="http://schemas.openxmlformats.org/drawingml/2006/main" noGrp="1"/>
          </p:cNvSpPr>
          <p:nvPr/>
        </p:nvSpPr>
        <p:spPr>
          <a:xfrm xmlns:a="http://schemas.openxmlformats.org/drawingml/2006/main">
            <a:off x="617220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4" name="Card 2 accent">
            <a:extLst xmlns:a="http://schemas.openxmlformats.org/drawingml/2006/main">
              <a:ext uri="{FF2B5EF4-FFF2-40B4-BE49-F238E27FC236}">
                <a16:creationId xmlns:a16="http://schemas.microsoft.com/office/drawing/2014/main" id="{9ED29F2F-06C2-41C0-AED9-DCBC8BC3257C}"/>
              </a:ext>
            </a:extLst>
          </p:cNvPr>
          <p:cNvSpPr>
            <a:spLocks xmlns:a="http://schemas.openxmlformats.org/drawingml/2006/main" noGrp="1"/>
          </p:cNvSpPr>
          <p:nvPr/>
        </p:nvSpPr>
        <p:spPr>
          <a:xfrm xmlns:a="http://schemas.openxmlformats.org/drawingml/2006/main">
            <a:off x="6172200" y="1495425"/>
            <a:ext cx="66675" cy="21526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5" name="Card 2 title">
            <a:extLst xmlns:a="http://schemas.openxmlformats.org/drawingml/2006/main">
              <a:ext uri="{FF2B5EF4-FFF2-40B4-BE49-F238E27FC236}">
                <a16:creationId xmlns:a16="http://schemas.microsoft.com/office/drawing/2014/main" id="{FB53DA0F-CE2F-4CB0-8F1F-188BDD405713}"/>
              </a:ext>
            </a:extLst>
          </p:cNvPr>
          <p:cNvSpPr>
            <a:spLocks xmlns:a="http://schemas.openxmlformats.org/drawingml/2006/main" noGrp="1"/>
          </p:cNvSpPr>
          <p:nvPr/>
        </p:nvSpPr>
        <p:spPr>
          <a:xfrm xmlns:a="http://schemas.openxmlformats.org/drawingml/2006/main">
            <a:off x="639127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FLAT ≠ EXONERATION</a:t>
            </a:r>
          </a:p>
        </p:txBody>
      </p:sp>
      <p:sp>
        <p:nvSpPr>
          <p:cNvPr id="16" name="Card 2 body">
            <a:extLst xmlns:a="http://schemas.openxmlformats.org/drawingml/2006/main">
              <a:ext uri="{FF2B5EF4-FFF2-40B4-BE49-F238E27FC236}">
                <a16:creationId xmlns:a16="http://schemas.microsoft.com/office/drawing/2014/main" id="{618AC1A6-C344-4281-A1E0-3A2DEB0BC580}"/>
              </a:ext>
            </a:extLst>
          </p:cNvPr>
          <p:cNvSpPr>
            <a:spLocks xmlns:a="http://schemas.openxmlformats.org/drawingml/2006/main" noGrp="1"/>
          </p:cNvSpPr>
          <p:nvPr/>
        </p:nvSpPr>
        <p:spPr>
          <a:xfrm xmlns:a="http://schemas.openxmlformats.org/drawingml/2006/main">
            <a:off x="639127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A broad category can conceal subtype, age, sex, anatomic, exposure, and latency patterns moving in different directions.</a:t>
            </a:r>
          </a:p>
        </p:txBody>
      </p:sp>
      <p:sp>
        <p:nvSpPr>
          <p:cNvPr id="17" name="Card 3 card">
            <a:extLst xmlns:a="http://schemas.openxmlformats.org/drawingml/2006/main">
              <a:ext uri="{FF2B5EF4-FFF2-40B4-BE49-F238E27FC236}">
                <a16:creationId xmlns:a16="http://schemas.microsoft.com/office/drawing/2014/main" id="{321FCEF5-7964-45F0-9EC9-813CE0AB6D88}"/>
              </a:ext>
            </a:extLst>
          </p:cNvPr>
          <p:cNvSpPr>
            <a:spLocks xmlns:a="http://schemas.openxmlformats.org/drawingml/2006/main" noGrp="1"/>
          </p:cNvSpPr>
          <p:nvPr/>
        </p:nvSpPr>
        <p:spPr>
          <a:xfrm xmlns:a="http://schemas.openxmlformats.org/drawingml/2006/main">
            <a:off x="51435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8" name="Card 3 accent">
            <a:extLst xmlns:a="http://schemas.openxmlformats.org/drawingml/2006/main">
              <a:ext uri="{FF2B5EF4-FFF2-40B4-BE49-F238E27FC236}">
                <a16:creationId xmlns:a16="http://schemas.microsoft.com/office/drawing/2014/main" id="{88CD60B5-1217-45B2-8747-BFC1C2E78849}"/>
              </a:ext>
            </a:extLst>
          </p:cNvPr>
          <p:cNvSpPr>
            <a:spLocks xmlns:a="http://schemas.openxmlformats.org/drawingml/2006/main" noGrp="1"/>
          </p:cNvSpPr>
          <p:nvPr/>
        </p:nvSpPr>
        <p:spPr>
          <a:xfrm xmlns:a="http://schemas.openxmlformats.org/drawingml/2006/main">
            <a:off x="514350" y="3943350"/>
            <a:ext cx="66675" cy="2152650"/>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9" name="Card 3 title">
            <a:extLst xmlns:a="http://schemas.openxmlformats.org/drawingml/2006/main">
              <a:ext uri="{FF2B5EF4-FFF2-40B4-BE49-F238E27FC236}">
                <a16:creationId xmlns:a16="http://schemas.microsoft.com/office/drawing/2014/main" id="{F445973A-8AA1-4078-93FE-B04AD675EE03}"/>
              </a:ext>
            </a:extLst>
          </p:cNvPr>
          <p:cNvSpPr>
            <a:spLocks xmlns:a="http://schemas.openxmlformats.org/drawingml/2006/main" noGrp="1"/>
          </p:cNvSpPr>
          <p:nvPr/>
        </p:nvSpPr>
        <p:spPr>
          <a:xfrm xmlns:a="http://schemas.openxmlformats.org/drawingml/2006/main">
            <a:off x="73342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REPORTING MATTERS</a:t>
            </a:r>
          </a:p>
        </p:txBody>
      </p:sp>
      <p:sp>
        <p:nvSpPr>
          <p:cNvPr id="20" name="Card 3 body">
            <a:extLst xmlns:a="http://schemas.openxmlformats.org/drawingml/2006/main">
              <a:ext uri="{FF2B5EF4-FFF2-40B4-BE49-F238E27FC236}">
                <a16:creationId xmlns:a16="http://schemas.microsoft.com/office/drawing/2014/main" id="{941D861F-AC77-45B1-8E11-05A6BB6BF927}"/>
              </a:ext>
            </a:extLst>
          </p:cNvPr>
          <p:cNvSpPr>
            <a:spLocks xmlns:a="http://schemas.openxmlformats.org/drawingml/2006/main" noGrp="1"/>
          </p:cNvSpPr>
          <p:nvPr/>
        </p:nvSpPr>
        <p:spPr>
          <a:xfrm xmlns:a="http://schemas.openxmlformats.org/drawingml/2006/main">
            <a:off x="73342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Non-malignant brain/CNS tumor reporting became mandatory in 2004; meningioma trends require that context.</a:t>
            </a:r>
          </a:p>
        </p:txBody>
      </p:sp>
      <p:sp>
        <p:nvSpPr>
          <p:cNvPr id="21" name="Card 4 card">
            <a:extLst xmlns:a="http://schemas.openxmlformats.org/drawingml/2006/main">
              <a:ext uri="{FF2B5EF4-FFF2-40B4-BE49-F238E27FC236}">
                <a16:creationId xmlns:a16="http://schemas.microsoft.com/office/drawing/2014/main" id="{9F371098-92FC-4481-A31D-E5E0F2939B59}"/>
              </a:ext>
            </a:extLst>
          </p:cNvPr>
          <p:cNvSpPr>
            <a:spLocks xmlns:a="http://schemas.openxmlformats.org/drawingml/2006/main" noGrp="1"/>
          </p:cNvSpPr>
          <p:nvPr/>
        </p:nvSpPr>
        <p:spPr>
          <a:xfrm xmlns:a="http://schemas.openxmlformats.org/drawingml/2006/main">
            <a:off x="617220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22" name="Card 4 accent">
            <a:extLst xmlns:a="http://schemas.openxmlformats.org/drawingml/2006/main">
              <a:ext uri="{FF2B5EF4-FFF2-40B4-BE49-F238E27FC236}">
                <a16:creationId xmlns:a16="http://schemas.microsoft.com/office/drawing/2014/main" id="{EDE539A6-F468-4E47-9A3B-FB7CEDE9B535}"/>
              </a:ext>
            </a:extLst>
          </p:cNvPr>
          <p:cNvSpPr>
            <a:spLocks xmlns:a="http://schemas.openxmlformats.org/drawingml/2006/main" noGrp="1"/>
          </p:cNvSpPr>
          <p:nvPr/>
        </p:nvSpPr>
        <p:spPr>
          <a:xfrm xmlns:a="http://schemas.openxmlformats.org/drawingml/2006/main">
            <a:off x="6172200" y="3943350"/>
            <a:ext cx="66675" cy="2152650"/>
          </a:xfrm>
          <a:prstGeom xmlns:a="http://schemas.openxmlformats.org/drawingml/2006/main" prst="rect">
            <a:avLst/>
          </a:prstGeom>
          <a:solidFill xmlns:a="http://schemas.openxmlformats.org/drawingml/2006/main">
            <a:srgbClr val="67D39E"/>
          </a:solidFill>
          <a:ln xmlns:a="http://schemas.openxmlformats.org/drawingml/2006/main" w="0">
            <a:solidFill>
              <a:srgbClr val="67D39E"/>
            </a:solidFill>
            <a:prstDash val="solid"/>
          </a:ln>
        </p:spPr>
      </p:sp>
      <p:sp>
        <p:nvSpPr>
          <p:cNvPr id="23" name="Card 4 title">
            <a:extLst xmlns:a="http://schemas.openxmlformats.org/drawingml/2006/main">
              <a:ext uri="{FF2B5EF4-FFF2-40B4-BE49-F238E27FC236}">
                <a16:creationId xmlns:a16="http://schemas.microsoft.com/office/drawing/2014/main" id="{EC15BB68-12D9-45D9-AC28-516B8FBF76D4}"/>
              </a:ext>
            </a:extLst>
          </p:cNvPr>
          <p:cNvSpPr>
            <a:spLocks xmlns:a="http://schemas.openxmlformats.org/drawingml/2006/main" noGrp="1"/>
          </p:cNvSpPr>
          <p:nvPr/>
        </p:nvSpPr>
        <p:spPr>
          <a:xfrm xmlns:a="http://schemas.openxmlformats.org/drawingml/2006/main">
            <a:off x="639127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DESIGN THE LINKAGE</a:t>
            </a:r>
          </a:p>
        </p:txBody>
      </p:sp>
      <p:sp>
        <p:nvSpPr>
          <p:cNvPr id="24" name="Card 4 body">
            <a:extLst xmlns:a="http://schemas.openxmlformats.org/drawingml/2006/main">
              <a:ext uri="{FF2B5EF4-FFF2-40B4-BE49-F238E27FC236}">
                <a16:creationId xmlns:a16="http://schemas.microsoft.com/office/drawing/2014/main" id="{B4789F5E-8271-41FF-B446-0EE20D7ADB57}"/>
              </a:ext>
            </a:extLst>
          </p:cNvPr>
          <p:cNvSpPr>
            <a:spLocks xmlns:a="http://schemas.openxmlformats.org/drawingml/2006/main" noGrp="1"/>
          </p:cNvSpPr>
          <p:nvPr/>
        </p:nvSpPr>
        <p:spPr>
          <a:xfrm xmlns:a="http://schemas.openxmlformats.org/drawingml/2006/main">
            <a:off x="639127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Join registry data to exposure telemetry, carrier bands, device histories, tumor location, molecular subtype, and latency.</a:t>
            </a:r>
          </a:p>
        </p:txBody>
      </p:sp>
    </p:spTree>
    <p:extLst>
      <p:ext uri="{BB962C8B-B14F-4D97-AF65-F5344CB8AC3E}">
        <p14:creationId xmlns:p14="http://schemas.microsoft.com/office/powerpoint/2010/main" val="1472953224"/>
      </p:ext>
    </p:extLst>
  </p:cSld>
</p:sld>
</file>

<file path=ppt/slides/slide32.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0" name="Top cyan rule">
            <a:extLst xmlns:a="http://schemas.openxmlformats.org/drawingml/2006/main">
              <a:ext uri="{FF2B5EF4-FFF2-40B4-BE49-F238E27FC236}">
                <a16:creationId xmlns:a16="http://schemas.microsoft.com/office/drawing/2014/main" id="{07766582-5CC9-472F-8B39-29B1FA255F22}"/>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14061543-2E20-4ABC-B033-72866BF5A118}"/>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SYNTHESIS</a:t>
            </a:r>
          </a:p>
        </p:txBody>
      </p:sp>
      <p:sp>
        <p:nvSpPr>
          <p:cNvPr id="3" name="Evidence tag">
            <a:extLst xmlns:a="http://schemas.openxmlformats.org/drawingml/2006/main">
              <a:ext uri="{FF2B5EF4-FFF2-40B4-BE49-F238E27FC236}">
                <a16:creationId xmlns:a16="http://schemas.microsoft.com/office/drawing/2014/main" id="{0DD8B10A-4E16-42D4-9D74-6C378A4352AD}"/>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35C3A41C-7FFC-4C64-BE65-EA98DCB5DE1B}"/>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RF SAFE FRAMEWORK</a:t>
            </a:r>
          </a:p>
        </p:txBody>
      </p:sp>
      <p:sp>
        <p:nvSpPr>
          <p:cNvPr id="5" name="Slide title">
            <a:extLst xmlns:a="http://schemas.openxmlformats.org/drawingml/2006/main">
              <a:ext uri="{FF2B5EF4-FFF2-40B4-BE49-F238E27FC236}">
                <a16:creationId xmlns:a16="http://schemas.microsoft.com/office/drawing/2014/main" id="{5B991D93-C129-413B-8AFC-D008F46635BB}"/>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Biological dissonance: RF Safe’s testable synthesis</a:t>
            </a:r>
          </a:p>
        </p:txBody>
      </p:sp>
      <p:sp>
        <p:nvSpPr>
          <p:cNvPr id="6" name="Gold rule">
            <a:extLst xmlns:a="http://schemas.openxmlformats.org/drawingml/2006/main">
              <a:ext uri="{FF2B5EF4-FFF2-40B4-BE49-F238E27FC236}">
                <a16:creationId xmlns:a16="http://schemas.microsoft.com/office/drawing/2014/main" id="{214F36C2-054F-475C-90A6-A878F56F713B}"/>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6DA3007D-638B-437C-8AF9-160C1E333D89}"/>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94B86AD3-32DC-4FE4-8BED-3871185F6D60}"/>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32</a:t>
            </a:r>
          </a:p>
        </p:txBody>
      </p:sp>
      <p:sp>
        <p:nvSpPr>
          <p:cNvPr id="9" name="Path node 0">
            <a:extLst xmlns:a="http://schemas.openxmlformats.org/drawingml/2006/main">
              <a:ext uri="{FF2B5EF4-FFF2-40B4-BE49-F238E27FC236}">
                <a16:creationId xmlns:a16="http://schemas.microsoft.com/office/drawing/2014/main" id="{3995822E-0C32-47FC-B9FC-F98ADD164D1E}"/>
              </a:ext>
            </a:extLst>
          </p:cNvPr>
          <p:cNvSpPr>
            <a:spLocks xmlns:a="http://schemas.openxmlformats.org/drawingml/2006/main" noGrp="1"/>
          </p:cNvSpPr>
          <p:nvPr/>
        </p:nvSpPr>
        <p:spPr>
          <a:xfrm xmlns:a="http://schemas.openxmlformats.org/drawingml/2006/main">
            <a:off x="514350" y="2047875"/>
            <a:ext cx="2662238" cy="2381250"/>
          </a:xfrm>
          <a:prstGeom xmlns:a="http://schemas.openxmlformats.org/drawingml/2006/main" prst="roundRect">
            <a:avLst>
              <a:gd name="adj" fmla="val 4800"/>
            </a:avLst>
          </a:prstGeom>
          <a:solidFill xmlns:a="http://schemas.openxmlformats.org/drawingml/2006/main">
            <a:srgbClr val="0A2748"/>
          </a:solidFill>
          <a:ln xmlns:a="http://schemas.openxmlformats.org/drawingml/2006/main" w="19050">
            <a:solidFill>
              <a:srgbClr val="48B8E8"/>
            </a:solidFill>
            <a:prstDash val="solid"/>
          </a:ln>
        </p:spPr>
      </p:sp>
      <p:sp>
        <p:nvSpPr>
          <p:cNvPr id="10" name="Path number 0">
            <a:extLst xmlns:a="http://schemas.openxmlformats.org/drawingml/2006/main">
              <a:ext uri="{FF2B5EF4-FFF2-40B4-BE49-F238E27FC236}">
                <a16:creationId xmlns:a16="http://schemas.microsoft.com/office/drawing/2014/main" id="{4AC5A3B0-BCAE-471D-BF9D-9584F2477A4A}"/>
              </a:ext>
            </a:extLst>
          </p:cNvPr>
          <p:cNvSpPr>
            <a:spLocks xmlns:a="http://schemas.openxmlformats.org/drawingml/2006/main" noGrp="1"/>
          </p:cNvSpPr>
          <p:nvPr/>
        </p:nvSpPr>
        <p:spPr>
          <a:xfrm xmlns:a="http://schemas.openxmlformats.org/drawingml/2006/main">
            <a:off x="685800" y="2190750"/>
            <a:ext cx="4953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48B8E8"/>
                </a:solidFill>
              </a:defRPr>
            </a:pPr>
            <a:r>
              <a:rPr sz="1125" b="1" i="0">
                <a:solidFill>
                  <a:srgbClr val="48B8E8"/>
                </a:solidFill>
              </a:rPr>
              <a:t>01</a:t>
            </a:r>
          </a:p>
        </p:txBody>
      </p:sp>
      <p:sp>
        <p:nvSpPr>
          <p:cNvPr id="11" name="Path title 0">
            <a:extLst xmlns:a="http://schemas.openxmlformats.org/drawingml/2006/main">
              <a:ext uri="{FF2B5EF4-FFF2-40B4-BE49-F238E27FC236}">
                <a16:creationId xmlns:a16="http://schemas.microsoft.com/office/drawing/2014/main" id="{709893CB-81B4-46CA-B760-3E15E54A3BB2}"/>
              </a:ext>
            </a:extLst>
          </p:cNvPr>
          <p:cNvSpPr>
            <a:spLocks xmlns:a="http://schemas.openxmlformats.org/drawingml/2006/main" noGrp="1"/>
          </p:cNvSpPr>
          <p:nvPr/>
        </p:nvSpPr>
        <p:spPr>
          <a:xfrm xmlns:a="http://schemas.openxmlformats.org/drawingml/2006/main">
            <a:off x="704850" y="2609850"/>
            <a:ext cx="2281238" cy="552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IMPOSED SIGNAL</a:t>
            </a:r>
          </a:p>
        </p:txBody>
      </p:sp>
      <p:sp>
        <p:nvSpPr>
          <p:cNvPr id="12" name="Path body 0">
            <a:extLst xmlns:a="http://schemas.openxmlformats.org/drawingml/2006/main">
              <a:ext uri="{FF2B5EF4-FFF2-40B4-BE49-F238E27FC236}">
                <a16:creationId xmlns:a16="http://schemas.microsoft.com/office/drawing/2014/main" id="{6EBC50CF-CA12-4650-9820-BEF9922C9FDF}"/>
              </a:ext>
            </a:extLst>
          </p:cNvPr>
          <p:cNvSpPr>
            <a:spLocks xmlns:a="http://schemas.openxmlformats.org/drawingml/2006/main" noGrp="1"/>
          </p:cNvSpPr>
          <p:nvPr/>
        </p:nvSpPr>
        <p:spPr>
          <a:xfrm xmlns:a="http://schemas.openxmlformats.org/drawingml/2006/main">
            <a:off x="704850" y="3295650"/>
            <a:ext cx="2281238" cy="876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Frequency, modulation, pulses, proximity, duty cycle, multiple sources</a:t>
            </a:r>
          </a:p>
        </p:txBody>
      </p:sp>
      <p:sp>
        <p:nvSpPr>
          <p:cNvPr id="13" name="Path arrow 0">
            <a:extLst xmlns:a="http://schemas.openxmlformats.org/drawingml/2006/main">
              <a:ext uri="{FF2B5EF4-FFF2-40B4-BE49-F238E27FC236}">
                <a16:creationId xmlns:a16="http://schemas.microsoft.com/office/drawing/2014/main" id="{3B711C71-EAB9-4EC1-89CB-8006891306E6}"/>
              </a:ext>
            </a:extLst>
          </p:cNvPr>
          <p:cNvSpPr>
            <a:spLocks xmlns:a="http://schemas.openxmlformats.org/drawingml/2006/main" noGrp="1"/>
          </p:cNvSpPr>
          <p:nvPr/>
        </p:nvSpPr>
        <p:spPr>
          <a:xfrm xmlns:a="http://schemas.openxmlformats.org/drawingml/2006/main">
            <a:off x="3176588" y="2905125"/>
            <a:ext cx="17145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950" b="1" i="0">
                <a:solidFill>
                  <a:srgbClr val="F4C542"/>
                </a:solidFill>
              </a:defRPr>
            </a:pPr>
            <a:r>
              <a:rPr sz="1950" b="1" i="0">
                <a:solidFill>
                  <a:srgbClr val="F4C542"/>
                </a:solidFill>
              </a:rPr>
              <a:t>→</a:t>
            </a:r>
          </a:p>
        </p:txBody>
      </p:sp>
      <p:sp>
        <p:nvSpPr>
          <p:cNvPr id="14" name="Path node 1">
            <a:extLst xmlns:a="http://schemas.openxmlformats.org/drawingml/2006/main">
              <a:ext uri="{FF2B5EF4-FFF2-40B4-BE49-F238E27FC236}">
                <a16:creationId xmlns:a16="http://schemas.microsoft.com/office/drawing/2014/main" id="{50F825BD-663B-4F67-A828-2D907EEB14F5}"/>
              </a:ext>
            </a:extLst>
          </p:cNvPr>
          <p:cNvSpPr>
            <a:spLocks xmlns:a="http://schemas.openxmlformats.org/drawingml/2006/main" noGrp="1"/>
          </p:cNvSpPr>
          <p:nvPr/>
        </p:nvSpPr>
        <p:spPr>
          <a:xfrm xmlns:a="http://schemas.openxmlformats.org/drawingml/2006/main">
            <a:off x="3348038" y="2047875"/>
            <a:ext cx="2662238" cy="2381250"/>
          </a:xfrm>
          <a:prstGeom xmlns:a="http://schemas.openxmlformats.org/drawingml/2006/main" prst="roundRect">
            <a:avLst>
              <a:gd name="adj" fmla="val 4800"/>
            </a:avLst>
          </a:prstGeom>
          <a:solidFill xmlns:a="http://schemas.openxmlformats.org/drawingml/2006/main">
            <a:srgbClr val="0E3A68"/>
          </a:solidFill>
          <a:ln xmlns:a="http://schemas.openxmlformats.org/drawingml/2006/main" w="19050">
            <a:solidFill>
              <a:srgbClr val="F4C542"/>
            </a:solidFill>
            <a:prstDash val="solid"/>
          </a:ln>
        </p:spPr>
      </p:sp>
      <p:sp>
        <p:nvSpPr>
          <p:cNvPr id="15" name="Path number 1">
            <a:extLst xmlns:a="http://schemas.openxmlformats.org/drawingml/2006/main">
              <a:ext uri="{FF2B5EF4-FFF2-40B4-BE49-F238E27FC236}">
                <a16:creationId xmlns:a16="http://schemas.microsoft.com/office/drawing/2014/main" id="{D8C29E7B-77DB-4532-991D-BE546C92ABF2}"/>
              </a:ext>
            </a:extLst>
          </p:cNvPr>
          <p:cNvSpPr>
            <a:spLocks xmlns:a="http://schemas.openxmlformats.org/drawingml/2006/main" noGrp="1"/>
          </p:cNvSpPr>
          <p:nvPr/>
        </p:nvSpPr>
        <p:spPr>
          <a:xfrm xmlns:a="http://schemas.openxmlformats.org/drawingml/2006/main">
            <a:off x="3519488" y="2190750"/>
            <a:ext cx="4953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4C542"/>
                </a:solidFill>
              </a:defRPr>
            </a:pPr>
            <a:r>
              <a:rPr sz="1125" b="1" i="0">
                <a:solidFill>
                  <a:srgbClr val="F4C542"/>
                </a:solidFill>
              </a:rPr>
              <a:t>02</a:t>
            </a:r>
          </a:p>
        </p:txBody>
      </p:sp>
      <p:sp>
        <p:nvSpPr>
          <p:cNvPr id="16" name="Path title 1">
            <a:extLst xmlns:a="http://schemas.openxmlformats.org/drawingml/2006/main">
              <a:ext uri="{FF2B5EF4-FFF2-40B4-BE49-F238E27FC236}">
                <a16:creationId xmlns:a16="http://schemas.microsoft.com/office/drawing/2014/main" id="{6F446F95-8289-463D-B770-55120683F6F3}"/>
              </a:ext>
            </a:extLst>
          </p:cNvPr>
          <p:cNvSpPr>
            <a:spLocks xmlns:a="http://schemas.openxmlformats.org/drawingml/2006/main" noGrp="1"/>
          </p:cNvSpPr>
          <p:nvPr/>
        </p:nvSpPr>
        <p:spPr>
          <a:xfrm xmlns:a="http://schemas.openxmlformats.org/drawingml/2006/main">
            <a:off x="3538538" y="2609850"/>
            <a:ext cx="2281238" cy="552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TIMING ERROR</a:t>
            </a:r>
          </a:p>
        </p:txBody>
      </p:sp>
      <p:sp>
        <p:nvSpPr>
          <p:cNvPr id="17" name="Path body 1">
            <a:extLst xmlns:a="http://schemas.openxmlformats.org/drawingml/2006/main">
              <a:ext uri="{FF2B5EF4-FFF2-40B4-BE49-F238E27FC236}">
                <a16:creationId xmlns:a16="http://schemas.microsoft.com/office/drawing/2014/main" id="{5E53C3B7-953F-4BCC-90D3-1D85724905DD}"/>
              </a:ext>
            </a:extLst>
          </p:cNvPr>
          <p:cNvSpPr>
            <a:spLocks xmlns:a="http://schemas.openxmlformats.org/drawingml/2006/main" noGrp="1"/>
          </p:cNvSpPr>
          <p:nvPr/>
        </p:nvSpPr>
        <p:spPr>
          <a:xfrm xmlns:a="http://schemas.openxmlformats.org/drawingml/2006/main">
            <a:off x="3538538" y="3295650"/>
            <a:ext cx="2281238" cy="876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Calcium phase, redox oscillation, circadian and recovery disturbance</a:t>
            </a:r>
          </a:p>
        </p:txBody>
      </p:sp>
      <p:sp>
        <p:nvSpPr>
          <p:cNvPr id="18" name="Path arrow 1">
            <a:extLst xmlns:a="http://schemas.openxmlformats.org/drawingml/2006/main">
              <a:ext uri="{FF2B5EF4-FFF2-40B4-BE49-F238E27FC236}">
                <a16:creationId xmlns:a16="http://schemas.microsoft.com/office/drawing/2014/main" id="{654E3BCE-FF7A-4377-A442-75D14EC9656D}"/>
              </a:ext>
            </a:extLst>
          </p:cNvPr>
          <p:cNvSpPr>
            <a:spLocks xmlns:a="http://schemas.openxmlformats.org/drawingml/2006/main" noGrp="1"/>
          </p:cNvSpPr>
          <p:nvPr/>
        </p:nvSpPr>
        <p:spPr>
          <a:xfrm xmlns:a="http://schemas.openxmlformats.org/drawingml/2006/main">
            <a:off x="6010275" y="2905125"/>
            <a:ext cx="17145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950" b="1" i="0">
                <a:solidFill>
                  <a:srgbClr val="F4C542"/>
                </a:solidFill>
              </a:defRPr>
            </a:pPr>
            <a:r>
              <a:rPr sz="1950" b="1" i="0">
                <a:solidFill>
                  <a:srgbClr val="F4C542"/>
                </a:solidFill>
              </a:rPr>
              <a:t>→</a:t>
            </a:r>
          </a:p>
        </p:txBody>
      </p:sp>
      <p:sp>
        <p:nvSpPr>
          <p:cNvPr id="19" name="Path node 2">
            <a:extLst xmlns:a="http://schemas.openxmlformats.org/drawingml/2006/main">
              <a:ext uri="{FF2B5EF4-FFF2-40B4-BE49-F238E27FC236}">
                <a16:creationId xmlns:a16="http://schemas.microsoft.com/office/drawing/2014/main" id="{5C300D57-2739-460C-A273-2A55C15DEF3D}"/>
              </a:ext>
            </a:extLst>
          </p:cNvPr>
          <p:cNvSpPr>
            <a:spLocks xmlns:a="http://schemas.openxmlformats.org/drawingml/2006/main" noGrp="1"/>
          </p:cNvSpPr>
          <p:nvPr/>
        </p:nvSpPr>
        <p:spPr>
          <a:xfrm xmlns:a="http://schemas.openxmlformats.org/drawingml/2006/main">
            <a:off x="6181725" y="2047875"/>
            <a:ext cx="2662238" cy="2381250"/>
          </a:xfrm>
          <a:prstGeom xmlns:a="http://schemas.openxmlformats.org/drawingml/2006/main" prst="roundRect">
            <a:avLst>
              <a:gd name="adj" fmla="val 4800"/>
            </a:avLst>
          </a:prstGeom>
          <a:solidFill xmlns:a="http://schemas.openxmlformats.org/drawingml/2006/main">
            <a:srgbClr val="0A2748"/>
          </a:solidFill>
          <a:ln xmlns:a="http://schemas.openxmlformats.org/drawingml/2006/main" w="19050">
            <a:solidFill>
              <a:srgbClr val="FF6B6B"/>
            </a:solidFill>
            <a:prstDash val="solid"/>
          </a:ln>
        </p:spPr>
      </p:sp>
      <p:sp>
        <p:nvSpPr>
          <p:cNvPr id="20" name="Path number 2">
            <a:extLst xmlns:a="http://schemas.openxmlformats.org/drawingml/2006/main">
              <a:ext uri="{FF2B5EF4-FFF2-40B4-BE49-F238E27FC236}">
                <a16:creationId xmlns:a16="http://schemas.microsoft.com/office/drawing/2014/main" id="{0805691F-B565-466B-9845-E1F76E5FFA1D}"/>
              </a:ext>
            </a:extLst>
          </p:cNvPr>
          <p:cNvSpPr>
            <a:spLocks xmlns:a="http://schemas.openxmlformats.org/drawingml/2006/main" noGrp="1"/>
          </p:cNvSpPr>
          <p:nvPr/>
        </p:nvSpPr>
        <p:spPr>
          <a:xfrm xmlns:a="http://schemas.openxmlformats.org/drawingml/2006/main">
            <a:off x="6353175" y="2190750"/>
            <a:ext cx="4953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FF6B6B"/>
                </a:solidFill>
              </a:defRPr>
            </a:pPr>
            <a:r>
              <a:rPr sz="1125" b="1" i="0">
                <a:solidFill>
                  <a:srgbClr val="FF6B6B"/>
                </a:solidFill>
              </a:rPr>
              <a:t>03</a:t>
            </a:r>
          </a:p>
        </p:txBody>
      </p:sp>
      <p:sp>
        <p:nvSpPr>
          <p:cNvPr id="21" name="Path title 2">
            <a:extLst xmlns:a="http://schemas.openxmlformats.org/drawingml/2006/main">
              <a:ext uri="{FF2B5EF4-FFF2-40B4-BE49-F238E27FC236}">
                <a16:creationId xmlns:a16="http://schemas.microsoft.com/office/drawing/2014/main" id="{CFE79D66-9092-41C5-AB6E-87167830F4B9}"/>
              </a:ext>
            </a:extLst>
          </p:cNvPr>
          <p:cNvSpPr>
            <a:spLocks xmlns:a="http://schemas.openxmlformats.org/drawingml/2006/main" noGrp="1"/>
          </p:cNvSpPr>
          <p:nvPr/>
        </p:nvSpPr>
        <p:spPr>
          <a:xfrm xmlns:a="http://schemas.openxmlformats.org/drawingml/2006/main">
            <a:off x="6372225" y="2609850"/>
            <a:ext cx="2281238" cy="552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LOWER FIDELITY</a:t>
            </a:r>
          </a:p>
        </p:txBody>
      </p:sp>
      <p:sp>
        <p:nvSpPr>
          <p:cNvPr id="22" name="Path body 2">
            <a:extLst xmlns:a="http://schemas.openxmlformats.org/drawingml/2006/main">
              <a:ext uri="{FF2B5EF4-FFF2-40B4-BE49-F238E27FC236}">
                <a16:creationId xmlns:a16="http://schemas.microsoft.com/office/drawing/2014/main" id="{9EAEA7A3-A76D-4BF0-AD33-0D871971F0B9}"/>
              </a:ext>
            </a:extLst>
          </p:cNvPr>
          <p:cNvSpPr>
            <a:spLocks xmlns:a="http://schemas.openxmlformats.org/drawingml/2006/main" noGrp="1"/>
          </p:cNvSpPr>
          <p:nvPr/>
        </p:nvSpPr>
        <p:spPr>
          <a:xfrm xmlns:a="http://schemas.openxmlformats.org/drawingml/2006/main">
            <a:off x="6372225" y="3295650"/>
            <a:ext cx="2281238" cy="876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Reduced repair precision, mitochondrial reserve, transcriptional stability</a:t>
            </a:r>
          </a:p>
        </p:txBody>
      </p:sp>
      <p:sp>
        <p:nvSpPr>
          <p:cNvPr id="23" name="Path arrow 2">
            <a:extLst xmlns:a="http://schemas.openxmlformats.org/drawingml/2006/main">
              <a:ext uri="{FF2B5EF4-FFF2-40B4-BE49-F238E27FC236}">
                <a16:creationId xmlns:a16="http://schemas.microsoft.com/office/drawing/2014/main" id="{402B497D-344D-483E-8DFA-80231CBC0995}"/>
              </a:ext>
            </a:extLst>
          </p:cNvPr>
          <p:cNvSpPr>
            <a:spLocks xmlns:a="http://schemas.openxmlformats.org/drawingml/2006/main" noGrp="1"/>
          </p:cNvSpPr>
          <p:nvPr/>
        </p:nvSpPr>
        <p:spPr>
          <a:xfrm xmlns:a="http://schemas.openxmlformats.org/drawingml/2006/main">
            <a:off x="8843963" y="2905125"/>
            <a:ext cx="171450" cy="3810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950" b="1" i="0">
                <a:solidFill>
                  <a:srgbClr val="F4C542"/>
                </a:solidFill>
              </a:defRPr>
            </a:pPr>
            <a:r>
              <a:rPr sz="1950" b="1" i="0">
                <a:solidFill>
                  <a:srgbClr val="F4C542"/>
                </a:solidFill>
              </a:rPr>
              <a:t>→</a:t>
            </a:r>
          </a:p>
        </p:txBody>
      </p:sp>
      <p:sp>
        <p:nvSpPr>
          <p:cNvPr id="24" name="Path node 3">
            <a:extLst xmlns:a="http://schemas.openxmlformats.org/drawingml/2006/main">
              <a:ext uri="{FF2B5EF4-FFF2-40B4-BE49-F238E27FC236}">
                <a16:creationId xmlns:a16="http://schemas.microsoft.com/office/drawing/2014/main" id="{ADF8265B-6AEA-4D43-8569-7189AE403861}"/>
              </a:ext>
            </a:extLst>
          </p:cNvPr>
          <p:cNvSpPr>
            <a:spLocks xmlns:a="http://schemas.openxmlformats.org/drawingml/2006/main" noGrp="1"/>
          </p:cNvSpPr>
          <p:nvPr/>
        </p:nvSpPr>
        <p:spPr>
          <a:xfrm xmlns:a="http://schemas.openxmlformats.org/drawingml/2006/main">
            <a:off x="9015413" y="2047875"/>
            <a:ext cx="2662238" cy="2381250"/>
          </a:xfrm>
          <a:prstGeom xmlns:a="http://schemas.openxmlformats.org/drawingml/2006/main" prst="roundRect">
            <a:avLst>
              <a:gd name="adj" fmla="val 4800"/>
            </a:avLst>
          </a:prstGeom>
          <a:solidFill xmlns:a="http://schemas.openxmlformats.org/drawingml/2006/main">
            <a:srgbClr val="0E3A68"/>
          </a:solidFill>
          <a:ln xmlns:a="http://schemas.openxmlformats.org/drawingml/2006/main" w="19050">
            <a:solidFill>
              <a:srgbClr val="67D39E"/>
            </a:solidFill>
            <a:prstDash val="solid"/>
          </a:ln>
        </p:spPr>
      </p:sp>
      <p:sp>
        <p:nvSpPr>
          <p:cNvPr id="25" name="Path number 3">
            <a:extLst xmlns:a="http://schemas.openxmlformats.org/drawingml/2006/main">
              <a:ext uri="{FF2B5EF4-FFF2-40B4-BE49-F238E27FC236}">
                <a16:creationId xmlns:a16="http://schemas.microsoft.com/office/drawing/2014/main" id="{9997DD6E-90B8-4A06-974D-4CC20965234E}"/>
              </a:ext>
            </a:extLst>
          </p:cNvPr>
          <p:cNvSpPr>
            <a:spLocks xmlns:a="http://schemas.openxmlformats.org/drawingml/2006/main" noGrp="1"/>
          </p:cNvSpPr>
          <p:nvPr/>
        </p:nvSpPr>
        <p:spPr>
          <a:xfrm xmlns:a="http://schemas.openxmlformats.org/drawingml/2006/main">
            <a:off x="9186863" y="2190750"/>
            <a:ext cx="495300" cy="2667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125" b="1" i="0">
                <a:solidFill>
                  <a:srgbClr val="67D39E"/>
                </a:solidFill>
              </a:defRPr>
            </a:pPr>
            <a:r>
              <a:rPr sz="1125" b="1" i="0">
                <a:solidFill>
                  <a:srgbClr val="67D39E"/>
                </a:solidFill>
              </a:rPr>
              <a:t>04</a:t>
            </a:r>
          </a:p>
        </p:txBody>
      </p:sp>
      <p:sp>
        <p:nvSpPr>
          <p:cNvPr id="26" name="Path title 3">
            <a:extLst xmlns:a="http://schemas.openxmlformats.org/drawingml/2006/main">
              <a:ext uri="{FF2B5EF4-FFF2-40B4-BE49-F238E27FC236}">
                <a16:creationId xmlns:a16="http://schemas.microsoft.com/office/drawing/2014/main" id="{13FA8C93-D1E0-4B6C-8057-BBCED04D250E}"/>
              </a:ext>
            </a:extLst>
          </p:cNvPr>
          <p:cNvSpPr>
            <a:spLocks xmlns:a="http://schemas.openxmlformats.org/drawingml/2006/main" noGrp="1"/>
          </p:cNvSpPr>
          <p:nvPr/>
        </p:nvSpPr>
        <p:spPr>
          <a:xfrm xmlns:a="http://schemas.openxmlformats.org/drawingml/2006/main">
            <a:off x="9205913" y="2609850"/>
            <a:ext cx="2281238" cy="552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RISK TERRAIN</a:t>
            </a:r>
          </a:p>
        </p:txBody>
      </p:sp>
      <p:sp>
        <p:nvSpPr>
          <p:cNvPr id="27" name="Path body 3">
            <a:extLst xmlns:a="http://schemas.openxmlformats.org/drawingml/2006/main">
              <a:ext uri="{FF2B5EF4-FFF2-40B4-BE49-F238E27FC236}">
                <a16:creationId xmlns:a16="http://schemas.microsoft.com/office/drawing/2014/main" id="{B98622C7-70B4-4401-9C01-F37B7C88E6C2}"/>
              </a:ext>
            </a:extLst>
          </p:cNvPr>
          <p:cNvSpPr>
            <a:spLocks xmlns:a="http://schemas.openxmlformats.org/drawingml/2006/main" noGrp="1"/>
          </p:cNvSpPr>
          <p:nvPr/>
        </p:nvSpPr>
        <p:spPr>
          <a:xfrm xmlns:a="http://schemas.openxmlformats.org/drawingml/2006/main">
            <a:off x="9205913" y="3295650"/>
            <a:ext cx="2281238" cy="876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Greater susceptibility during development, fertility, illness, aging</a:t>
            </a:r>
          </a:p>
        </p:txBody>
      </p:sp>
      <p:sp>
        <p:nvSpPr>
          <p:cNvPr id="28" name="Path conclusion">
            <a:extLst xmlns:a="http://schemas.openxmlformats.org/drawingml/2006/main">
              <a:ext uri="{FF2B5EF4-FFF2-40B4-BE49-F238E27FC236}">
                <a16:creationId xmlns:a16="http://schemas.microsoft.com/office/drawing/2014/main" id="{B5E93995-CEBD-482B-9C78-E11962B67EF4}"/>
              </a:ext>
            </a:extLst>
          </p:cNvPr>
          <p:cNvSpPr>
            <a:spLocks xmlns:a="http://schemas.openxmlformats.org/drawingml/2006/main" noGrp="1"/>
          </p:cNvSpPr>
          <p:nvPr/>
        </p:nvSpPr>
        <p:spPr>
          <a:xfrm xmlns:a="http://schemas.openxmlformats.org/drawingml/2006/main">
            <a:off x="1190625" y="4905375"/>
            <a:ext cx="9810750" cy="838200"/>
          </a:xfrm>
          <a:prstGeom xmlns:a="http://schemas.openxmlformats.org/drawingml/2006/main" prst="roundRect">
            <a:avLst>
              <a:gd name="adj" fmla="val 13636"/>
            </a:avLst>
          </a:prstGeom>
          <a:solidFill xmlns:a="http://schemas.openxmlformats.org/drawingml/2006/main">
            <a:srgbClr val="0A2748"/>
          </a:solidFill>
          <a:ln xmlns:a="http://schemas.openxmlformats.org/drawingml/2006/main" w="9525">
            <a:solidFill>
              <a:srgbClr val="F4C542"/>
            </a:solidFill>
            <a:prstDash val="solid"/>
          </a:ln>
        </p:spPr>
      </p:sp>
      <p:sp>
        <p:nvSpPr>
          <p:cNvPr id="29" name="Path conclusion text">
            <a:extLst xmlns:a="http://schemas.openxmlformats.org/drawingml/2006/main">
              <a:ext uri="{FF2B5EF4-FFF2-40B4-BE49-F238E27FC236}">
                <a16:creationId xmlns:a16="http://schemas.microsoft.com/office/drawing/2014/main" id="{4320FE08-2E97-49EC-AD44-8F2761DC395D}"/>
              </a:ext>
            </a:extLst>
          </p:cNvPr>
          <p:cNvSpPr>
            <a:spLocks xmlns:a="http://schemas.openxmlformats.org/drawingml/2006/main" noGrp="1"/>
          </p:cNvSpPr>
          <p:nvPr/>
        </p:nvSpPr>
        <p:spPr>
          <a:xfrm xmlns:a="http://schemas.openxmlformats.org/drawingml/2006/main">
            <a:off x="1504950" y="5057775"/>
            <a:ext cx="9182100"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425" b="1" i="0">
                <a:solidFill>
                  <a:srgbClr val="FFE58A"/>
                </a:solidFill>
              </a:defRPr>
            </a:pPr>
            <a:r>
              <a:rPr sz="1425" b="1" i="0">
                <a:solidFill>
                  <a:srgbClr val="FFE58A"/>
                </a:solidFill>
              </a:rPr>
              <a:t>The framework is testable: measure exposure structure, biological timing, recovery, and downstream repair—not only averaged absorbed energy.</a:t>
            </a:r>
          </a:p>
        </p:txBody>
      </p:sp>
    </p:spTree>
    <p:extLst>
      <p:ext uri="{BB962C8B-B14F-4D97-AF65-F5344CB8AC3E}">
        <p14:creationId xmlns:p14="http://schemas.microsoft.com/office/powerpoint/2010/main" val="1971465794"/>
      </p:ext>
    </p:extLst>
  </p:cSld>
</p:sld>
</file>

<file path=ppt/slides/slide33.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7" name="Top cyan rule">
            <a:extLst xmlns:a="http://schemas.openxmlformats.org/drawingml/2006/main">
              <a:ext uri="{FF2B5EF4-FFF2-40B4-BE49-F238E27FC236}">
                <a16:creationId xmlns:a16="http://schemas.microsoft.com/office/drawing/2014/main" id="{0EC41720-B44A-4029-9C09-CB80C07334D0}"/>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70AEDD94-8B2E-42B1-BB9D-95D05698EE62}"/>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SYNTHESIS</a:t>
            </a:r>
          </a:p>
        </p:txBody>
      </p:sp>
      <p:sp>
        <p:nvSpPr>
          <p:cNvPr id="3" name="Evidence tag">
            <a:extLst xmlns:a="http://schemas.openxmlformats.org/drawingml/2006/main">
              <a:ext uri="{FF2B5EF4-FFF2-40B4-BE49-F238E27FC236}">
                <a16:creationId xmlns:a16="http://schemas.microsoft.com/office/drawing/2014/main" id="{BAB3CECC-5882-42F0-8E1B-2CDEE758A8DA}"/>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3D5E337B-1BE3-48BA-AB53-89CEBBCA6703}"/>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RESEARCH FRAMEWORK</a:t>
            </a:r>
          </a:p>
        </p:txBody>
      </p:sp>
      <p:sp>
        <p:nvSpPr>
          <p:cNvPr id="5" name="Slide title">
            <a:extLst xmlns:a="http://schemas.openxmlformats.org/drawingml/2006/main">
              <a:ext uri="{FF2B5EF4-FFF2-40B4-BE49-F238E27FC236}">
                <a16:creationId xmlns:a16="http://schemas.microsoft.com/office/drawing/2014/main" id="{B0EECF56-0E48-4141-BB5D-10D804582302}"/>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Measure fidelity—not only one disease</a:t>
            </a:r>
          </a:p>
        </p:txBody>
      </p:sp>
      <p:sp>
        <p:nvSpPr>
          <p:cNvPr id="6" name="Gold rule">
            <a:extLst xmlns:a="http://schemas.openxmlformats.org/drawingml/2006/main">
              <a:ext uri="{FF2B5EF4-FFF2-40B4-BE49-F238E27FC236}">
                <a16:creationId xmlns:a16="http://schemas.microsoft.com/office/drawing/2014/main" id="{C4C3D059-AC4F-4A4D-9956-742EC264459F}"/>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91FD81E7-F82D-4A40-8F40-959A847A4116}"/>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B0F120B5-DBC5-45D5-8405-80F8FC19CD8F}"/>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33</a:t>
            </a:r>
          </a:p>
        </p:txBody>
      </p:sp>
      <p:sp>
        <p:nvSpPr>
          <p:cNvPr id="9" name="Fidelity card 0">
            <a:extLst xmlns:a="http://schemas.openxmlformats.org/drawingml/2006/main">
              <a:ext uri="{FF2B5EF4-FFF2-40B4-BE49-F238E27FC236}">
                <a16:creationId xmlns:a16="http://schemas.microsoft.com/office/drawing/2014/main" id="{21FB7C23-5986-44AD-BB22-102C59A07958}"/>
              </a:ext>
            </a:extLst>
          </p:cNvPr>
          <p:cNvSpPr>
            <a:spLocks xmlns:a="http://schemas.openxmlformats.org/drawingml/2006/main" noGrp="1"/>
          </p:cNvSpPr>
          <p:nvPr/>
        </p:nvSpPr>
        <p:spPr>
          <a:xfrm xmlns:a="http://schemas.openxmlformats.org/drawingml/2006/main">
            <a:off x="514350" y="1533525"/>
            <a:ext cx="5505450" cy="1266825"/>
          </a:xfrm>
          <a:prstGeom xmlns:a="http://schemas.openxmlformats.org/drawingml/2006/main" prst="roundRect">
            <a:avLst>
              <a:gd name="adj" fmla="val 9023"/>
            </a:avLst>
          </a:prstGeom>
          <a:solidFill xmlns:a="http://schemas.openxmlformats.org/drawingml/2006/main">
            <a:srgbClr val="0A2748"/>
          </a:solidFill>
          <a:ln xmlns:a="http://schemas.openxmlformats.org/drawingml/2006/main" w="9525">
            <a:solidFill>
              <a:srgbClr val="48B8E8"/>
            </a:solidFill>
            <a:prstDash val="solid"/>
          </a:ln>
        </p:spPr>
      </p:sp>
      <p:sp>
        <p:nvSpPr>
          <p:cNvPr id="10" name="Fidelity title 0">
            <a:extLst xmlns:a="http://schemas.openxmlformats.org/drawingml/2006/main">
              <a:ext uri="{FF2B5EF4-FFF2-40B4-BE49-F238E27FC236}">
                <a16:creationId xmlns:a16="http://schemas.microsoft.com/office/drawing/2014/main" id="{222F3E2B-1165-44AB-991E-41815CCC3725}"/>
              </a:ext>
            </a:extLst>
          </p:cNvPr>
          <p:cNvSpPr>
            <a:spLocks xmlns:a="http://schemas.openxmlformats.org/drawingml/2006/main" noGrp="1"/>
          </p:cNvSpPr>
          <p:nvPr/>
        </p:nvSpPr>
        <p:spPr>
          <a:xfrm xmlns:a="http://schemas.openxmlformats.org/drawingml/2006/main">
            <a:off x="733425" y="1695450"/>
            <a:ext cx="1666875"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48B8E8"/>
                </a:solidFill>
              </a:defRPr>
            </a:pPr>
            <a:r>
              <a:rPr sz="1275" b="1" i="0">
                <a:solidFill>
                  <a:srgbClr val="48B8E8"/>
                </a:solidFill>
              </a:rPr>
              <a:t>CALCIUM</a:t>
            </a:r>
          </a:p>
        </p:txBody>
      </p:sp>
      <p:sp>
        <p:nvSpPr>
          <p:cNvPr id="11" name="Fidelity body 0">
            <a:extLst xmlns:a="http://schemas.openxmlformats.org/drawingml/2006/main">
              <a:ext uri="{FF2B5EF4-FFF2-40B4-BE49-F238E27FC236}">
                <a16:creationId xmlns:a16="http://schemas.microsoft.com/office/drawing/2014/main" id="{DA78C463-378F-486E-8F53-CDD3249F7E14}"/>
              </a:ext>
            </a:extLst>
          </p:cNvPr>
          <p:cNvSpPr>
            <a:spLocks xmlns:a="http://schemas.openxmlformats.org/drawingml/2006/main" noGrp="1"/>
          </p:cNvSpPr>
          <p:nvPr/>
        </p:nvSpPr>
        <p:spPr>
          <a:xfrm xmlns:a="http://schemas.openxmlformats.org/drawingml/2006/main">
            <a:off x="733425" y="2095500"/>
            <a:ext cx="5048250" cy="495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1" i="0">
                <a:solidFill>
                  <a:srgbClr val="FFFFFF"/>
                </a:solidFill>
              </a:defRPr>
            </a:pPr>
            <a:r>
              <a:rPr sz="1125" b="1" i="0">
                <a:solidFill>
                  <a:srgbClr val="FFFFFF"/>
                </a:solidFill>
              </a:rPr>
              <a:t>frequency • amplitude • phase • jitter • spatial localization • termination</a:t>
            </a:r>
          </a:p>
        </p:txBody>
      </p:sp>
      <p:sp>
        <p:nvSpPr>
          <p:cNvPr id="12" name="Fidelity card 1">
            <a:extLst xmlns:a="http://schemas.openxmlformats.org/drawingml/2006/main">
              <a:ext uri="{FF2B5EF4-FFF2-40B4-BE49-F238E27FC236}">
                <a16:creationId xmlns:a16="http://schemas.microsoft.com/office/drawing/2014/main" id="{4E67F2DF-42F6-4B71-A5D0-7AF1DEAF4558}"/>
              </a:ext>
            </a:extLst>
          </p:cNvPr>
          <p:cNvSpPr>
            <a:spLocks xmlns:a="http://schemas.openxmlformats.org/drawingml/2006/main" noGrp="1"/>
          </p:cNvSpPr>
          <p:nvPr/>
        </p:nvSpPr>
        <p:spPr>
          <a:xfrm xmlns:a="http://schemas.openxmlformats.org/drawingml/2006/main">
            <a:off x="6172200" y="1533525"/>
            <a:ext cx="5505450" cy="1266825"/>
          </a:xfrm>
          <a:prstGeom xmlns:a="http://schemas.openxmlformats.org/drawingml/2006/main" prst="roundRect">
            <a:avLst>
              <a:gd name="adj" fmla="val 9023"/>
            </a:avLst>
          </a:prstGeom>
          <a:solidFill xmlns:a="http://schemas.openxmlformats.org/drawingml/2006/main">
            <a:srgbClr val="0A2748"/>
          </a:solidFill>
          <a:ln xmlns:a="http://schemas.openxmlformats.org/drawingml/2006/main" w="9525">
            <a:solidFill>
              <a:srgbClr val="F4C542"/>
            </a:solidFill>
            <a:prstDash val="solid"/>
          </a:ln>
        </p:spPr>
      </p:sp>
      <p:sp>
        <p:nvSpPr>
          <p:cNvPr id="13" name="Fidelity title 1">
            <a:extLst xmlns:a="http://schemas.openxmlformats.org/drawingml/2006/main">
              <a:ext uri="{FF2B5EF4-FFF2-40B4-BE49-F238E27FC236}">
                <a16:creationId xmlns:a16="http://schemas.microsoft.com/office/drawing/2014/main" id="{FA6326D5-5F13-4A38-B9AA-7243B6E82C6D}"/>
              </a:ext>
            </a:extLst>
          </p:cNvPr>
          <p:cNvSpPr>
            <a:spLocks xmlns:a="http://schemas.openxmlformats.org/drawingml/2006/main" noGrp="1"/>
          </p:cNvSpPr>
          <p:nvPr/>
        </p:nvSpPr>
        <p:spPr>
          <a:xfrm xmlns:a="http://schemas.openxmlformats.org/drawingml/2006/main">
            <a:off x="6391275" y="1695450"/>
            <a:ext cx="1666875"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4C542"/>
                </a:solidFill>
              </a:defRPr>
            </a:pPr>
            <a:r>
              <a:rPr sz="1275" b="1" i="0">
                <a:solidFill>
                  <a:srgbClr val="F4C542"/>
                </a:solidFill>
              </a:rPr>
              <a:t>MITOCHONDRIA</a:t>
            </a:r>
          </a:p>
        </p:txBody>
      </p:sp>
      <p:sp>
        <p:nvSpPr>
          <p:cNvPr id="14" name="Fidelity body 1">
            <a:extLst xmlns:a="http://schemas.openxmlformats.org/drawingml/2006/main">
              <a:ext uri="{FF2B5EF4-FFF2-40B4-BE49-F238E27FC236}">
                <a16:creationId xmlns:a16="http://schemas.microsoft.com/office/drawing/2014/main" id="{119ABB96-FD90-468C-A777-C3D2BD3BD9A6}"/>
              </a:ext>
            </a:extLst>
          </p:cNvPr>
          <p:cNvSpPr>
            <a:spLocks xmlns:a="http://schemas.openxmlformats.org/drawingml/2006/main" noGrp="1"/>
          </p:cNvSpPr>
          <p:nvPr/>
        </p:nvSpPr>
        <p:spPr>
          <a:xfrm xmlns:a="http://schemas.openxmlformats.org/drawingml/2006/main">
            <a:off x="6391275" y="2095500"/>
            <a:ext cx="5048250" cy="495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1" i="0">
                <a:solidFill>
                  <a:srgbClr val="FFFFFF"/>
                </a:solidFill>
              </a:defRPr>
            </a:pPr>
            <a:r>
              <a:rPr sz="1125" b="1" i="0">
                <a:solidFill>
                  <a:srgbClr val="FFFFFF"/>
                </a:solidFill>
              </a:rPr>
              <a:t>membrane potential • ATP reserve • electron transport • oxygen consumption</a:t>
            </a:r>
          </a:p>
        </p:txBody>
      </p:sp>
      <p:sp>
        <p:nvSpPr>
          <p:cNvPr id="15" name="Fidelity card 2">
            <a:extLst xmlns:a="http://schemas.openxmlformats.org/drawingml/2006/main">
              <a:ext uri="{FF2B5EF4-FFF2-40B4-BE49-F238E27FC236}">
                <a16:creationId xmlns:a16="http://schemas.microsoft.com/office/drawing/2014/main" id="{604B874F-83E7-4E5D-9855-98CEC17826F8}"/>
              </a:ext>
            </a:extLst>
          </p:cNvPr>
          <p:cNvSpPr>
            <a:spLocks xmlns:a="http://schemas.openxmlformats.org/drawingml/2006/main" noGrp="1"/>
          </p:cNvSpPr>
          <p:nvPr/>
        </p:nvSpPr>
        <p:spPr>
          <a:xfrm xmlns:a="http://schemas.openxmlformats.org/drawingml/2006/main">
            <a:off x="514350" y="3009900"/>
            <a:ext cx="5505450" cy="1266825"/>
          </a:xfrm>
          <a:prstGeom xmlns:a="http://schemas.openxmlformats.org/drawingml/2006/main" prst="roundRect">
            <a:avLst>
              <a:gd name="adj" fmla="val 9023"/>
            </a:avLst>
          </a:prstGeom>
          <a:solidFill xmlns:a="http://schemas.openxmlformats.org/drawingml/2006/main">
            <a:srgbClr val="0E3A68"/>
          </a:solidFill>
          <a:ln xmlns:a="http://schemas.openxmlformats.org/drawingml/2006/main" w="9525">
            <a:solidFill>
              <a:srgbClr val="48B8E8"/>
            </a:solidFill>
            <a:prstDash val="solid"/>
          </a:ln>
        </p:spPr>
      </p:sp>
      <p:sp>
        <p:nvSpPr>
          <p:cNvPr id="16" name="Fidelity title 2">
            <a:extLst xmlns:a="http://schemas.openxmlformats.org/drawingml/2006/main">
              <a:ext uri="{FF2B5EF4-FFF2-40B4-BE49-F238E27FC236}">
                <a16:creationId xmlns:a16="http://schemas.microsoft.com/office/drawing/2014/main" id="{B1D3F4AD-D5D8-4813-A7ED-D484D2B6E6F6}"/>
              </a:ext>
            </a:extLst>
          </p:cNvPr>
          <p:cNvSpPr>
            <a:spLocks xmlns:a="http://schemas.openxmlformats.org/drawingml/2006/main" noGrp="1"/>
          </p:cNvSpPr>
          <p:nvPr/>
        </p:nvSpPr>
        <p:spPr>
          <a:xfrm xmlns:a="http://schemas.openxmlformats.org/drawingml/2006/main">
            <a:off x="733425" y="3171825"/>
            <a:ext cx="1666875"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48B8E8"/>
                </a:solidFill>
              </a:defRPr>
            </a:pPr>
            <a:r>
              <a:rPr sz="1275" b="1" i="0">
                <a:solidFill>
                  <a:srgbClr val="48B8E8"/>
                </a:solidFill>
              </a:rPr>
              <a:t>REDOX</a:t>
            </a:r>
          </a:p>
        </p:txBody>
      </p:sp>
      <p:sp>
        <p:nvSpPr>
          <p:cNvPr id="17" name="Fidelity body 2">
            <a:extLst xmlns:a="http://schemas.openxmlformats.org/drawingml/2006/main">
              <a:ext uri="{FF2B5EF4-FFF2-40B4-BE49-F238E27FC236}">
                <a16:creationId xmlns:a16="http://schemas.microsoft.com/office/drawing/2014/main" id="{5F4C1BA9-CFDF-4756-9207-5047BC7A953A}"/>
              </a:ext>
            </a:extLst>
          </p:cNvPr>
          <p:cNvSpPr>
            <a:spLocks xmlns:a="http://schemas.openxmlformats.org/drawingml/2006/main" noGrp="1"/>
          </p:cNvSpPr>
          <p:nvPr/>
        </p:nvSpPr>
        <p:spPr>
          <a:xfrm xmlns:a="http://schemas.openxmlformats.org/drawingml/2006/main">
            <a:off x="733425" y="3571875"/>
            <a:ext cx="5048250" cy="495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1" i="0">
                <a:solidFill>
                  <a:srgbClr val="FFFFFF"/>
                </a:solidFill>
              </a:defRPr>
            </a:pPr>
            <a:r>
              <a:rPr sz="1125" b="1" i="0">
                <a:solidFill>
                  <a:srgbClr val="FFFFFF"/>
                </a:solidFill>
              </a:rPr>
              <a:t>oscillations • glutathione • lipid peroxidation • oxidized DNA bases</a:t>
            </a:r>
          </a:p>
        </p:txBody>
      </p:sp>
      <p:sp>
        <p:nvSpPr>
          <p:cNvPr id="18" name="Fidelity card 3">
            <a:extLst xmlns:a="http://schemas.openxmlformats.org/drawingml/2006/main">
              <a:ext uri="{FF2B5EF4-FFF2-40B4-BE49-F238E27FC236}">
                <a16:creationId xmlns:a16="http://schemas.microsoft.com/office/drawing/2014/main" id="{85EBF875-6136-4CF8-BA7B-B6508CF5749B}"/>
              </a:ext>
            </a:extLst>
          </p:cNvPr>
          <p:cNvSpPr>
            <a:spLocks xmlns:a="http://schemas.openxmlformats.org/drawingml/2006/main" noGrp="1"/>
          </p:cNvSpPr>
          <p:nvPr/>
        </p:nvSpPr>
        <p:spPr>
          <a:xfrm xmlns:a="http://schemas.openxmlformats.org/drawingml/2006/main">
            <a:off x="6172200" y="3009900"/>
            <a:ext cx="5505450" cy="1266825"/>
          </a:xfrm>
          <a:prstGeom xmlns:a="http://schemas.openxmlformats.org/drawingml/2006/main" prst="roundRect">
            <a:avLst>
              <a:gd name="adj" fmla="val 9023"/>
            </a:avLst>
          </a:prstGeom>
          <a:solidFill xmlns:a="http://schemas.openxmlformats.org/drawingml/2006/main">
            <a:srgbClr val="0E3A68"/>
          </a:solidFill>
          <a:ln xmlns:a="http://schemas.openxmlformats.org/drawingml/2006/main" w="9525">
            <a:solidFill>
              <a:srgbClr val="F4C542"/>
            </a:solidFill>
            <a:prstDash val="solid"/>
          </a:ln>
        </p:spPr>
      </p:sp>
      <p:sp>
        <p:nvSpPr>
          <p:cNvPr id="19" name="Fidelity title 3">
            <a:extLst xmlns:a="http://schemas.openxmlformats.org/drawingml/2006/main">
              <a:ext uri="{FF2B5EF4-FFF2-40B4-BE49-F238E27FC236}">
                <a16:creationId xmlns:a16="http://schemas.microsoft.com/office/drawing/2014/main" id="{79FE5B72-0F4D-41E2-8B6B-8F977592C5B1}"/>
              </a:ext>
            </a:extLst>
          </p:cNvPr>
          <p:cNvSpPr>
            <a:spLocks xmlns:a="http://schemas.openxmlformats.org/drawingml/2006/main" noGrp="1"/>
          </p:cNvSpPr>
          <p:nvPr/>
        </p:nvSpPr>
        <p:spPr>
          <a:xfrm xmlns:a="http://schemas.openxmlformats.org/drawingml/2006/main">
            <a:off x="6391275" y="3171825"/>
            <a:ext cx="1666875"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4C542"/>
                </a:solidFill>
              </a:defRPr>
            </a:pPr>
            <a:r>
              <a:rPr sz="1275" b="1" i="0">
                <a:solidFill>
                  <a:srgbClr val="F4C542"/>
                </a:solidFill>
              </a:rPr>
              <a:t>GENOME</a:t>
            </a:r>
          </a:p>
        </p:txBody>
      </p:sp>
      <p:sp>
        <p:nvSpPr>
          <p:cNvPr id="20" name="Fidelity body 3">
            <a:extLst xmlns:a="http://schemas.openxmlformats.org/drawingml/2006/main">
              <a:ext uri="{FF2B5EF4-FFF2-40B4-BE49-F238E27FC236}">
                <a16:creationId xmlns:a16="http://schemas.microsoft.com/office/drawing/2014/main" id="{1EA3752B-B89D-43FC-93E5-CA2C3D00FEE9}"/>
              </a:ext>
            </a:extLst>
          </p:cNvPr>
          <p:cNvSpPr>
            <a:spLocks xmlns:a="http://schemas.openxmlformats.org/drawingml/2006/main" noGrp="1"/>
          </p:cNvSpPr>
          <p:nvPr/>
        </p:nvSpPr>
        <p:spPr>
          <a:xfrm xmlns:a="http://schemas.openxmlformats.org/drawingml/2006/main">
            <a:off x="6391275" y="3571875"/>
            <a:ext cx="5048250" cy="495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1" i="0">
                <a:solidFill>
                  <a:srgbClr val="FFFFFF"/>
                </a:solidFill>
              </a:defRPr>
            </a:pPr>
            <a:r>
              <a:rPr sz="1125" b="1" i="0">
                <a:solidFill>
                  <a:srgbClr val="FFFFFF"/>
                </a:solidFill>
              </a:rPr>
              <a:t>transcription • DNA repair • chromatin • gene-expression stability</a:t>
            </a:r>
          </a:p>
        </p:txBody>
      </p:sp>
      <p:sp>
        <p:nvSpPr>
          <p:cNvPr id="21" name="Fidelity card 4">
            <a:extLst xmlns:a="http://schemas.openxmlformats.org/drawingml/2006/main">
              <a:ext uri="{FF2B5EF4-FFF2-40B4-BE49-F238E27FC236}">
                <a16:creationId xmlns:a16="http://schemas.microsoft.com/office/drawing/2014/main" id="{F25F8B03-DCD5-45F3-A2EA-FC13AF9BAD44}"/>
              </a:ext>
            </a:extLst>
          </p:cNvPr>
          <p:cNvSpPr>
            <a:spLocks xmlns:a="http://schemas.openxmlformats.org/drawingml/2006/main" noGrp="1"/>
          </p:cNvSpPr>
          <p:nvPr/>
        </p:nvSpPr>
        <p:spPr>
          <a:xfrm xmlns:a="http://schemas.openxmlformats.org/drawingml/2006/main">
            <a:off x="514350" y="4486275"/>
            <a:ext cx="5505450" cy="1266825"/>
          </a:xfrm>
          <a:prstGeom xmlns:a="http://schemas.openxmlformats.org/drawingml/2006/main" prst="roundRect">
            <a:avLst>
              <a:gd name="adj" fmla="val 9023"/>
            </a:avLst>
          </a:prstGeom>
          <a:solidFill xmlns:a="http://schemas.openxmlformats.org/drawingml/2006/main">
            <a:srgbClr val="0A2748"/>
          </a:solidFill>
          <a:ln xmlns:a="http://schemas.openxmlformats.org/drawingml/2006/main" w="9525">
            <a:solidFill>
              <a:srgbClr val="48B8E8"/>
            </a:solidFill>
            <a:prstDash val="solid"/>
          </a:ln>
        </p:spPr>
      </p:sp>
      <p:sp>
        <p:nvSpPr>
          <p:cNvPr id="22" name="Fidelity title 4">
            <a:extLst xmlns:a="http://schemas.openxmlformats.org/drawingml/2006/main">
              <a:ext uri="{FF2B5EF4-FFF2-40B4-BE49-F238E27FC236}">
                <a16:creationId xmlns:a16="http://schemas.microsoft.com/office/drawing/2014/main" id="{50C77890-5B62-48FC-A5BE-F251E210340C}"/>
              </a:ext>
            </a:extLst>
          </p:cNvPr>
          <p:cNvSpPr>
            <a:spLocks xmlns:a="http://schemas.openxmlformats.org/drawingml/2006/main" noGrp="1"/>
          </p:cNvSpPr>
          <p:nvPr/>
        </p:nvSpPr>
        <p:spPr>
          <a:xfrm xmlns:a="http://schemas.openxmlformats.org/drawingml/2006/main">
            <a:off x="733425" y="4648200"/>
            <a:ext cx="1666875"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48B8E8"/>
                </a:solidFill>
              </a:defRPr>
            </a:pPr>
            <a:r>
              <a:rPr sz="1275" b="1" i="0">
                <a:solidFill>
                  <a:srgbClr val="48B8E8"/>
                </a:solidFill>
              </a:rPr>
              <a:t>IMMUNE + FATE</a:t>
            </a:r>
          </a:p>
        </p:txBody>
      </p:sp>
      <p:sp>
        <p:nvSpPr>
          <p:cNvPr id="23" name="Fidelity body 4">
            <a:extLst xmlns:a="http://schemas.openxmlformats.org/drawingml/2006/main">
              <a:ext uri="{FF2B5EF4-FFF2-40B4-BE49-F238E27FC236}">
                <a16:creationId xmlns:a16="http://schemas.microsoft.com/office/drawing/2014/main" id="{647BCDFE-6B56-443D-A3AB-9DAF1AC12236}"/>
              </a:ext>
            </a:extLst>
          </p:cNvPr>
          <p:cNvSpPr>
            <a:spLocks xmlns:a="http://schemas.openxmlformats.org/drawingml/2006/main" noGrp="1"/>
          </p:cNvSpPr>
          <p:nvPr/>
        </p:nvSpPr>
        <p:spPr>
          <a:xfrm xmlns:a="http://schemas.openxmlformats.org/drawingml/2006/main">
            <a:off x="733425" y="5048250"/>
            <a:ext cx="5048250" cy="495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1" i="0">
                <a:solidFill>
                  <a:srgbClr val="FFFFFF"/>
                </a:solidFill>
              </a:defRPr>
            </a:pPr>
            <a:r>
              <a:rPr sz="1125" b="1" i="0">
                <a:solidFill>
                  <a:srgbClr val="FFFFFF"/>
                </a:solidFill>
              </a:rPr>
              <a:t>cytokines • senescence • apoptosis • cell-cycle checkpoints</a:t>
            </a:r>
          </a:p>
        </p:txBody>
      </p:sp>
      <p:sp>
        <p:nvSpPr>
          <p:cNvPr id="24" name="Fidelity card 5">
            <a:extLst xmlns:a="http://schemas.openxmlformats.org/drawingml/2006/main">
              <a:ext uri="{FF2B5EF4-FFF2-40B4-BE49-F238E27FC236}">
                <a16:creationId xmlns:a16="http://schemas.microsoft.com/office/drawing/2014/main" id="{243C3416-7A0F-4E97-AACE-EB039E749571}"/>
              </a:ext>
            </a:extLst>
          </p:cNvPr>
          <p:cNvSpPr>
            <a:spLocks xmlns:a="http://schemas.openxmlformats.org/drawingml/2006/main" noGrp="1"/>
          </p:cNvSpPr>
          <p:nvPr/>
        </p:nvSpPr>
        <p:spPr>
          <a:xfrm xmlns:a="http://schemas.openxmlformats.org/drawingml/2006/main">
            <a:off x="6172200" y="4486275"/>
            <a:ext cx="5505450" cy="1266825"/>
          </a:xfrm>
          <a:prstGeom xmlns:a="http://schemas.openxmlformats.org/drawingml/2006/main" prst="roundRect">
            <a:avLst>
              <a:gd name="adj" fmla="val 9023"/>
            </a:avLst>
          </a:prstGeom>
          <a:solidFill xmlns:a="http://schemas.openxmlformats.org/drawingml/2006/main">
            <a:srgbClr val="0A2748"/>
          </a:solidFill>
          <a:ln xmlns:a="http://schemas.openxmlformats.org/drawingml/2006/main" w="9525">
            <a:solidFill>
              <a:srgbClr val="F4C542"/>
            </a:solidFill>
            <a:prstDash val="solid"/>
          </a:ln>
        </p:spPr>
      </p:sp>
      <p:sp>
        <p:nvSpPr>
          <p:cNvPr id="25" name="Fidelity title 5">
            <a:extLst xmlns:a="http://schemas.openxmlformats.org/drawingml/2006/main">
              <a:ext uri="{FF2B5EF4-FFF2-40B4-BE49-F238E27FC236}">
                <a16:creationId xmlns:a16="http://schemas.microsoft.com/office/drawing/2014/main" id="{AFFC0007-D4A9-4431-987A-E7B76A8AC759}"/>
              </a:ext>
            </a:extLst>
          </p:cNvPr>
          <p:cNvSpPr>
            <a:spLocks xmlns:a="http://schemas.openxmlformats.org/drawingml/2006/main" noGrp="1"/>
          </p:cNvSpPr>
          <p:nvPr/>
        </p:nvSpPr>
        <p:spPr>
          <a:xfrm xmlns:a="http://schemas.openxmlformats.org/drawingml/2006/main">
            <a:off x="6391275" y="4648200"/>
            <a:ext cx="1666875" cy="285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4C542"/>
                </a:solidFill>
              </a:defRPr>
            </a:pPr>
            <a:r>
              <a:rPr sz="1275" b="1" i="0">
                <a:solidFill>
                  <a:srgbClr val="F4C542"/>
                </a:solidFill>
              </a:rPr>
              <a:t>RECOVERY</a:t>
            </a:r>
          </a:p>
        </p:txBody>
      </p:sp>
      <p:sp>
        <p:nvSpPr>
          <p:cNvPr id="26" name="Fidelity body 5">
            <a:extLst xmlns:a="http://schemas.openxmlformats.org/drawingml/2006/main">
              <a:ext uri="{FF2B5EF4-FFF2-40B4-BE49-F238E27FC236}">
                <a16:creationId xmlns:a16="http://schemas.microsoft.com/office/drawing/2014/main" id="{E5FAD286-5A7B-43C3-A9B6-526DE777CEC6}"/>
              </a:ext>
            </a:extLst>
          </p:cNvPr>
          <p:cNvSpPr>
            <a:spLocks xmlns:a="http://schemas.openxmlformats.org/drawingml/2006/main" noGrp="1"/>
          </p:cNvSpPr>
          <p:nvPr/>
        </p:nvSpPr>
        <p:spPr>
          <a:xfrm xmlns:a="http://schemas.openxmlformats.org/drawingml/2006/main">
            <a:off x="6391275" y="5048250"/>
            <a:ext cx="5048250" cy="4953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1" i="0">
                <a:solidFill>
                  <a:srgbClr val="FFFFFF"/>
                </a:solidFill>
              </a:defRPr>
            </a:pPr>
            <a:r>
              <a:rPr sz="1125" b="1" i="0">
                <a:solidFill>
                  <a:srgbClr val="FFFFFF"/>
                </a:solidFill>
              </a:rPr>
              <a:t>time-to-baseline • sleep architecture • resilience after repeated exposure</a:t>
            </a:r>
          </a:p>
        </p:txBody>
      </p:sp>
    </p:spTree>
    <p:extLst>
      <p:ext uri="{BB962C8B-B14F-4D97-AF65-F5344CB8AC3E}">
        <p14:creationId xmlns:p14="http://schemas.microsoft.com/office/powerpoint/2010/main" val="1738481290"/>
      </p:ext>
    </p:extLst>
  </p:cSld>
</p:sld>
</file>

<file path=ppt/slides/slide34.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41" name="Top cyan rule">
            <a:extLst xmlns:a="http://schemas.openxmlformats.org/drawingml/2006/main">
              <a:ext uri="{FF2B5EF4-FFF2-40B4-BE49-F238E27FC236}">
                <a16:creationId xmlns:a16="http://schemas.microsoft.com/office/drawing/2014/main" id="{CADAF0BA-EF12-419A-B36E-751F3E154048}"/>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BAA23109-6C43-48A1-9B95-498F2A9D3B94}"/>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POLICY</a:t>
            </a:r>
          </a:p>
        </p:txBody>
      </p:sp>
      <p:sp>
        <p:nvSpPr>
          <p:cNvPr id="3" name="Evidence tag">
            <a:extLst xmlns:a="http://schemas.openxmlformats.org/drawingml/2006/main">
              <a:ext uri="{FF2B5EF4-FFF2-40B4-BE49-F238E27FC236}">
                <a16:creationId xmlns:a16="http://schemas.microsoft.com/office/drawing/2014/main" id="{936EDEF8-3B3A-40DD-9EE4-E1DF59CAE7A8}"/>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7F6F12CD-FF90-4B8B-96EC-7B48B6F885BE}"/>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LEGISLATIVE BLUEPRINT</a:t>
            </a:r>
          </a:p>
        </p:txBody>
      </p:sp>
      <p:sp>
        <p:nvSpPr>
          <p:cNvPr id="5" name="Slide title">
            <a:extLst xmlns:a="http://schemas.openxmlformats.org/drawingml/2006/main">
              <a:ext uri="{FF2B5EF4-FFF2-40B4-BE49-F238E27FC236}">
                <a16:creationId xmlns:a16="http://schemas.microsoft.com/office/drawing/2014/main" id="{BE1365E3-CEE3-43DF-9D4A-43363FADD63F}"/>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Clean Ether Act: eight titles, one mission</a:t>
            </a:r>
          </a:p>
        </p:txBody>
      </p:sp>
      <p:sp>
        <p:nvSpPr>
          <p:cNvPr id="6" name="Gold rule">
            <a:extLst xmlns:a="http://schemas.openxmlformats.org/drawingml/2006/main">
              <a:ext uri="{FF2B5EF4-FFF2-40B4-BE49-F238E27FC236}">
                <a16:creationId xmlns:a16="http://schemas.microsoft.com/office/drawing/2014/main" id="{5952989B-C7EA-4B53-9360-F186B500BF86}"/>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C6007562-A03E-4689-A0CA-E48ED497FDDD}"/>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AB990275-DAD2-4DA6-AA62-9DC099779C9E}"/>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34</a:t>
            </a:r>
          </a:p>
        </p:txBody>
      </p:sp>
      <p:sp>
        <p:nvSpPr>
          <p:cNvPr id="9" name="Act title 0">
            <a:extLst xmlns:a="http://schemas.openxmlformats.org/drawingml/2006/main">
              <a:ext uri="{FF2B5EF4-FFF2-40B4-BE49-F238E27FC236}">
                <a16:creationId xmlns:a16="http://schemas.microsoft.com/office/drawing/2014/main" id="{0A912451-2693-4AFD-A65E-66F4057902EC}"/>
              </a:ext>
            </a:extLst>
          </p:cNvPr>
          <p:cNvSpPr>
            <a:spLocks xmlns:a="http://schemas.openxmlformats.org/drawingml/2006/main" noGrp="1"/>
          </p:cNvSpPr>
          <p:nvPr/>
        </p:nvSpPr>
        <p:spPr>
          <a:xfrm xmlns:a="http://schemas.openxmlformats.org/drawingml/2006/main">
            <a:off x="514350" y="1514475"/>
            <a:ext cx="5505450" cy="933450"/>
          </a:xfrm>
          <a:prstGeom xmlns:a="http://schemas.openxmlformats.org/drawingml/2006/main" prst="roundRect">
            <a:avLst>
              <a:gd name="adj" fmla="val 12245"/>
            </a:avLst>
          </a:prstGeom>
          <a:solidFill xmlns:a="http://schemas.openxmlformats.org/drawingml/2006/main">
            <a:srgbClr val="0A2748"/>
          </a:solidFill>
          <a:ln xmlns:a="http://schemas.openxmlformats.org/drawingml/2006/main" w="9525">
            <a:solidFill>
              <a:srgbClr val="48B8E8"/>
            </a:solidFill>
            <a:prstDash val="solid"/>
          </a:ln>
        </p:spPr>
      </p:sp>
      <p:sp>
        <p:nvSpPr>
          <p:cNvPr id="10" name="Act number 0">
            <a:extLst xmlns:a="http://schemas.openxmlformats.org/drawingml/2006/main">
              <a:ext uri="{FF2B5EF4-FFF2-40B4-BE49-F238E27FC236}">
                <a16:creationId xmlns:a16="http://schemas.microsoft.com/office/drawing/2014/main" id="{D7743885-621A-46F0-B5DB-86DCAD241DAA}"/>
              </a:ext>
            </a:extLst>
          </p:cNvPr>
          <p:cNvSpPr>
            <a:spLocks xmlns:a="http://schemas.openxmlformats.org/drawingml/2006/main" noGrp="1"/>
          </p:cNvSpPr>
          <p:nvPr/>
        </p:nvSpPr>
        <p:spPr>
          <a:xfrm xmlns:a="http://schemas.openxmlformats.org/drawingml/2006/main">
            <a:off x="685800" y="1695450"/>
            <a:ext cx="581025" cy="58102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1" name="Act roman 0">
            <a:extLst xmlns:a="http://schemas.openxmlformats.org/drawingml/2006/main">
              <a:ext uri="{FF2B5EF4-FFF2-40B4-BE49-F238E27FC236}">
                <a16:creationId xmlns:a16="http://schemas.microsoft.com/office/drawing/2014/main" id="{2139BF60-C9AA-42BA-8396-207AAABDFC94}"/>
              </a:ext>
            </a:extLst>
          </p:cNvPr>
          <p:cNvSpPr>
            <a:spLocks xmlns:a="http://schemas.openxmlformats.org/drawingml/2006/main" noGrp="1"/>
          </p:cNvSpPr>
          <p:nvPr/>
        </p:nvSpPr>
        <p:spPr>
          <a:xfrm xmlns:a="http://schemas.openxmlformats.org/drawingml/2006/main">
            <a:off x="685800" y="1762125"/>
            <a:ext cx="5810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06182D"/>
                </a:solidFill>
              </a:defRPr>
            </a:pPr>
            <a:r>
              <a:rPr sz="1650" b="1" i="0">
                <a:solidFill>
                  <a:srgbClr val="06182D"/>
                </a:solidFill>
              </a:rPr>
              <a:t>I</a:t>
            </a:r>
          </a:p>
        </p:txBody>
      </p:sp>
      <p:sp>
        <p:nvSpPr>
          <p:cNvPr id="12" name="Act label 0">
            <a:extLst xmlns:a="http://schemas.openxmlformats.org/drawingml/2006/main">
              <a:ext uri="{FF2B5EF4-FFF2-40B4-BE49-F238E27FC236}">
                <a16:creationId xmlns:a16="http://schemas.microsoft.com/office/drawing/2014/main" id="{098E309F-D045-4928-B04A-69BCB1AF7392}"/>
              </a:ext>
            </a:extLst>
          </p:cNvPr>
          <p:cNvSpPr>
            <a:spLocks xmlns:a="http://schemas.openxmlformats.org/drawingml/2006/main" noGrp="1"/>
          </p:cNvSpPr>
          <p:nvPr/>
        </p:nvSpPr>
        <p:spPr>
          <a:xfrm xmlns:a="http://schemas.openxmlformats.org/drawingml/2006/main">
            <a:off x="1457325" y="1733550"/>
            <a:ext cx="4286250" cy="495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FFFFF"/>
                </a:solidFill>
              </a:defRPr>
            </a:pPr>
            <a:r>
              <a:rPr sz="1275" b="1" i="0">
                <a:solidFill>
                  <a:srgbClr val="FFFFFF"/>
                </a:solidFill>
              </a:rPr>
              <a:t>MODERN EXPOSURE STANDARDS</a:t>
            </a:r>
          </a:p>
        </p:txBody>
      </p:sp>
      <p:sp>
        <p:nvSpPr>
          <p:cNvPr id="13" name="Act title 1">
            <a:extLst xmlns:a="http://schemas.openxmlformats.org/drawingml/2006/main">
              <a:ext uri="{FF2B5EF4-FFF2-40B4-BE49-F238E27FC236}">
                <a16:creationId xmlns:a16="http://schemas.microsoft.com/office/drawing/2014/main" id="{4427E5D7-7160-4C48-BEB4-074D1539F116}"/>
              </a:ext>
            </a:extLst>
          </p:cNvPr>
          <p:cNvSpPr>
            <a:spLocks xmlns:a="http://schemas.openxmlformats.org/drawingml/2006/main" noGrp="1"/>
          </p:cNvSpPr>
          <p:nvPr/>
        </p:nvSpPr>
        <p:spPr>
          <a:xfrm xmlns:a="http://schemas.openxmlformats.org/drawingml/2006/main">
            <a:off x="514350" y="2657475"/>
            <a:ext cx="5505450" cy="933450"/>
          </a:xfrm>
          <a:prstGeom xmlns:a="http://schemas.openxmlformats.org/drawingml/2006/main" prst="roundRect">
            <a:avLst>
              <a:gd name="adj" fmla="val 12245"/>
            </a:avLst>
          </a:prstGeom>
          <a:solidFill xmlns:a="http://schemas.openxmlformats.org/drawingml/2006/main">
            <a:srgbClr val="0E3A68"/>
          </a:solidFill>
          <a:ln xmlns:a="http://schemas.openxmlformats.org/drawingml/2006/main" w="9525">
            <a:solidFill>
              <a:srgbClr val="48B8E8"/>
            </a:solidFill>
            <a:prstDash val="solid"/>
          </a:ln>
        </p:spPr>
      </p:sp>
      <p:sp>
        <p:nvSpPr>
          <p:cNvPr id="14" name="Act number 1">
            <a:extLst xmlns:a="http://schemas.openxmlformats.org/drawingml/2006/main">
              <a:ext uri="{FF2B5EF4-FFF2-40B4-BE49-F238E27FC236}">
                <a16:creationId xmlns:a16="http://schemas.microsoft.com/office/drawing/2014/main" id="{66FE3814-5DC9-4053-A79B-B42ED43F1DFE}"/>
              </a:ext>
            </a:extLst>
          </p:cNvPr>
          <p:cNvSpPr>
            <a:spLocks xmlns:a="http://schemas.openxmlformats.org/drawingml/2006/main" noGrp="1"/>
          </p:cNvSpPr>
          <p:nvPr/>
        </p:nvSpPr>
        <p:spPr>
          <a:xfrm xmlns:a="http://schemas.openxmlformats.org/drawingml/2006/main">
            <a:off x="685800" y="2838450"/>
            <a:ext cx="581025" cy="58102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Act roman 1">
            <a:extLst xmlns:a="http://schemas.openxmlformats.org/drawingml/2006/main">
              <a:ext uri="{FF2B5EF4-FFF2-40B4-BE49-F238E27FC236}">
                <a16:creationId xmlns:a16="http://schemas.microsoft.com/office/drawing/2014/main" id="{343A9D74-6537-4F1A-A95F-F3DBFC7A2D3E}"/>
              </a:ext>
            </a:extLst>
          </p:cNvPr>
          <p:cNvSpPr>
            <a:spLocks xmlns:a="http://schemas.openxmlformats.org/drawingml/2006/main" noGrp="1"/>
          </p:cNvSpPr>
          <p:nvPr/>
        </p:nvSpPr>
        <p:spPr>
          <a:xfrm xmlns:a="http://schemas.openxmlformats.org/drawingml/2006/main">
            <a:off x="685800" y="2905125"/>
            <a:ext cx="5810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06182D"/>
                </a:solidFill>
              </a:defRPr>
            </a:pPr>
            <a:r>
              <a:rPr sz="1650" b="1" i="0">
                <a:solidFill>
                  <a:srgbClr val="06182D"/>
                </a:solidFill>
              </a:rPr>
              <a:t>II</a:t>
            </a:r>
          </a:p>
        </p:txBody>
      </p:sp>
      <p:sp>
        <p:nvSpPr>
          <p:cNvPr id="16" name="Act label 1">
            <a:extLst xmlns:a="http://schemas.openxmlformats.org/drawingml/2006/main">
              <a:ext uri="{FF2B5EF4-FFF2-40B4-BE49-F238E27FC236}">
                <a16:creationId xmlns:a16="http://schemas.microsoft.com/office/drawing/2014/main" id="{349C29A5-FB49-49B1-97D9-C0AE94CEA03E}"/>
              </a:ext>
            </a:extLst>
          </p:cNvPr>
          <p:cNvSpPr>
            <a:spLocks xmlns:a="http://schemas.openxmlformats.org/drawingml/2006/main" noGrp="1"/>
          </p:cNvSpPr>
          <p:nvPr/>
        </p:nvSpPr>
        <p:spPr>
          <a:xfrm xmlns:a="http://schemas.openxmlformats.org/drawingml/2006/main">
            <a:off x="1457325" y="2876550"/>
            <a:ext cx="4286250" cy="495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FFFFF"/>
                </a:solidFill>
              </a:defRPr>
            </a:pPr>
            <a:r>
              <a:rPr sz="1275" b="1" i="0">
                <a:solidFill>
                  <a:srgbClr val="FFFFFF"/>
                </a:solidFill>
              </a:rPr>
              <a:t>BIOLOGICALLY RELEVANT TESTING</a:t>
            </a:r>
          </a:p>
        </p:txBody>
      </p:sp>
      <p:sp>
        <p:nvSpPr>
          <p:cNvPr id="17" name="Act title 2">
            <a:extLst xmlns:a="http://schemas.openxmlformats.org/drawingml/2006/main">
              <a:ext uri="{FF2B5EF4-FFF2-40B4-BE49-F238E27FC236}">
                <a16:creationId xmlns:a16="http://schemas.microsoft.com/office/drawing/2014/main" id="{71755708-BA89-4C91-BC9A-577A9C72BD2D}"/>
              </a:ext>
            </a:extLst>
          </p:cNvPr>
          <p:cNvSpPr>
            <a:spLocks xmlns:a="http://schemas.openxmlformats.org/drawingml/2006/main" noGrp="1"/>
          </p:cNvSpPr>
          <p:nvPr/>
        </p:nvSpPr>
        <p:spPr>
          <a:xfrm xmlns:a="http://schemas.openxmlformats.org/drawingml/2006/main">
            <a:off x="514350" y="3800475"/>
            <a:ext cx="5505450" cy="933450"/>
          </a:xfrm>
          <a:prstGeom xmlns:a="http://schemas.openxmlformats.org/drawingml/2006/main" prst="roundRect">
            <a:avLst>
              <a:gd name="adj" fmla="val 12245"/>
            </a:avLst>
          </a:prstGeom>
          <a:solidFill xmlns:a="http://schemas.openxmlformats.org/drawingml/2006/main">
            <a:srgbClr val="0A2748"/>
          </a:solidFill>
          <a:ln xmlns:a="http://schemas.openxmlformats.org/drawingml/2006/main" w="9525">
            <a:solidFill>
              <a:srgbClr val="48B8E8"/>
            </a:solidFill>
            <a:prstDash val="solid"/>
          </a:ln>
        </p:spPr>
      </p:sp>
      <p:sp>
        <p:nvSpPr>
          <p:cNvPr id="18" name="Act number 2">
            <a:extLst xmlns:a="http://schemas.openxmlformats.org/drawingml/2006/main">
              <a:ext uri="{FF2B5EF4-FFF2-40B4-BE49-F238E27FC236}">
                <a16:creationId xmlns:a16="http://schemas.microsoft.com/office/drawing/2014/main" id="{F116E993-45F5-4927-AF26-F6DB2CFA66E6}"/>
              </a:ext>
            </a:extLst>
          </p:cNvPr>
          <p:cNvSpPr>
            <a:spLocks xmlns:a="http://schemas.openxmlformats.org/drawingml/2006/main" noGrp="1"/>
          </p:cNvSpPr>
          <p:nvPr/>
        </p:nvSpPr>
        <p:spPr>
          <a:xfrm xmlns:a="http://schemas.openxmlformats.org/drawingml/2006/main">
            <a:off x="685800" y="3981450"/>
            <a:ext cx="581025" cy="58102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Act roman 2">
            <a:extLst xmlns:a="http://schemas.openxmlformats.org/drawingml/2006/main">
              <a:ext uri="{FF2B5EF4-FFF2-40B4-BE49-F238E27FC236}">
                <a16:creationId xmlns:a16="http://schemas.microsoft.com/office/drawing/2014/main" id="{32D31592-73C6-4AD1-8EE1-DA55FFE052C4}"/>
              </a:ext>
            </a:extLst>
          </p:cNvPr>
          <p:cNvSpPr>
            <a:spLocks xmlns:a="http://schemas.openxmlformats.org/drawingml/2006/main" noGrp="1"/>
          </p:cNvSpPr>
          <p:nvPr/>
        </p:nvSpPr>
        <p:spPr>
          <a:xfrm xmlns:a="http://schemas.openxmlformats.org/drawingml/2006/main">
            <a:off x="685800" y="4048125"/>
            <a:ext cx="5810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06182D"/>
                </a:solidFill>
              </a:defRPr>
            </a:pPr>
            <a:r>
              <a:rPr sz="1650" b="1" i="0">
                <a:solidFill>
                  <a:srgbClr val="06182D"/>
                </a:solidFill>
              </a:rPr>
              <a:t>III</a:t>
            </a:r>
          </a:p>
        </p:txBody>
      </p:sp>
      <p:sp>
        <p:nvSpPr>
          <p:cNvPr id="20" name="Act label 2">
            <a:extLst xmlns:a="http://schemas.openxmlformats.org/drawingml/2006/main">
              <a:ext uri="{FF2B5EF4-FFF2-40B4-BE49-F238E27FC236}">
                <a16:creationId xmlns:a16="http://schemas.microsoft.com/office/drawing/2014/main" id="{A1817956-8152-4FC8-88AA-FE60A7A3AE2C}"/>
              </a:ext>
            </a:extLst>
          </p:cNvPr>
          <p:cNvSpPr>
            <a:spLocks xmlns:a="http://schemas.openxmlformats.org/drawingml/2006/main" noGrp="1"/>
          </p:cNvSpPr>
          <p:nvPr/>
        </p:nvSpPr>
        <p:spPr>
          <a:xfrm xmlns:a="http://schemas.openxmlformats.org/drawingml/2006/main">
            <a:off x="1457325" y="4019550"/>
            <a:ext cx="4286250" cy="495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FFFFF"/>
                </a:solidFill>
              </a:defRPr>
            </a:pPr>
            <a:r>
              <a:rPr sz="1275" b="1" i="0">
                <a:solidFill>
                  <a:srgbClr val="FFFFFF"/>
                </a:solidFill>
              </a:rPr>
              <a:t>CHILD-PRIORITY LOW-RF SPACES</a:t>
            </a:r>
          </a:p>
        </p:txBody>
      </p:sp>
      <p:sp>
        <p:nvSpPr>
          <p:cNvPr id="21" name="Act title 3">
            <a:extLst xmlns:a="http://schemas.openxmlformats.org/drawingml/2006/main">
              <a:ext uri="{FF2B5EF4-FFF2-40B4-BE49-F238E27FC236}">
                <a16:creationId xmlns:a16="http://schemas.microsoft.com/office/drawing/2014/main" id="{A766F8AE-BA5F-4A4F-97C4-1D6A9FC30F84}"/>
              </a:ext>
            </a:extLst>
          </p:cNvPr>
          <p:cNvSpPr>
            <a:spLocks xmlns:a="http://schemas.openxmlformats.org/drawingml/2006/main" noGrp="1"/>
          </p:cNvSpPr>
          <p:nvPr/>
        </p:nvSpPr>
        <p:spPr>
          <a:xfrm xmlns:a="http://schemas.openxmlformats.org/drawingml/2006/main">
            <a:off x="514350" y="4943475"/>
            <a:ext cx="5505450" cy="933450"/>
          </a:xfrm>
          <a:prstGeom xmlns:a="http://schemas.openxmlformats.org/drawingml/2006/main" prst="roundRect">
            <a:avLst>
              <a:gd name="adj" fmla="val 12245"/>
            </a:avLst>
          </a:prstGeom>
          <a:solidFill xmlns:a="http://schemas.openxmlformats.org/drawingml/2006/main">
            <a:srgbClr val="0E3A68"/>
          </a:solidFill>
          <a:ln xmlns:a="http://schemas.openxmlformats.org/drawingml/2006/main" w="9525">
            <a:solidFill>
              <a:srgbClr val="48B8E8"/>
            </a:solidFill>
            <a:prstDash val="solid"/>
          </a:ln>
        </p:spPr>
      </p:sp>
      <p:sp>
        <p:nvSpPr>
          <p:cNvPr id="22" name="Act number 3">
            <a:extLst xmlns:a="http://schemas.openxmlformats.org/drawingml/2006/main">
              <a:ext uri="{FF2B5EF4-FFF2-40B4-BE49-F238E27FC236}">
                <a16:creationId xmlns:a16="http://schemas.microsoft.com/office/drawing/2014/main" id="{D328A44F-8B09-4073-8D5B-EE994E3A8EE5}"/>
              </a:ext>
            </a:extLst>
          </p:cNvPr>
          <p:cNvSpPr>
            <a:spLocks xmlns:a="http://schemas.openxmlformats.org/drawingml/2006/main" noGrp="1"/>
          </p:cNvSpPr>
          <p:nvPr/>
        </p:nvSpPr>
        <p:spPr>
          <a:xfrm xmlns:a="http://schemas.openxmlformats.org/drawingml/2006/main">
            <a:off x="685800" y="5124450"/>
            <a:ext cx="581025" cy="58102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23" name="Act roman 3">
            <a:extLst xmlns:a="http://schemas.openxmlformats.org/drawingml/2006/main">
              <a:ext uri="{FF2B5EF4-FFF2-40B4-BE49-F238E27FC236}">
                <a16:creationId xmlns:a16="http://schemas.microsoft.com/office/drawing/2014/main" id="{C5977927-725E-4C2E-B66C-EAABCE6156D0}"/>
              </a:ext>
            </a:extLst>
          </p:cNvPr>
          <p:cNvSpPr>
            <a:spLocks xmlns:a="http://schemas.openxmlformats.org/drawingml/2006/main" noGrp="1"/>
          </p:cNvSpPr>
          <p:nvPr/>
        </p:nvSpPr>
        <p:spPr>
          <a:xfrm xmlns:a="http://schemas.openxmlformats.org/drawingml/2006/main">
            <a:off x="685800" y="5191125"/>
            <a:ext cx="5810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06182D"/>
                </a:solidFill>
              </a:defRPr>
            </a:pPr>
            <a:r>
              <a:rPr sz="1650" b="1" i="0">
                <a:solidFill>
                  <a:srgbClr val="06182D"/>
                </a:solidFill>
              </a:rPr>
              <a:t>IV</a:t>
            </a:r>
          </a:p>
        </p:txBody>
      </p:sp>
      <p:sp>
        <p:nvSpPr>
          <p:cNvPr id="24" name="Act label 3">
            <a:extLst xmlns:a="http://schemas.openxmlformats.org/drawingml/2006/main">
              <a:ext uri="{FF2B5EF4-FFF2-40B4-BE49-F238E27FC236}">
                <a16:creationId xmlns:a16="http://schemas.microsoft.com/office/drawing/2014/main" id="{FC90A801-EA97-4A52-85F3-DA1649CE14D9}"/>
              </a:ext>
            </a:extLst>
          </p:cNvPr>
          <p:cNvSpPr>
            <a:spLocks xmlns:a="http://schemas.openxmlformats.org/drawingml/2006/main" noGrp="1"/>
          </p:cNvSpPr>
          <p:nvPr/>
        </p:nvSpPr>
        <p:spPr>
          <a:xfrm xmlns:a="http://schemas.openxmlformats.org/drawingml/2006/main">
            <a:off x="1457325" y="5162550"/>
            <a:ext cx="4286250" cy="495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FFFFF"/>
                </a:solidFill>
              </a:defRPr>
            </a:pPr>
            <a:r>
              <a:rPr sz="1275" b="1" i="0">
                <a:solidFill>
                  <a:srgbClr val="FFFFFF"/>
                </a:solidFill>
              </a:rPr>
              <a:t>LI-FI COMPATIBILITY</a:t>
            </a:r>
          </a:p>
        </p:txBody>
      </p:sp>
      <p:sp>
        <p:nvSpPr>
          <p:cNvPr id="25" name="Act title 4">
            <a:extLst xmlns:a="http://schemas.openxmlformats.org/drawingml/2006/main">
              <a:ext uri="{FF2B5EF4-FFF2-40B4-BE49-F238E27FC236}">
                <a16:creationId xmlns:a16="http://schemas.microsoft.com/office/drawing/2014/main" id="{BDFA55B7-CC7C-4EA6-A66D-76F37E59FFED}"/>
              </a:ext>
            </a:extLst>
          </p:cNvPr>
          <p:cNvSpPr>
            <a:spLocks xmlns:a="http://schemas.openxmlformats.org/drawingml/2006/main" noGrp="1"/>
          </p:cNvSpPr>
          <p:nvPr/>
        </p:nvSpPr>
        <p:spPr>
          <a:xfrm xmlns:a="http://schemas.openxmlformats.org/drawingml/2006/main">
            <a:off x="6172200" y="1514475"/>
            <a:ext cx="5505450" cy="933450"/>
          </a:xfrm>
          <a:prstGeom xmlns:a="http://schemas.openxmlformats.org/drawingml/2006/main" prst="roundRect">
            <a:avLst>
              <a:gd name="adj" fmla="val 12245"/>
            </a:avLst>
          </a:prstGeom>
          <a:solidFill xmlns:a="http://schemas.openxmlformats.org/drawingml/2006/main">
            <a:srgbClr val="0A2748"/>
          </a:solidFill>
          <a:ln xmlns:a="http://schemas.openxmlformats.org/drawingml/2006/main" w="9525">
            <a:solidFill>
              <a:srgbClr val="F4C542"/>
            </a:solidFill>
            <a:prstDash val="solid"/>
          </a:ln>
        </p:spPr>
      </p:sp>
      <p:sp>
        <p:nvSpPr>
          <p:cNvPr id="26" name="Act number 4">
            <a:extLst xmlns:a="http://schemas.openxmlformats.org/drawingml/2006/main">
              <a:ext uri="{FF2B5EF4-FFF2-40B4-BE49-F238E27FC236}">
                <a16:creationId xmlns:a16="http://schemas.microsoft.com/office/drawing/2014/main" id="{FB3274D5-2911-4932-A15C-ABC1E579CC1C}"/>
              </a:ext>
            </a:extLst>
          </p:cNvPr>
          <p:cNvSpPr>
            <a:spLocks xmlns:a="http://schemas.openxmlformats.org/drawingml/2006/main" noGrp="1"/>
          </p:cNvSpPr>
          <p:nvPr/>
        </p:nvSpPr>
        <p:spPr>
          <a:xfrm xmlns:a="http://schemas.openxmlformats.org/drawingml/2006/main">
            <a:off x="6343650" y="1695450"/>
            <a:ext cx="581025" cy="58102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7" name="Act roman 4">
            <a:extLst xmlns:a="http://schemas.openxmlformats.org/drawingml/2006/main">
              <a:ext uri="{FF2B5EF4-FFF2-40B4-BE49-F238E27FC236}">
                <a16:creationId xmlns:a16="http://schemas.microsoft.com/office/drawing/2014/main" id="{2955F1A7-9DE1-4E18-BD81-5C3D7F81A27E}"/>
              </a:ext>
            </a:extLst>
          </p:cNvPr>
          <p:cNvSpPr>
            <a:spLocks xmlns:a="http://schemas.openxmlformats.org/drawingml/2006/main" noGrp="1"/>
          </p:cNvSpPr>
          <p:nvPr/>
        </p:nvSpPr>
        <p:spPr>
          <a:xfrm xmlns:a="http://schemas.openxmlformats.org/drawingml/2006/main">
            <a:off x="6343650" y="1762125"/>
            <a:ext cx="5810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06182D"/>
                </a:solidFill>
              </a:defRPr>
            </a:pPr>
            <a:r>
              <a:rPr sz="1650" b="1" i="0">
                <a:solidFill>
                  <a:srgbClr val="06182D"/>
                </a:solidFill>
              </a:rPr>
              <a:t>V</a:t>
            </a:r>
          </a:p>
        </p:txBody>
      </p:sp>
      <p:sp>
        <p:nvSpPr>
          <p:cNvPr id="28" name="Act label 4">
            <a:extLst xmlns:a="http://schemas.openxmlformats.org/drawingml/2006/main">
              <a:ext uri="{FF2B5EF4-FFF2-40B4-BE49-F238E27FC236}">
                <a16:creationId xmlns:a16="http://schemas.microsoft.com/office/drawing/2014/main" id="{90594EB5-4F93-4673-A968-36AA28E39687}"/>
              </a:ext>
            </a:extLst>
          </p:cNvPr>
          <p:cNvSpPr>
            <a:spLocks xmlns:a="http://schemas.openxmlformats.org/drawingml/2006/main" noGrp="1"/>
          </p:cNvSpPr>
          <p:nvPr/>
        </p:nvSpPr>
        <p:spPr>
          <a:xfrm xmlns:a="http://schemas.openxmlformats.org/drawingml/2006/main">
            <a:off x="7115175" y="1733550"/>
            <a:ext cx="4286250" cy="495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FFFFF"/>
                </a:solidFill>
              </a:defRPr>
            </a:pPr>
            <a:r>
              <a:rPr sz="1275" b="1" i="0">
                <a:solidFill>
                  <a:srgbClr val="FFFFFF"/>
                </a:solidFill>
              </a:rPr>
              <a:t>RIGHT TO KNOW + TELEMETRY</a:t>
            </a:r>
          </a:p>
        </p:txBody>
      </p:sp>
      <p:sp>
        <p:nvSpPr>
          <p:cNvPr id="29" name="Act title 5">
            <a:extLst xmlns:a="http://schemas.openxmlformats.org/drawingml/2006/main">
              <a:ext uri="{FF2B5EF4-FFF2-40B4-BE49-F238E27FC236}">
                <a16:creationId xmlns:a16="http://schemas.microsoft.com/office/drawing/2014/main" id="{C6EAE024-42E9-49D3-A47C-E67D8E9EB5A0}"/>
              </a:ext>
            </a:extLst>
          </p:cNvPr>
          <p:cNvSpPr>
            <a:spLocks xmlns:a="http://schemas.openxmlformats.org/drawingml/2006/main" noGrp="1"/>
          </p:cNvSpPr>
          <p:nvPr/>
        </p:nvSpPr>
        <p:spPr>
          <a:xfrm xmlns:a="http://schemas.openxmlformats.org/drawingml/2006/main">
            <a:off x="6172200" y="2657475"/>
            <a:ext cx="5505450" cy="933450"/>
          </a:xfrm>
          <a:prstGeom xmlns:a="http://schemas.openxmlformats.org/drawingml/2006/main" prst="roundRect">
            <a:avLst>
              <a:gd name="adj" fmla="val 12245"/>
            </a:avLst>
          </a:prstGeom>
          <a:solidFill xmlns:a="http://schemas.openxmlformats.org/drawingml/2006/main">
            <a:srgbClr val="0E3A68"/>
          </a:solidFill>
          <a:ln xmlns:a="http://schemas.openxmlformats.org/drawingml/2006/main" w="9525">
            <a:solidFill>
              <a:srgbClr val="F4C542"/>
            </a:solidFill>
            <a:prstDash val="solid"/>
          </a:ln>
        </p:spPr>
      </p:sp>
      <p:sp>
        <p:nvSpPr>
          <p:cNvPr id="30" name="Act number 5">
            <a:extLst xmlns:a="http://schemas.openxmlformats.org/drawingml/2006/main">
              <a:ext uri="{FF2B5EF4-FFF2-40B4-BE49-F238E27FC236}">
                <a16:creationId xmlns:a16="http://schemas.microsoft.com/office/drawing/2014/main" id="{0C15E193-14D5-49E5-AD46-A0ADE130BEB0}"/>
              </a:ext>
            </a:extLst>
          </p:cNvPr>
          <p:cNvSpPr>
            <a:spLocks xmlns:a="http://schemas.openxmlformats.org/drawingml/2006/main" noGrp="1"/>
          </p:cNvSpPr>
          <p:nvPr/>
        </p:nvSpPr>
        <p:spPr>
          <a:xfrm xmlns:a="http://schemas.openxmlformats.org/drawingml/2006/main">
            <a:off x="6343650" y="2838450"/>
            <a:ext cx="581025" cy="58102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1" name="Act roman 5">
            <a:extLst xmlns:a="http://schemas.openxmlformats.org/drawingml/2006/main">
              <a:ext uri="{FF2B5EF4-FFF2-40B4-BE49-F238E27FC236}">
                <a16:creationId xmlns:a16="http://schemas.microsoft.com/office/drawing/2014/main" id="{4613C8C3-53FC-43F7-B19F-91EF6CF53138}"/>
              </a:ext>
            </a:extLst>
          </p:cNvPr>
          <p:cNvSpPr>
            <a:spLocks xmlns:a="http://schemas.openxmlformats.org/drawingml/2006/main" noGrp="1"/>
          </p:cNvSpPr>
          <p:nvPr/>
        </p:nvSpPr>
        <p:spPr>
          <a:xfrm xmlns:a="http://schemas.openxmlformats.org/drawingml/2006/main">
            <a:off x="6343650" y="2905125"/>
            <a:ext cx="5810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06182D"/>
                </a:solidFill>
              </a:defRPr>
            </a:pPr>
            <a:r>
              <a:rPr sz="1650" b="1" i="0">
                <a:solidFill>
                  <a:srgbClr val="06182D"/>
                </a:solidFill>
              </a:rPr>
              <a:t>VI</a:t>
            </a:r>
          </a:p>
        </p:txBody>
      </p:sp>
      <p:sp>
        <p:nvSpPr>
          <p:cNvPr id="32" name="Act label 5">
            <a:extLst xmlns:a="http://schemas.openxmlformats.org/drawingml/2006/main">
              <a:ext uri="{FF2B5EF4-FFF2-40B4-BE49-F238E27FC236}">
                <a16:creationId xmlns:a16="http://schemas.microsoft.com/office/drawing/2014/main" id="{26420CA6-8DE4-41AD-A6C6-12D2F014D79F}"/>
              </a:ext>
            </a:extLst>
          </p:cNvPr>
          <p:cNvSpPr>
            <a:spLocks xmlns:a="http://schemas.openxmlformats.org/drawingml/2006/main" noGrp="1"/>
          </p:cNvSpPr>
          <p:nvPr/>
        </p:nvSpPr>
        <p:spPr>
          <a:xfrm xmlns:a="http://schemas.openxmlformats.org/drawingml/2006/main">
            <a:off x="7115175" y="2876550"/>
            <a:ext cx="4286250" cy="495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FFFFF"/>
                </a:solidFill>
              </a:defRPr>
            </a:pPr>
            <a:r>
              <a:rPr sz="1275" b="1" i="0">
                <a:solidFill>
                  <a:srgbClr val="FFFFFF"/>
                </a:solidFill>
              </a:rPr>
              <a:t>INDEPENDENT RESEARCH</a:t>
            </a:r>
          </a:p>
        </p:txBody>
      </p:sp>
      <p:sp>
        <p:nvSpPr>
          <p:cNvPr id="33" name="Act title 6">
            <a:extLst xmlns:a="http://schemas.openxmlformats.org/drawingml/2006/main">
              <a:ext uri="{FF2B5EF4-FFF2-40B4-BE49-F238E27FC236}">
                <a16:creationId xmlns:a16="http://schemas.microsoft.com/office/drawing/2014/main" id="{05045086-928A-4C81-A7ED-71940DBF8C18}"/>
              </a:ext>
            </a:extLst>
          </p:cNvPr>
          <p:cNvSpPr>
            <a:spLocks xmlns:a="http://schemas.openxmlformats.org/drawingml/2006/main" noGrp="1"/>
          </p:cNvSpPr>
          <p:nvPr/>
        </p:nvSpPr>
        <p:spPr>
          <a:xfrm xmlns:a="http://schemas.openxmlformats.org/drawingml/2006/main">
            <a:off x="6172200" y="3800475"/>
            <a:ext cx="5505450" cy="933450"/>
          </a:xfrm>
          <a:prstGeom xmlns:a="http://schemas.openxmlformats.org/drawingml/2006/main" prst="roundRect">
            <a:avLst>
              <a:gd name="adj" fmla="val 12245"/>
            </a:avLst>
          </a:prstGeom>
          <a:solidFill xmlns:a="http://schemas.openxmlformats.org/drawingml/2006/main">
            <a:srgbClr val="0A2748"/>
          </a:solidFill>
          <a:ln xmlns:a="http://schemas.openxmlformats.org/drawingml/2006/main" w="9525">
            <a:solidFill>
              <a:srgbClr val="F4C542"/>
            </a:solidFill>
            <a:prstDash val="solid"/>
          </a:ln>
        </p:spPr>
      </p:sp>
      <p:sp>
        <p:nvSpPr>
          <p:cNvPr id="34" name="Act number 6">
            <a:extLst xmlns:a="http://schemas.openxmlformats.org/drawingml/2006/main">
              <a:ext uri="{FF2B5EF4-FFF2-40B4-BE49-F238E27FC236}">
                <a16:creationId xmlns:a16="http://schemas.microsoft.com/office/drawing/2014/main" id="{071363CE-6536-43FA-AB82-8D8391BEFF7E}"/>
              </a:ext>
            </a:extLst>
          </p:cNvPr>
          <p:cNvSpPr>
            <a:spLocks xmlns:a="http://schemas.openxmlformats.org/drawingml/2006/main" noGrp="1"/>
          </p:cNvSpPr>
          <p:nvPr/>
        </p:nvSpPr>
        <p:spPr>
          <a:xfrm xmlns:a="http://schemas.openxmlformats.org/drawingml/2006/main">
            <a:off x="6343650" y="3981450"/>
            <a:ext cx="581025" cy="58102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5" name="Act roman 6">
            <a:extLst xmlns:a="http://schemas.openxmlformats.org/drawingml/2006/main">
              <a:ext uri="{FF2B5EF4-FFF2-40B4-BE49-F238E27FC236}">
                <a16:creationId xmlns:a16="http://schemas.microsoft.com/office/drawing/2014/main" id="{162E528C-4B68-4456-B97A-D8D83FF1EB6C}"/>
              </a:ext>
            </a:extLst>
          </p:cNvPr>
          <p:cNvSpPr>
            <a:spLocks xmlns:a="http://schemas.openxmlformats.org/drawingml/2006/main" noGrp="1"/>
          </p:cNvSpPr>
          <p:nvPr/>
        </p:nvSpPr>
        <p:spPr>
          <a:xfrm xmlns:a="http://schemas.openxmlformats.org/drawingml/2006/main">
            <a:off x="6343650" y="4048125"/>
            <a:ext cx="5810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06182D"/>
                </a:solidFill>
              </a:defRPr>
            </a:pPr>
            <a:r>
              <a:rPr sz="1650" b="1" i="0">
                <a:solidFill>
                  <a:srgbClr val="06182D"/>
                </a:solidFill>
              </a:rPr>
              <a:t>VII</a:t>
            </a:r>
          </a:p>
        </p:txBody>
      </p:sp>
      <p:sp>
        <p:nvSpPr>
          <p:cNvPr id="36" name="Act label 6">
            <a:extLst xmlns:a="http://schemas.openxmlformats.org/drawingml/2006/main">
              <a:ext uri="{FF2B5EF4-FFF2-40B4-BE49-F238E27FC236}">
                <a16:creationId xmlns:a16="http://schemas.microsoft.com/office/drawing/2014/main" id="{6EA84012-FA5B-4F9C-9CE7-25083AF99185}"/>
              </a:ext>
            </a:extLst>
          </p:cNvPr>
          <p:cNvSpPr>
            <a:spLocks xmlns:a="http://schemas.openxmlformats.org/drawingml/2006/main" noGrp="1"/>
          </p:cNvSpPr>
          <p:nvPr/>
        </p:nvSpPr>
        <p:spPr>
          <a:xfrm xmlns:a="http://schemas.openxmlformats.org/drawingml/2006/main">
            <a:off x="7115175" y="4019550"/>
            <a:ext cx="4286250" cy="495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FFFFF"/>
                </a:solidFill>
              </a:defRPr>
            </a:pPr>
            <a:r>
              <a:rPr sz="1275" b="1" i="0">
                <a:solidFill>
                  <a:srgbClr val="FFFFFF"/>
                </a:solidFill>
              </a:rPr>
              <a:t>ACCOUNTABLE LOCAL PROTECTION</a:t>
            </a:r>
          </a:p>
        </p:txBody>
      </p:sp>
      <p:sp>
        <p:nvSpPr>
          <p:cNvPr id="37" name="Act title 7">
            <a:extLst xmlns:a="http://schemas.openxmlformats.org/drawingml/2006/main">
              <a:ext uri="{FF2B5EF4-FFF2-40B4-BE49-F238E27FC236}">
                <a16:creationId xmlns:a16="http://schemas.microsoft.com/office/drawing/2014/main" id="{05DF12C9-21DD-4C87-834A-8C3E9C413D6E}"/>
              </a:ext>
            </a:extLst>
          </p:cNvPr>
          <p:cNvSpPr>
            <a:spLocks xmlns:a="http://schemas.openxmlformats.org/drawingml/2006/main" noGrp="1"/>
          </p:cNvSpPr>
          <p:nvPr/>
        </p:nvSpPr>
        <p:spPr>
          <a:xfrm xmlns:a="http://schemas.openxmlformats.org/drawingml/2006/main">
            <a:off x="6172200" y="4943475"/>
            <a:ext cx="5505450" cy="933450"/>
          </a:xfrm>
          <a:prstGeom xmlns:a="http://schemas.openxmlformats.org/drawingml/2006/main" prst="roundRect">
            <a:avLst>
              <a:gd name="adj" fmla="val 12245"/>
            </a:avLst>
          </a:prstGeom>
          <a:solidFill xmlns:a="http://schemas.openxmlformats.org/drawingml/2006/main">
            <a:srgbClr val="0E3A68"/>
          </a:solidFill>
          <a:ln xmlns:a="http://schemas.openxmlformats.org/drawingml/2006/main" w="9525">
            <a:solidFill>
              <a:srgbClr val="F4C542"/>
            </a:solidFill>
            <a:prstDash val="solid"/>
          </a:ln>
        </p:spPr>
      </p:sp>
      <p:sp>
        <p:nvSpPr>
          <p:cNvPr id="38" name="Act number 7">
            <a:extLst xmlns:a="http://schemas.openxmlformats.org/drawingml/2006/main">
              <a:ext uri="{FF2B5EF4-FFF2-40B4-BE49-F238E27FC236}">
                <a16:creationId xmlns:a16="http://schemas.microsoft.com/office/drawing/2014/main" id="{966F6AA6-9D90-4B3D-9C97-55624E7D3260}"/>
              </a:ext>
            </a:extLst>
          </p:cNvPr>
          <p:cNvSpPr>
            <a:spLocks xmlns:a="http://schemas.openxmlformats.org/drawingml/2006/main" noGrp="1"/>
          </p:cNvSpPr>
          <p:nvPr/>
        </p:nvSpPr>
        <p:spPr>
          <a:xfrm xmlns:a="http://schemas.openxmlformats.org/drawingml/2006/main">
            <a:off x="6343650" y="5124450"/>
            <a:ext cx="581025" cy="58102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9" name="Act roman 7">
            <a:extLst xmlns:a="http://schemas.openxmlformats.org/drawingml/2006/main">
              <a:ext uri="{FF2B5EF4-FFF2-40B4-BE49-F238E27FC236}">
                <a16:creationId xmlns:a16="http://schemas.microsoft.com/office/drawing/2014/main" id="{D29F60E4-54E6-42AF-BC98-45DE39F35419}"/>
              </a:ext>
            </a:extLst>
          </p:cNvPr>
          <p:cNvSpPr>
            <a:spLocks xmlns:a="http://schemas.openxmlformats.org/drawingml/2006/main" noGrp="1"/>
          </p:cNvSpPr>
          <p:nvPr/>
        </p:nvSpPr>
        <p:spPr>
          <a:xfrm xmlns:a="http://schemas.openxmlformats.org/drawingml/2006/main">
            <a:off x="6343650" y="5191125"/>
            <a:ext cx="581025"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650" b="1" i="0">
                <a:solidFill>
                  <a:srgbClr val="06182D"/>
                </a:solidFill>
              </a:defRPr>
            </a:pPr>
            <a:r>
              <a:rPr sz="1650" b="1" i="0">
                <a:solidFill>
                  <a:srgbClr val="06182D"/>
                </a:solidFill>
              </a:rPr>
              <a:t>VIII</a:t>
            </a:r>
          </a:p>
        </p:txBody>
      </p:sp>
      <p:sp>
        <p:nvSpPr>
          <p:cNvPr id="40" name="Act label 7">
            <a:extLst xmlns:a="http://schemas.openxmlformats.org/drawingml/2006/main">
              <a:ext uri="{FF2B5EF4-FFF2-40B4-BE49-F238E27FC236}">
                <a16:creationId xmlns:a16="http://schemas.microsoft.com/office/drawing/2014/main" id="{B9AE919C-0953-486C-B0EE-E6CB6782FB6D}"/>
              </a:ext>
            </a:extLst>
          </p:cNvPr>
          <p:cNvSpPr>
            <a:spLocks xmlns:a="http://schemas.openxmlformats.org/drawingml/2006/main" noGrp="1"/>
          </p:cNvSpPr>
          <p:nvPr/>
        </p:nvSpPr>
        <p:spPr>
          <a:xfrm xmlns:a="http://schemas.openxmlformats.org/drawingml/2006/main">
            <a:off x="7115175" y="5162550"/>
            <a:ext cx="4286250" cy="495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275" b="1" i="0">
                <a:solidFill>
                  <a:srgbClr val="FFFFFF"/>
                </a:solidFill>
              </a:defRPr>
            </a:pPr>
            <a:r>
              <a:rPr sz="1275" b="1" i="0">
                <a:solidFill>
                  <a:srgbClr val="FFFFFF"/>
                </a:solidFill>
              </a:rPr>
              <a:t>TRANSITION FUNDING + AUDIT</a:t>
            </a:r>
          </a:p>
        </p:txBody>
      </p:sp>
    </p:spTree>
    <p:extLst>
      <p:ext uri="{BB962C8B-B14F-4D97-AF65-F5344CB8AC3E}">
        <p14:creationId xmlns:p14="http://schemas.microsoft.com/office/powerpoint/2010/main" val="1969667790"/>
      </p:ext>
    </p:extLst>
  </p:cSld>
</p:sld>
</file>

<file path=ppt/slides/slide35.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8" name="Top cyan rule">
            <a:extLst xmlns:a="http://schemas.openxmlformats.org/drawingml/2006/main">
              <a:ext uri="{FF2B5EF4-FFF2-40B4-BE49-F238E27FC236}">
                <a16:creationId xmlns:a16="http://schemas.microsoft.com/office/drawing/2014/main" id="{07714F3E-D436-49A6-90BC-1FCE72D1FF4C}"/>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2CC1417C-A433-4119-8F03-228449E94BD0}"/>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POLICY</a:t>
            </a:r>
          </a:p>
        </p:txBody>
      </p:sp>
      <p:sp>
        <p:nvSpPr>
          <p:cNvPr id="3" name="Evidence tag">
            <a:extLst xmlns:a="http://schemas.openxmlformats.org/drawingml/2006/main">
              <a:ext uri="{FF2B5EF4-FFF2-40B4-BE49-F238E27FC236}">
                <a16:creationId xmlns:a16="http://schemas.microsoft.com/office/drawing/2014/main" id="{D46C06D4-E223-460F-A12D-5DC8DC23E23C}"/>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B4D0845B-890D-47E8-981F-A1044166B7D6}"/>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PRECAUTIONARY DESIGN</a:t>
            </a:r>
          </a:p>
        </p:txBody>
      </p:sp>
      <p:sp>
        <p:nvSpPr>
          <p:cNvPr id="5" name="Slide title">
            <a:extLst xmlns:a="http://schemas.openxmlformats.org/drawingml/2006/main">
              <a:ext uri="{FF2B5EF4-FFF2-40B4-BE49-F238E27FC236}">
                <a16:creationId xmlns:a16="http://schemas.microsoft.com/office/drawing/2014/main" id="{36758978-BE74-4EE3-8266-1AC8537E4877}"/>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FFFFFF"/>
                </a:solidFill>
              </a:defRPr>
            </a:pPr>
            <a:r>
              <a:rPr sz="1875" b="1" i="0">
                <a:solidFill>
                  <a:srgbClr val="FFFFFF"/>
                </a:solidFill>
              </a:rPr>
              <a:t>Child-priority design: remove unnecessary pulsed RF from close proximity</a:t>
            </a:r>
          </a:p>
        </p:txBody>
      </p:sp>
      <p:sp>
        <p:nvSpPr>
          <p:cNvPr id="6" name="Gold rule">
            <a:extLst xmlns:a="http://schemas.openxmlformats.org/drawingml/2006/main">
              <a:ext uri="{FF2B5EF4-FFF2-40B4-BE49-F238E27FC236}">
                <a16:creationId xmlns:a16="http://schemas.microsoft.com/office/drawing/2014/main" id="{8F6DC947-24E2-4E3B-8337-ED53C77323F5}"/>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A75F5CE3-F361-4257-A880-12FF9450781A}"/>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1649B3AA-1407-4F52-B8D6-2F51A4F688A4}"/>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35</a:t>
            </a:r>
          </a:p>
        </p:txBody>
      </p:sp>
      <p:sp>
        <p:nvSpPr>
          <p:cNvPr id="9" name="Childcare pill">
            <a:extLst xmlns:a="http://schemas.openxmlformats.org/drawingml/2006/main">
              <a:ext uri="{FF2B5EF4-FFF2-40B4-BE49-F238E27FC236}">
                <a16:creationId xmlns:a16="http://schemas.microsoft.com/office/drawing/2014/main" id="{F76FAB2C-3BE4-4CF1-B7B7-8887F50FF4D2}"/>
              </a:ext>
            </a:extLst>
          </p:cNvPr>
          <p:cNvSpPr>
            <a:spLocks xmlns:a="http://schemas.openxmlformats.org/drawingml/2006/main" noGrp="1"/>
          </p:cNvSpPr>
          <p:nvPr/>
        </p:nvSpPr>
        <p:spPr>
          <a:xfrm xmlns:a="http://schemas.openxmlformats.org/drawingml/2006/main">
            <a:off x="571500" y="1628775"/>
            <a:ext cx="3429000" cy="257175"/>
          </a:xfrm>
          <a:prstGeom xmlns:a="http://schemas.openxmlformats.org/drawingml/2006/main" prst="roundRect">
            <a:avLst>
              <a:gd name="adj" fmla="val 44444"/>
            </a:avLst>
          </a:prstGeom>
          <a:solidFill xmlns:a="http://schemas.openxmlformats.org/drawingml/2006/main">
            <a:srgbClr val="13578D"/>
          </a:solidFill>
          <a:ln xmlns:a="http://schemas.openxmlformats.org/drawingml/2006/main" w="0">
            <a:solidFill>
              <a:srgbClr val="13578D"/>
            </a:solidFill>
            <a:prstDash val="solid"/>
          </a:ln>
        </p:spPr>
      </p:sp>
      <p:sp>
        <p:nvSpPr>
          <p:cNvPr id="10" name="Childcare pill text">
            <a:extLst xmlns:a="http://schemas.openxmlformats.org/drawingml/2006/main">
              <a:ext uri="{FF2B5EF4-FFF2-40B4-BE49-F238E27FC236}">
                <a16:creationId xmlns:a16="http://schemas.microsoft.com/office/drawing/2014/main" id="{B8D171CA-5E6C-4546-AD70-0D6B7E4A4540}"/>
              </a:ext>
            </a:extLst>
          </p:cNvPr>
          <p:cNvSpPr>
            <a:spLocks xmlns:a="http://schemas.openxmlformats.org/drawingml/2006/main" noGrp="1"/>
          </p:cNvSpPr>
          <p:nvPr/>
        </p:nvSpPr>
        <p:spPr>
          <a:xfrm xmlns:a="http://schemas.openxmlformats.org/drawingml/2006/main">
            <a:off x="647700" y="1657350"/>
            <a:ext cx="32766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CHILDCARE</a:t>
            </a:r>
          </a:p>
        </p:txBody>
      </p:sp>
      <p:sp>
        <p:nvSpPr>
          <p:cNvPr id="11" name="K–12 classrooms pill">
            <a:extLst xmlns:a="http://schemas.openxmlformats.org/drawingml/2006/main">
              <a:ext uri="{FF2B5EF4-FFF2-40B4-BE49-F238E27FC236}">
                <a16:creationId xmlns:a16="http://schemas.microsoft.com/office/drawing/2014/main" id="{7A67717E-9AC1-4D28-B7B5-1EE0070C7B51}"/>
              </a:ext>
            </a:extLst>
          </p:cNvPr>
          <p:cNvSpPr>
            <a:spLocks xmlns:a="http://schemas.openxmlformats.org/drawingml/2006/main" noGrp="1"/>
          </p:cNvSpPr>
          <p:nvPr/>
        </p:nvSpPr>
        <p:spPr>
          <a:xfrm xmlns:a="http://schemas.openxmlformats.org/drawingml/2006/main">
            <a:off x="4314825" y="1628775"/>
            <a:ext cx="3429000" cy="257175"/>
          </a:xfrm>
          <a:prstGeom xmlns:a="http://schemas.openxmlformats.org/drawingml/2006/main" prst="roundRect">
            <a:avLst>
              <a:gd name="adj" fmla="val 44444"/>
            </a:avLst>
          </a:prstGeom>
          <a:solidFill xmlns:a="http://schemas.openxmlformats.org/drawingml/2006/main">
            <a:srgbClr val="13578D"/>
          </a:solidFill>
          <a:ln xmlns:a="http://schemas.openxmlformats.org/drawingml/2006/main" w="0">
            <a:solidFill>
              <a:srgbClr val="13578D"/>
            </a:solidFill>
            <a:prstDash val="solid"/>
          </a:ln>
        </p:spPr>
      </p:sp>
      <p:sp>
        <p:nvSpPr>
          <p:cNvPr id="12" name="K–12 classrooms pill text">
            <a:extLst xmlns:a="http://schemas.openxmlformats.org/drawingml/2006/main">
              <a:ext uri="{FF2B5EF4-FFF2-40B4-BE49-F238E27FC236}">
                <a16:creationId xmlns:a16="http://schemas.microsoft.com/office/drawing/2014/main" id="{40AF27DB-D46B-42FA-AFC1-D98199FDB3E1}"/>
              </a:ext>
            </a:extLst>
          </p:cNvPr>
          <p:cNvSpPr>
            <a:spLocks xmlns:a="http://schemas.openxmlformats.org/drawingml/2006/main" noGrp="1"/>
          </p:cNvSpPr>
          <p:nvPr/>
        </p:nvSpPr>
        <p:spPr>
          <a:xfrm xmlns:a="http://schemas.openxmlformats.org/drawingml/2006/main">
            <a:off x="4391025" y="1657350"/>
            <a:ext cx="32766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K–12 CLASSROOMS</a:t>
            </a:r>
          </a:p>
        </p:txBody>
      </p:sp>
      <p:sp>
        <p:nvSpPr>
          <p:cNvPr id="13" name="Pediatric care pill">
            <a:extLst xmlns:a="http://schemas.openxmlformats.org/drawingml/2006/main">
              <a:ext uri="{FF2B5EF4-FFF2-40B4-BE49-F238E27FC236}">
                <a16:creationId xmlns:a16="http://schemas.microsoft.com/office/drawing/2014/main" id="{68701E4B-DEBE-4EEA-B46E-0126C169935C}"/>
              </a:ext>
            </a:extLst>
          </p:cNvPr>
          <p:cNvSpPr>
            <a:spLocks xmlns:a="http://schemas.openxmlformats.org/drawingml/2006/main" noGrp="1"/>
          </p:cNvSpPr>
          <p:nvPr/>
        </p:nvSpPr>
        <p:spPr>
          <a:xfrm xmlns:a="http://schemas.openxmlformats.org/drawingml/2006/main">
            <a:off x="8058150" y="1628775"/>
            <a:ext cx="3429000" cy="257175"/>
          </a:xfrm>
          <a:prstGeom xmlns:a="http://schemas.openxmlformats.org/drawingml/2006/main" prst="roundRect">
            <a:avLst>
              <a:gd name="adj" fmla="val 44444"/>
            </a:avLst>
          </a:prstGeom>
          <a:solidFill xmlns:a="http://schemas.openxmlformats.org/drawingml/2006/main">
            <a:srgbClr val="13578D"/>
          </a:solidFill>
          <a:ln xmlns:a="http://schemas.openxmlformats.org/drawingml/2006/main" w="0">
            <a:solidFill>
              <a:srgbClr val="13578D"/>
            </a:solidFill>
            <a:prstDash val="solid"/>
          </a:ln>
        </p:spPr>
      </p:sp>
      <p:sp>
        <p:nvSpPr>
          <p:cNvPr id="14" name="Pediatric care pill text">
            <a:extLst xmlns:a="http://schemas.openxmlformats.org/drawingml/2006/main">
              <a:ext uri="{FF2B5EF4-FFF2-40B4-BE49-F238E27FC236}">
                <a16:creationId xmlns:a16="http://schemas.microsoft.com/office/drawing/2014/main" id="{C8CE17B7-3346-405F-9854-4971E92EC666}"/>
              </a:ext>
            </a:extLst>
          </p:cNvPr>
          <p:cNvSpPr>
            <a:spLocks xmlns:a="http://schemas.openxmlformats.org/drawingml/2006/main" noGrp="1"/>
          </p:cNvSpPr>
          <p:nvPr/>
        </p:nvSpPr>
        <p:spPr>
          <a:xfrm xmlns:a="http://schemas.openxmlformats.org/drawingml/2006/main">
            <a:off x="8134350" y="1657350"/>
            <a:ext cx="32766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PEDIATRIC CARE</a:t>
            </a:r>
          </a:p>
        </p:txBody>
      </p:sp>
      <p:sp>
        <p:nvSpPr>
          <p:cNvPr id="15" name="Maternity care pill">
            <a:extLst xmlns:a="http://schemas.openxmlformats.org/drawingml/2006/main">
              <a:ext uri="{FF2B5EF4-FFF2-40B4-BE49-F238E27FC236}">
                <a16:creationId xmlns:a16="http://schemas.microsoft.com/office/drawing/2014/main" id="{2A9B1686-967B-4A3C-8CF3-1BABEE20F8B6}"/>
              </a:ext>
            </a:extLst>
          </p:cNvPr>
          <p:cNvSpPr>
            <a:spLocks xmlns:a="http://schemas.openxmlformats.org/drawingml/2006/main" noGrp="1"/>
          </p:cNvSpPr>
          <p:nvPr/>
        </p:nvSpPr>
        <p:spPr>
          <a:xfrm xmlns:a="http://schemas.openxmlformats.org/drawingml/2006/main">
            <a:off x="571500" y="2143125"/>
            <a:ext cx="3429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16" name="Maternity care pill text">
            <a:extLst xmlns:a="http://schemas.openxmlformats.org/drawingml/2006/main">
              <a:ext uri="{FF2B5EF4-FFF2-40B4-BE49-F238E27FC236}">
                <a16:creationId xmlns:a16="http://schemas.microsoft.com/office/drawing/2014/main" id="{9488ED14-314A-4339-A1DC-9832023DE6C7}"/>
              </a:ext>
            </a:extLst>
          </p:cNvPr>
          <p:cNvSpPr>
            <a:spLocks xmlns:a="http://schemas.openxmlformats.org/drawingml/2006/main" noGrp="1"/>
          </p:cNvSpPr>
          <p:nvPr/>
        </p:nvSpPr>
        <p:spPr>
          <a:xfrm xmlns:a="http://schemas.openxmlformats.org/drawingml/2006/main">
            <a:off x="647700" y="2171700"/>
            <a:ext cx="32766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MATERNITY CARE</a:t>
            </a:r>
          </a:p>
        </p:txBody>
      </p:sp>
      <p:sp>
        <p:nvSpPr>
          <p:cNvPr id="17" name="Libraries pill">
            <a:extLst xmlns:a="http://schemas.openxmlformats.org/drawingml/2006/main">
              <a:ext uri="{FF2B5EF4-FFF2-40B4-BE49-F238E27FC236}">
                <a16:creationId xmlns:a16="http://schemas.microsoft.com/office/drawing/2014/main" id="{D7DC8341-E6E9-4AA6-ACAE-7782250339B5}"/>
              </a:ext>
            </a:extLst>
          </p:cNvPr>
          <p:cNvSpPr>
            <a:spLocks xmlns:a="http://schemas.openxmlformats.org/drawingml/2006/main" noGrp="1"/>
          </p:cNvSpPr>
          <p:nvPr/>
        </p:nvSpPr>
        <p:spPr>
          <a:xfrm xmlns:a="http://schemas.openxmlformats.org/drawingml/2006/main">
            <a:off x="4314825" y="2143125"/>
            <a:ext cx="3429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18" name="Libraries pill text">
            <a:extLst xmlns:a="http://schemas.openxmlformats.org/drawingml/2006/main">
              <a:ext uri="{FF2B5EF4-FFF2-40B4-BE49-F238E27FC236}">
                <a16:creationId xmlns:a16="http://schemas.microsoft.com/office/drawing/2014/main" id="{29C2C31A-2A98-420D-B039-53FEBD62D5B6}"/>
              </a:ext>
            </a:extLst>
          </p:cNvPr>
          <p:cNvSpPr>
            <a:spLocks xmlns:a="http://schemas.openxmlformats.org/drawingml/2006/main" noGrp="1"/>
          </p:cNvSpPr>
          <p:nvPr/>
        </p:nvSpPr>
        <p:spPr>
          <a:xfrm xmlns:a="http://schemas.openxmlformats.org/drawingml/2006/main">
            <a:off x="4391025" y="2171700"/>
            <a:ext cx="32766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LIBRARIES</a:t>
            </a:r>
          </a:p>
        </p:txBody>
      </p:sp>
      <p:sp>
        <p:nvSpPr>
          <p:cNvPr id="19" name="Sleeping areas pill">
            <a:extLst xmlns:a="http://schemas.openxmlformats.org/drawingml/2006/main">
              <a:ext uri="{FF2B5EF4-FFF2-40B4-BE49-F238E27FC236}">
                <a16:creationId xmlns:a16="http://schemas.microsoft.com/office/drawing/2014/main" id="{3E32DE92-A4AA-4DE3-BCC8-3A2329108028}"/>
              </a:ext>
            </a:extLst>
          </p:cNvPr>
          <p:cNvSpPr>
            <a:spLocks xmlns:a="http://schemas.openxmlformats.org/drawingml/2006/main" noGrp="1"/>
          </p:cNvSpPr>
          <p:nvPr/>
        </p:nvSpPr>
        <p:spPr>
          <a:xfrm xmlns:a="http://schemas.openxmlformats.org/drawingml/2006/main">
            <a:off x="8058150" y="2143125"/>
            <a:ext cx="3429000" cy="257175"/>
          </a:xfrm>
          <a:prstGeom xmlns:a="http://schemas.openxmlformats.org/drawingml/2006/main" prst="roundRect">
            <a:avLst>
              <a:gd name="adj" fmla="val 44444"/>
            </a:avLst>
          </a:prstGeom>
          <a:solidFill xmlns:a="http://schemas.openxmlformats.org/drawingml/2006/main">
            <a:srgbClr val="0E3A68"/>
          </a:solidFill>
          <a:ln xmlns:a="http://schemas.openxmlformats.org/drawingml/2006/main" w="0">
            <a:solidFill>
              <a:srgbClr val="0E3A68"/>
            </a:solidFill>
            <a:prstDash val="solid"/>
          </a:ln>
        </p:spPr>
      </p:sp>
      <p:sp>
        <p:nvSpPr>
          <p:cNvPr id="20" name="Sleeping areas pill text">
            <a:extLst xmlns:a="http://schemas.openxmlformats.org/drawingml/2006/main">
              <a:ext uri="{FF2B5EF4-FFF2-40B4-BE49-F238E27FC236}">
                <a16:creationId xmlns:a16="http://schemas.microsoft.com/office/drawing/2014/main" id="{DA73D781-1083-43A7-98FF-C780D2087BE1}"/>
              </a:ext>
            </a:extLst>
          </p:cNvPr>
          <p:cNvSpPr>
            <a:spLocks xmlns:a="http://schemas.openxmlformats.org/drawingml/2006/main" noGrp="1"/>
          </p:cNvSpPr>
          <p:nvPr/>
        </p:nvSpPr>
        <p:spPr>
          <a:xfrm xmlns:a="http://schemas.openxmlformats.org/drawingml/2006/main">
            <a:off x="8134350" y="2171700"/>
            <a:ext cx="32766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SLEEPING AREAS</a:t>
            </a:r>
          </a:p>
        </p:txBody>
      </p:sp>
      <p:sp>
        <p:nvSpPr>
          <p:cNvPr id="21" name="Design stack">
            <a:extLst xmlns:a="http://schemas.openxmlformats.org/drawingml/2006/main">
              <a:ext uri="{FF2B5EF4-FFF2-40B4-BE49-F238E27FC236}">
                <a16:creationId xmlns:a16="http://schemas.microsoft.com/office/drawing/2014/main" id="{E9B6CCD2-3DF0-44C9-BA43-AE2762B54C2A}"/>
              </a:ext>
            </a:extLst>
          </p:cNvPr>
          <p:cNvSpPr>
            <a:spLocks xmlns:a="http://schemas.openxmlformats.org/drawingml/2006/main" noGrp="1"/>
          </p:cNvSpPr>
          <p:nvPr/>
        </p:nvSpPr>
        <p:spPr>
          <a:xfrm xmlns:a="http://schemas.openxmlformats.org/drawingml/2006/main">
            <a:off x="514350" y="2952750"/>
            <a:ext cx="11163300" cy="2876550"/>
          </a:xfrm>
          <a:prstGeom xmlns:a="http://schemas.openxmlformats.org/drawingml/2006/main" prst="roundRect">
            <a:avLst>
              <a:gd name="adj" fmla="val 3974"/>
            </a:avLst>
          </a:prstGeom>
          <a:solidFill xmlns:a="http://schemas.openxmlformats.org/drawingml/2006/main">
            <a:srgbClr val="0A2748"/>
          </a:solidFill>
          <a:ln xmlns:a="http://schemas.openxmlformats.org/drawingml/2006/main" w="9525">
            <a:solidFill>
              <a:srgbClr val="48B8E8"/>
            </a:solidFill>
            <a:prstDash val="solid"/>
          </a:ln>
        </p:spPr>
      </p:sp>
      <p:sp>
        <p:nvSpPr>
          <p:cNvPr id="22" name="Design step 0">
            <a:extLst xmlns:a="http://schemas.openxmlformats.org/drawingml/2006/main">
              <a:ext uri="{FF2B5EF4-FFF2-40B4-BE49-F238E27FC236}">
                <a16:creationId xmlns:a16="http://schemas.microsoft.com/office/drawing/2014/main" id="{5DB61825-4103-453B-941A-8B57F2C89C7D}"/>
              </a:ext>
            </a:extLst>
          </p:cNvPr>
          <p:cNvSpPr>
            <a:spLocks xmlns:a="http://schemas.openxmlformats.org/drawingml/2006/main" noGrp="1"/>
          </p:cNvSpPr>
          <p:nvPr/>
        </p:nvSpPr>
        <p:spPr>
          <a:xfrm xmlns:a="http://schemas.openxmlformats.org/drawingml/2006/main">
            <a:off x="781050" y="3248025"/>
            <a:ext cx="2381250" cy="2133600"/>
          </a:xfrm>
          <a:prstGeom xmlns:a="http://schemas.openxmlformats.org/drawingml/2006/main" prst="roundRect">
            <a:avLst>
              <a:gd name="adj" fmla="val 5357"/>
            </a:avLst>
          </a:prstGeom>
          <a:solidFill xmlns:a="http://schemas.openxmlformats.org/drawingml/2006/main">
            <a:srgbClr val="06182D"/>
          </a:solidFill>
          <a:ln xmlns:a="http://schemas.openxmlformats.org/drawingml/2006/main" w="9525">
            <a:solidFill>
              <a:srgbClr val="13578D"/>
            </a:solidFill>
            <a:prstDash val="solid"/>
          </a:ln>
        </p:spPr>
      </p:sp>
      <p:sp>
        <p:nvSpPr>
          <p:cNvPr id="23" name="Design step no 0">
            <a:extLst xmlns:a="http://schemas.openxmlformats.org/drawingml/2006/main">
              <a:ext uri="{FF2B5EF4-FFF2-40B4-BE49-F238E27FC236}">
                <a16:creationId xmlns:a16="http://schemas.microsoft.com/office/drawing/2014/main" id="{39C2AF7B-24D8-41F4-9B7C-11BA3B799C21}"/>
              </a:ext>
            </a:extLst>
          </p:cNvPr>
          <p:cNvSpPr>
            <a:spLocks xmlns:a="http://schemas.openxmlformats.org/drawingml/2006/main" noGrp="1"/>
          </p:cNvSpPr>
          <p:nvPr/>
        </p:nvSpPr>
        <p:spPr>
          <a:xfrm xmlns:a="http://schemas.openxmlformats.org/drawingml/2006/main">
            <a:off x="952500" y="3409950"/>
            <a:ext cx="400050" cy="3429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48B8E8"/>
                </a:solidFill>
              </a:defRPr>
            </a:pPr>
            <a:r>
              <a:rPr sz="1875" b="1" i="0">
                <a:solidFill>
                  <a:srgbClr val="48B8E8"/>
                </a:solidFill>
              </a:rPr>
              <a:t>1</a:t>
            </a:r>
          </a:p>
        </p:txBody>
      </p:sp>
      <p:sp>
        <p:nvSpPr>
          <p:cNvPr id="24" name="Design step title 0">
            <a:extLst xmlns:a="http://schemas.openxmlformats.org/drawingml/2006/main">
              <a:ext uri="{FF2B5EF4-FFF2-40B4-BE49-F238E27FC236}">
                <a16:creationId xmlns:a16="http://schemas.microsoft.com/office/drawing/2014/main" id="{DAF43232-A543-4940-A19D-6421BE25B963}"/>
              </a:ext>
            </a:extLst>
          </p:cNvPr>
          <p:cNvSpPr>
            <a:spLocks xmlns:a="http://schemas.openxmlformats.org/drawingml/2006/main" noGrp="1"/>
          </p:cNvSpPr>
          <p:nvPr/>
        </p:nvSpPr>
        <p:spPr>
          <a:xfrm xmlns:a="http://schemas.openxmlformats.org/drawingml/2006/main">
            <a:off x="962025" y="3895725"/>
            <a:ext cx="2019300" cy="4476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FFFFF"/>
                </a:solidFill>
              </a:defRPr>
            </a:pPr>
            <a:r>
              <a:rPr sz="1275" b="1" i="0">
                <a:solidFill>
                  <a:srgbClr val="FFFFFF"/>
                </a:solidFill>
              </a:rPr>
              <a:t>WIRED FIRST</a:t>
            </a:r>
          </a:p>
        </p:txBody>
      </p:sp>
      <p:sp>
        <p:nvSpPr>
          <p:cNvPr id="25" name="Design step body 0">
            <a:extLst xmlns:a="http://schemas.openxmlformats.org/drawingml/2006/main">
              <a:ext uri="{FF2B5EF4-FFF2-40B4-BE49-F238E27FC236}">
                <a16:creationId xmlns:a16="http://schemas.microsoft.com/office/drawing/2014/main" id="{EAFE884C-73C8-4CA8-9A64-BA0DBCE9544F}"/>
              </a:ext>
            </a:extLst>
          </p:cNvPr>
          <p:cNvSpPr>
            <a:spLocks xmlns:a="http://schemas.openxmlformats.org/drawingml/2006/main" noGrp="1"/>
          </p:cNvSpPr>
          <p:nvPr/>
        </p:nvSpPr>
        <p:spPr>
          <a:xfrm xmlns:a="http://schemas.openxmlformats.org/drawingml/2006/main">
            <a:off x="1000125" y="4543425"/>
            <a:ext cx="1943100" cy="5905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Fiber/Ethernet backbones; wired ports and powered desks</a:t>
            </a:r>
          </a:p>
        </p:txBody>
      </p:sp>
      <p:sp>
        <p:nvSpPr>
          <p:cNvPr id="26" name="Design step 1">
            <a:extLst xmlns:a="http://schemas.openxmlformats.org/drawingml/2006/main">
              <a:ext uri="{FF2B5EF4-FFF2-40B4-BE49-F238E27FC236}">
                <a16:creationId xmlns:a16="http://schemas.microsoft.com/office/drawing/2014/main" id="{B865633F-E83C-4604-A10C-C42A2C7E4D97}"/>
              </a:ext>
            </a:extLst>
          </p:cNvPr>
          <p:cNvSpPr>
            <a:spLocks xmlns:a="http://schemas.openxmlformats.org/drawingml/2006/main" noGrp="1"/>
          </p:cNvSpPr>
          <p:nvPr/>
        </p:nvSpPr>
        <p:spPr>
          <a:xfrm xmlns:a="http://schemas.openxmlformats.org/drawingml/2006/main">
            <a:off x="3495675" y="3248025"/>
            <a:ext cx="2381250" cy="2133600"/>
          </a:xfrm>
          <a:prstGeom xmlns:a="http://schemas.openxmlformats.org/drawingml/2006/main" prst="roundRect">
            <a:avLst>
              <a:gd name="adj" fmla="val 5357"/>
            </a:avLst>
          </a:prstGeom>
          <a:solidFill xmlns:a="http://schemas.openxmlformats.org/drawingml/2006/main">
            <a:srgbClr val="06182D"/>
          </a:solidFill>
          <a:ln xmlns:a="http://schemas.openxmlformats.org/drawingml/2006/main" w="9525">
            <a:solidFill>
              <a:srgbClr val="13578D"/>
            </a:solidFill>
            <a:prstDash val="solid"/>
          </a:ln>
        </p:spPr>
      </p:sp>
      <p:sp>
        <p:nvSpPr>
          <p:cNvPr id="27" name="Design step no 1">
            <a:extLst xmlns:a="http://schemas.openxmlformats.org/drawingml/2006/main">
              <a:ext uri="{FF2B5EF4-FFF2-40B4-BE49-F238E27FC236}">
                <a16:creationId xmlns:a16="http://schemas.microsoft.com/office/drawing/2014/main" id="{DC50E273-8AA7-4DFD-91DB-8ECE0327192C}"/>
              </a:ext>
            </a:extLst>
          </p:cNvPr>
          <p:cNvSpPr>
            <a:spLocks xmlns:a="http://schemas.openxmlformats.org/drawingml/2006/main" noGrp="1"/>
          </p:cNvSpPr>
          <p:nvPr/>
        </p:nvSpPr>
        <p:spPr>
          <a:xfrm xmlns:a="http://schemas.openxmlformats.org/drawingml/2006/main">
            <a:off x="3667125" y="3409950"/>
            <a:ext cx="400050" cy="3429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48B8E8"/>
                </a:solidFill>
              </a:defRPr>
            </a:pPr>
            <a:r>
              <a:rPr sz="1875" b="1" i="0">
                <a:solidFill>
                  <a:srgbClr val="48B8E8"/>
                </a:solidFill>
              </a:rPr>
              <a:t>2</a:t>
            </a:r>
          </a:p>
        </p:txBody>
      </p:sp>
      <p:sp>
        <p:nvSpPr>
          <p:cNvPr id="28" name="Design step title 1">
            <a:extLst xmlns:a="http://schemas.openxmlformats.org/drawingml/2006/main">
              <a:ext uri="{FF2B5EF4-FFF2-40B4-BE49-F238E27FC236}">
                <a16:creationId xmlns:a16="http://schemas.microsoft.com/office/drawing/2014/main" id="{38919088-5F77-4B43-B305-50F8EA4D3BAC}"/>
              </a:ext>
            </a:extLst>
          </p:cNvPr>
          <p:cNvSpPr>
            <a:spLocks xmlns:a="http://schemas.openxmlformats.org/drawingml/2006/main" noGrp="1"/>
          </p:cNvSpPr>
          <p:nvPr/>
        </p:nvSpPr>
        <p:spPr>
          <a:xfrm xmlns:a="http://schemas.openxmlformats.org/drawingml/2006/main">
            <a:off x="3676650" y="3895725"/>
            <a:ext cx="2019300" cy="4476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FFFFF"/>
                </a:solidFill>
              </a:defRPr>
            </a:pPr>
            <a:r>
              <a:rPr sz="1275" b="1" i="0">
                <a:solidFill>
                  <a:srgbClr val="FFFFFF"/>
                </a:solidFill>
              </a:rPr>
              <a:t>OPTICAL WHERE PRACTICAL</a:t>
            </a:r>
          </a:p>
        </p:txBody>
      </p:sp>
      <p:sp>
        <p:nvSpPr>
          <p:cNvPr id="29" name="Design step body 1">
            <a:extLst xmlns:a="http://schemas.openxmlformats.org/drawingml/2006/main">
              <a:ext uri="{FF2B5EF4-FFF2-40B4-BE49-F238E27FC236}">
                <a16:creationId xmlns:a16="http://schemas.microsoft.com/office/drawing/2014/main" id="{2A38BFB3-54C0-4224-9436-487334F548EA}"/>
              </a:ext>
            </a:extLst>
          </p:cNvPr>
          <p:cNvSpPr>
            <a:spLocks xmlns:a="http://schemas.openxmlformats.org/drawingml/2006/main" noGrp="1"/>
          </p:cNvSpPr>
          <p:nvPr/>
        </p:nvSpPr>
        <p:spPr>
          <a:xfrm xmlns:a="http://schemas.openxmlformats.org/drawingml/2006/main">
            <a:off x="3714750" y="4543425"/>
            <a:ext cx="1943100" cy="5905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Li-Fi for high-bandwidth indoor access and mobility</a:t>
            </a:r>
          </a:p>
        </p:txBody>
      </p:sp>
      <p:sp>
        <p:nvSpPr>
          <p:cNvPr id="30" name="Design step 2">
            <a:extLst xmlns:a="http://schemas.openxmlformats.org/drawingml/2006/main">
              <a:ext uri="{FF2B5EF4-FFF2-40B4-BE49-F238E27FC236}">
                <a16:creationId xmlns:a16="http://schemas.microsoft.com/office/drawing/2014/main" id="{4797AEAC-DC3A-4253-A920-212747EC2F41}"/>
              </a:ext>
            </a:extLst>
          </p:cNvPr>
          <p:cNvSpPr>
            <a:spLocks xmlns:a="http://schemas.openxmlformats.org/drawingml/2006/main" noGrp="1"/>
          </p:cNvSpPr>
          <p:nvPr/>
        </p:nvSpPr>
        <p:spPr>
          <a:xfrm xmlns:a="http://schemas.openxmlformats.org/drawingml/2006/main">
            <a:off x="6210300" y="3248025"/>
            <a:ext cx="2381250" cy="2133600"/>
          </a:xfrm>
          <a:prstGeom xmlns:a="http://schemas.openxmlformats.org/drawingml/2006/main" prst="roundRect">
            <a:avLst>
              <a:gd name="adj" fmla="val 5357"/>
            </a:avLst>
          </a:prstGeom>
          <a:solidFill xmlns:a="http://schemas.openxmlformats.org/drawingml/2006/main">
            <a:srgbClr val="0E3A68"/>
          </a:solidFill>
          <a:ln xmlns:a="http://schemas.openxmlformats.org/drawingml/2006/main" w="9525">
            <a:solidFill>
              <a:srgbClr val="F4C542"/>
            </a:solidFill>
            <a:prstDash val="solid"/>
          </a:ln>
        </p:spPr>
      </p:sp>
      <p:sp>
        <p:nvSpPr>
          <p:cNvPr id="31" name="Design step no 2">
            <a:extLst xmlns:a="http://schemas.openxmlformats.org/drawingml/2006/main">
              <a:ext uri="{FF2B5EF4-FFF2-40B4-BE49-F238E27FC236}">
                <a16:creationId xmlns:a16="http://schemas.microsoft.com/office/drawing/2014/main" id="{69236231-5499-48A0-88CB-7FA1426227DA}"/>
              </a:ext>
            </a:extLst>
          </p:cNvPr>
          <p:cNvSpPr>
            <a:spLocks xmlns:a="http://schemas.openxmlformats.org/drawingml/2006/main" noGrp="1"/>
          </p:cNvSpPr>
          <p:nvPr/>
        </p:nvSpPr>
        <p:spPr>
          <a:xfrm xmlns:a="http://schemas.openxmlformats.org/drawingml/2006/main">
            <a:off x="6381750" y="3409950"/>
            <a:ext cx="400050" cy="3429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F4C542"/>
                </a:solidFill>
              </a:defRPr>
            </a:pPr>
            <a:r>
              <a:rPr sz="1875" b="1" i="0">
                <a:solidFill>
                  <a:srgbClr val="F4C542"/>
                </a:solidFill>
              </a:rPr>
              <a:t>3</a:t>
            </a:r>
          </a:p>
        </p:txBody>
      </p:sp>
      <p:sp>
        <p:nvSpPr>
          <p:cNvPr id="32" name="Design step title 2">
            <a:extLst xmlns:a="http://schemas.openxmlformats.org/drawingml/2006/main">
              <a:ext uri="{FF2B5EF4-FFF2-40B4-BE49-F238E27FC236}">
                <a16:creationId xmlns:a16="http://schemas.microsoft.com/office/drawing/2014/main" id="{C2308209-7803-48B2-A797-C4634F6B640D}"/>
              </a:ext>
            </a:extLst>
          </p:cNvPr>
          <p:cNvSpPr>
            <a:spLocks xmlns:a="http://schemas.openxmlformats.org/drawingml/2006/main" noGrp="1"/>
          </p:cNvSpPr>
          <p:nvPr/>
        </p:nvSpPr>
        <p:spPr>
          <a:xfrm xmlns:a="http://schemas.openxmlformats.org/drawingml/2006/main">
            <a:off x="6391275" y="3895725"/>
            <a:ext cx="2019300" cy="4476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FFFFF"/>
                </a:solidFill>
              </a:defRPr>
            </a:pPr>
            <a:r>
              <a:rPr sz="1275" b="1" i="0">
                <a:solidFill>
                  <a:srgbClr val="FFFFFF"/>
                </a:solidFill>
              </a:rPr>
              <a:t>RF WHERE NECESSARY</a:t>
            </a:r>
          </a:p>
        </p:txBody>
      </p:sp>
      <p:sp>
        <p:nvSpPr>
          <p:cNvPr id="33" name="Design step body 2">
            <a:extLst xmlns:a="http://schemas.openxmlformats.org/drawingml/2006/main">
              <a:ext uri="{FF2B5EF4-FFF2-40B4-BE49-F238E27FC236}">
                <a16:creationId xmlns:a16="http://schemas.microsoft.com/office/drawing/2014/main" id="{457C943F-A192-479F-A993-DF178ECFBBF2}"/>
              </a:ext>
            </a:extLst>
          </p:cNvPr>
          <p:cNvSpPr>
            <a:spLocks xmlns:a="http://schemas.openxmlformats.org/drawingml/2006/main" noGrp="1"/>
          </p:cNvSpPr>
          <p:nvPr/>
        </p:nvSpPr>
        <p:spPr>
          <a:xfrm xmlns:a="http://schemas.openxmlformats.org/drawingml/2006/main">
            <a:off x="6429375" y="4543425"/>
            <a:ext cx="1943100" cy="5905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Lowest practical power, duty cycle, proximity, and recovery burden</a:t>
            </a:r>
          </a:p>
        </p:txBody>
      </p:sp>
      <p:sp>
        <p:nvSpPr>
          <p:cNvPr id="34" name="Design step 3">
            <a:extLst xmlns:a="http://schemas.openxmlformats.org/drawingml/2006/main">
              <a:ext uri="{FF2B5EF4-FFF2-40B4-BE49-F238E27FC236}">
                <a16:creationId xmlns:a16="http://schemas.microsoft.com/office/drawing/2014/main" id="{225620DD-05CC-4666-B030-0308C796C045}"/>
              </a:ext>
            </a:extLst>
          </p:cNvPr>
          <p:cNvSpPr>
            <a:spLocks xmlns:a="http://schemas.openxmlformats.org/drawingml/2006/main" noGrp="1"/>
          </p:cNvSpPr>
          <p:nvPr/>
        </p:nvSpPr>
        <p:spPr>
          <a:xfrm xmlns:a="http://schemas.openxmlformats.org/drawingml/2006/main">
            <a:off x="8924925" y="3248025"/>
            <a:ext cx="2381250" cy="2133600"/>
          </a:xfrm>
          <a:prstGeom xmlns:a="http://schemas.openxmlformats.org/drawingml/2006/main" prst="roundRect">
            <a:avLst>
              <a:gd name="adj" fmla="val 5357"/>
            </a:avLst>
          </a:prstGeom>
          <a:solidFill xmlns:a="http://schemas.openxmlformats.org/drawingml/2006/main">
            <a:srgbClr val="06182D"/>
          </a:solidFill>
          <a:ln xmlns:a="http://schemas.openxmlformats.org/drawingml/2006/main" w="9525">
            <a:solidFill>
              <a:srgbClr val="13578D"/>
            </a:solidFill>
            <a:prstDash val="solid"/>
          </a:ln>
        </p:spPr>
      </p:sp>
      <p:sp>
        <p:nvSpPr>
          <p:cNvPr id="35" name="Design step no 3">
            <a:extLst xmlns:a="http://schemas.openxmlformats.org/drawingml/2006/main">
              <a:ext uri="{FF2B5EF4-FFF2-40B4-BE49-F238E27FC236}">
                <a16:creationId xmlns:a16="http://schemas.microsoft.com/office/drawing/2014/main" id="{FD12D20C-3C21-44E1-BB54-362F6B1C2645}"/>
              </a:ext>
            </a:extLst>
          </p:cNvPr>
          <p:cNvSpPr>
            <a:spLocks xmlns:a="http://schemas.openxmlformats.org/drawingml/2006/main" noGrp="1"/>
          </p:cNvSpPr>
          <p:nvPr/>
        </p:nvSpPr>
        <p:spPr>
          <a:xfrm xmlns:a="http://schemas.openxmlformats.org/drawingml/2006/main">
            <a:off x="9096375" y="3409950"/>
            <a:ext cx="400050" cy="3429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48B8E8"/>
                </a:solidFill>
              </a:defRPr>
            </a:pPr>
            <a:r>
              <a:rPr sz="1875" b="1" i="0">
                <a:solidFill>
                  <a:srgbClr val="48B8E8"/>
                </a:solidFill>
              </a:rPr>
              <a:t>4</a:t>
            </a:r>
          </a:p>
        </p:txBody>
      </p:sp>
      <p:sp>
        <p:nvSpPr>
          <p:cNvPr id="36" name="Design step title 3">
            <a:extLst xmlns:a="http://schemas.openxmlformats.org/drawingml/2006/main">
              <a:ext uri="{FF2B5EF4-FFF2-40B4-BE49-F238E27FC236}">
                <a16:creationId xmlns:a16="http://schemas.microsoft.com/office/drawing/2014/main" id="{96740726-BA9A-4930-BF6A-8261C1BC1158}"/>
              </a:ext>
            </a:extLst>
          </p:cNvPr>
          <p:cNvSpPr>
            <a:spLocks xmlns:a="http://schemas.openxmlformats.org/drawingml/2006/main" noGrp="1"/>
          </p:cNvSpPr>
          <p:nvPr/>
        </p:nvSpPr>
        <p:spPr>
          <a:xfrm xmlns:a="http://schemas.openxmlformats.org/drawingml/2006/main">
            <a:off x="9105900" y="3895725"/>
            <a:ext cx="2019300" cy="4476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FFFFF"/>
                </a:solidFill>
              </a:defRPr>
            </a:pPr>
            <a:r>
              <a:rPr sz="1275" b="1" i="0">
                <a:solidFill>
                  <a:srgbClr val="FFFFFF"/>
                </a:solidFill>
              </a:rPr>
              <a:t>VISIBLE CONTROL</a:t>
            </a:r>
          </a:p>
        </p:txBody>
      </p:sp>
      <p:sp>
        <p:nvSpPr>
          <p:cNvPr id="37" name="Design step body 3">
            <a:extLst xmlns:a="http://schemas.openxmlformats.org/drawingml/2006/main">
              <a:ext uri="{FF2B5EF4-FFF2-40B4-BE49-F238E27FC236}">
                <a16:creationId xmlns:a16="http://schemas.microsoft.com/office/drawing/2014/main" id="{A48810A5-1DB9-4980-B012-44FB901C1407}"/>
              </a:ext>
            </a:extLst>
          </p:cNvPr>
          <p:cNvSpPr>
            <a:spLocks xmlns:a="http://schemas.openxmlformats.org/drawingml/2006/main" noGrp="1"/>
          </p:cNvSpPr>
          <p:nvPr/>
        </p:nvSpPr>
        <p:spPr>
          <a:xfrm xmlns:a="http://schemas.openxmlformats.org/drawingml/2006/main">
            <a:off x="9144000" y="4543425"/>
            <a:ext cx="1943100" cy="5905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050" b="0" i="0">
                <a:solidFill>
                  <a:srgbClr val="B8D0E8"/>
                </a:solidFill>
              </a:defRPr>
            </a:pPr>
            <a:r>
              <a:rPr sz="1050" b="0" i="0">
                <a:solidFill>
                  <a:srgbClr val="B8D0E8"/>
                </a:solidFill>
              </a:rPr>
              <a:t>Schedules, telemetry, low-exposure modes, and sleep-period defaults</a:t>
            </a:r>
          </a:p>
        </p:txBody>
      </p:sp>
    </p:spTree>
    <p:extLst>
      <p:ext uri="{BB962C8B-B14F-4D97-AF65-F5344CB8AC3E}">
        <p14:creationId xmlns:p14="http://schemas.microsoft.com/office/powerpoint/2010/main" val="1113442976"/>
      </p:ext>
    </p:extLst>
  </p:cSld>
</p:sld>
</file>

<file path=ppt/slides/slide36.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48B89FD3-87C1-4059-AF55-4CAD5A7918B3}"/>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F9D892AA-7FAE-41B3-8308-8AEECE8171A0}"/>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POLICY</a:t>
            </a:r>
          </a:p>
        </p:txBody>
      </p:sp>
      <p:sp>
        <p:nvSpPr>
          <p:cNvPr id="3" name="Evidence tag">
            <a:extLst xmlns:a="http://schemas.openxmlformats.org/drawingml/2006/main">
              <a:ext uri="{FF2B5EF4-FFF2-40B4-BE49-F238E27FC236}">
                <a16:creationId xmlns:a16="http://schemas.microsoft.com/office/drawing/2014/main" id="{2A796EE2-5C1D-48E1-AFEF-0ED7DF355E4F}"/>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F3C80846-436C-4A6E-B844-59D698B5E1EC}"/>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TECHNOLOGY PATHWAY</a:t>
            </a:r>
          </a:p>
        </p:txBody>
      </p:sp>
      <p:sp>
        <p:nvSpPr>
          <p:cNvPr id="5" name="Slide title">
            <a:extLst xmlns:a="http://schemas.openxmlformats.org/drawingml/2006/main">
              <a:ext uri="{FF2B5EF4-FFF2-40B4-BE49-F238E27FC236}">
                <a16:creationId xmlns:a16="http://schemas.microsoft.com/office/drawing/2014/main" id="{61F872D3-065A-4EAB-A482-ED8D7256DCD2}"/>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FFFFFF"/>
                </a:solidFill>
              </a:defRPr>
            </a:pPr>
            <a:r>
              <a:rPr sz="1875" b="1" i="0">
                <a:solidFill>
                  <a:srgbClr val="FFFFFF"/>
                </a:solidFill>
              </a:rPr>
              <a:t>Li-Fi is an interoperability mandate—not a fantasy replacement for every radio</a:t>
            </a:r>
          </a:p>
        </p:txBody>
      </p:sp>
      <p:sp>
        <p:nvSpPr>
          <p:cNvPr id="6" name="Gold rule">
            <a:extLst xmlns:a="http://schemas.openxmlformats.org/drawingml/2006/main">
              <a:ext uri="{FF2B5EF4-FFF2-40B4-BE49-F238E27FC236}">
                <a16:creationId xmlns:a16="http://schemas.microsoft.com/office/drawing/2014/main" id="{47016486-0844-4F46-86BA-7AF8E1B78E80}"/>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D600B224-8975-4521-B50B-49DA0995C8CB}"/>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18C6756B-F984-402B-B183-BFB1FB2C6249}"/>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36</a:t>
            </a:r>
          </a:p>
        </p:txBody>
      </p:sp>
      <p:sp>
        <p:nvSpPr>
          <p:cNvPr id="9" name="Column 1">
            <a:extLst xmlns:a="http://schemas.openxmlformats.org/drawingml/2006/main">
              <a:ext uri="{FF2B5EF4-FFF2-40B4-BE49-F238E27FC236}">
                <a16:creationId xmlns:a16="http://schemas.microsoft.com/office/drawing/2014/main" id="{E3980481-7ACA-4567-9339-9629198849BD}"/>
              </a:ext>
            </a:extLst>
          </p:cNvPr>
          <p:cNvSpPr>
            <a:spLocks xmlns:a="http://schemas.openxmlformats.org/drawingml/2006/main" noGrp="1"/>
          </p:cNvSpPr>
          <p:nvPr/>
        </p:nvSpPr>
        <p:spPr>
          <a:xfrm xmlns:a="http://schemas.openxmlformats.org/drawingml/2006/main">
            <a:off x="51435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10" name="Column 1 top">
            <a:extLst xmlns:a="http://schemas.openxmlformats.org/drawingml/2006/main">
              <a:ext uri="{FF2B5EF4-FFF2-40B4-BE49-F238E27FC236}">
                <a16:creationId xmlns:a16="http://schemas.microsoft.com/office/drawing/2014/main" id="{9088B68D-D3F3-4780-8B9E-AE028629A1D6}"/>
              </a:ext>
            </a:extLst>
          </p:cNvPr>
          <p:cNvSpPr>
            <a:spLocks xmlns:a="http://schemas.openxmlformats.org/drawingml/2006/main" noGrp="1"/>
          </p:cNvSpPr>
          <p:nvPr/>
        </p:nvSpPr>
        <p:spPr>
          <a:xfrm xmlns:a="http://schemas.openxmlformats.org/drawingml/2006/main">
            <a:off x="514350" y="1476375"/>
            <a:ext cx="5505450" cy="666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olumn 1 title">
            <a:extLst xmlns:a="http://schemas.openxmlformats.org/drawingml/2006/main">
              <a:ext uri="{FF2B5EF4-FFF2-40B4-BE49-F238E27FC236}">
                <a16:creationId xmlns:a16="http://schemas.microsoft.com/office/drawing/2014/main" id="{B5DD9620-3CA1-4301-874E-50D08AEC7A5D}"/>
              </a:ext>
            </a:extLst>
          </p:cNvPr>
          <p:cNvSpPr>
            <a:spLocks xmlns:a="http://schemas.openxmlformats.org/drawingml/2006/main" noGrp="1"/>
          </p:cNvSpPr>
          <p:nvPr/>
        </p:nvSpPr>
        <p:spPr>
          <a:xfrm xmlns:a="http://schemas.openxmlformats.org/drawingml/2006/main">
            <a:off x="75247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WHAT IEEE 802.11bb ENABLES</a:t>
            </a:r>
          </a:p>
        </p:txBody>
      </p:sp>
      <p:sp>
        <p:nvSpPr>
          <p:cNvPr id="12" name="Bullet dot 0-0">
            <a:extLst xmlns:a="http://schemas.openxmlformats.org/drawingml/2006/main">
              <a:ext uri="{FF2B5EF4-FFF2-40B4-BE49-F238E27FC236}">
                <a16:creationId xmlns:a16="http://schemas.microsoft.com/office/drawing/2014/main" id="{E9D6708B-9784-4A45-A6B9-03CE530A5238}"/>
              </a:ext>
            </a:extLst>
          </p:cNvPr>
          <p:cNvSpPr>
            <a:spLocks xmlns:a="http://schemas.openxmlformats.org/drawingml/2006/main" noGrp="1"/>
          </p:cNvSpPr>
          <p:nvPr/>
        </p:nvSpPr>
        <p:spPr>
          <a:xfrm xmlns:a="http://schemas.openxmlformats.org/drawingml/2006/main">
            <a:off x="762000" y="228600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3" name="Bullet text 0-0">
            <a:extLst xmlns:a="http://schemas.openxmlformats.org/drawingml/2006/main">
              <a:ext uri="{FF2B5EF4-FFF2-40B4-BE49-F238E27FC236}">
                <a16:creationId xmlns:a16="http://schemas.microsoft.com/office/drawing/2014/main" id="{CFF25F4D-9F41-478C-A466-9F0C2CF76358}"/>
              </a:ext>
            </a:extLst>
          </p:cNvPr>
          <p:cNvSpPr>
            <a:spLocks xmlns:a="http://schemas.openxmlformats.org/drawingml/2006/main" noGrp="1"/>
          </p:cNvSpPr>
          <p:nvPr/>
        </p:nvSpPr>
        <p:spPr>
          <a:xfrm xmlns:a="http://schemas.openxmlformats.org/drawingml/2006/main">
            <a:off x="98107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A standardized framework for light-based wireless networking</a:t>
            </a:r>
          </a:p>
        </p:txBody>
      </p:sp>
      <p:sp>
        <p:nvSpPr>
          <p:cNvPr id="14" name="Bullet dot 0-1">
            <a:extLst xmlns:a="http://schemas.openxmlformats.org/drawingml/2006/main">
              <a:ext uri="{FF2B5EF4-FFF2-40B4-BE49-F238E27FC236}">
                <a16:creationId xmlns:a16="http://schemas.microsoft.com/office/drawing/2014/main" id="{A18BA984-EACC-4E48-94B9-4A0A8D9B91D0}"/>
              </a:ext>
            </a:extLst>
          </p:cNvPr>
          <p:cNvSpPr>
            <a:spLocks xmlns:a="http://schemas.openxmlformats.org/drawingml/2006/main" noGrp="1"/>
          </p:cNvSpPr>
          <p:nvPr/>
        </p:nvSpPr>
        <p:spPr>
          <a:xfrm xmlns:a="http://schemas.openxmlformats.org/drawingml/2006/main">
            <a:off x="762000" y="315277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Bullet text 0-1">
            <a:extLst xmlns:a="http://schemas.openxmlformats.org/drawingml/2006/main">
              <a:ext uri="{FF2B5EF4-FFF2-40B4-BE49-F238E27FC236}">
                <a16:creationId xmlns:a16="http://schemas.microsoft.com/office/drawing/2014/main" id="{3B978CAD-BD31-4473-B67F-A65013FD7DEF}"/>
              </a:ext>
            </a:extLst>
          </p:cNvPr>
          <p:cNvSpPr>
            <a:spLocks xmlns:a="http://schemas.openxmlformats.org/drawingml/2006/main" noGrp="1"/>
          </p:cNvSpPr>
          <p:nvPr/>
        </p:nvSpPr>
        <p:spPr>
          <a:xfrm xmlns:a="http://schemas.openxmlformats.org/drawingml/2006/main">
            <a:off x="98107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High-speed indoor connectivity using optical spectrum</a:t>
            </a:r>
          </a:p>
        </p:txBody>
      </p:sp>
      <p:sp>
        <p:nvSpPr>
          <p:cNvPr id="16" name="Bullet dot 0-2">
            <a:extLst xmlns:a="http://schemas.openxmlformats.org/drawingml/2006/main">
              <a:ext uri="{FF2B5EF4-FFF2-40B4-BE49-F238E27FC236}">
                <a16:creationId xmlns:a16="http://schemas.microsoft.com/office/drawing/2014/main" id="{8FDA28EF-21DF-450B-A66D-27A0C1E9FE12}"/>
              </a:ext>
            </a:extLst>
          </p:cNvPr>
          <p:cNvSpPr>
            <a:spLocks xmlns:a="http://schemas.openxmlformats.org/drawingml/2006/main" noGrp="1"/>
          </p:cNvSpPr>
          <p:nvPr/>
        </p:nvSpPr>
        <p:spPr>
          <a:xfrm xmlns:a="http://schemas.openxmlformats.org/drawingml/2006/main">
            <a:off x="762000" y="401955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7" name="Bullet text 0-2">
            <a:extLst xmlns:a="http://schemas.openxmlformats.org/drawingml/2006/main">
              <a:ext uri="{FF2B5EF4-FFF2-40B4-BE49-F238E27FC236}">
                <a16:creationId xmlns:a16="http://schemas.microsoft.com/office/drawing/2014/main" id="{F4E35A6C-5B2A-46CA-8F20-444E4A948FE9}"/>
              </a:ext>
            </a:extLst>
          </p:cNvPr>
          <p:cNvSpPr>
            <a:spLocks xmlns:a="http://schemas.openxmlformats.org/drawingml/2006/main" noGrp="1"/>
          </p:cNvSpPr>
          <p:nvPr/>
        </p:nvSpPr>
        <p:spPr>
          <a:xfrm xmlns:a="http://schemas.openxmlformats.org/drawingml/2006/main">
            <a:off x="98107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A vendor-neutral path for interoperable optical-ready devices</a:t>
            </a:r>
          </a:p>
        </p:txBody>
      </p:sp>
      <p:sp>
        <p:nvSpPr>
          <p:cNvPr id="18" name="Bullet dot 0-3">
            <a:extLst xmlns:a="http://schemas.openxmlformats.org/drawingml/2006/main">
              <a:ext uri="{FF2B5EF4-FFF2-40B4-BE49-F238E27FC236}">
                <a16:creationId xmlns:a16="http://schemas.microsoft.com/office/drawing/2014/main" id="{38A732E9-6470-467F-A7E0-0C9ED555637A}"/>
              </a:ext>
            </a:extLst>
          </p:cNvPr>
          <p:cNvSpPr>
            <a:spLocks xmlns:a="http://schemas.openxmlformats.org/drawingml/2006/main" noGrp="1"/>
          </p:cNvSpPr>
          <p:nvPr/>
        </p:nvSpPr>
        <p:spPr>
          <a:xfrm xmlns:a="http://schemas.openxmlformats.org/drawingml/2006/main">
            <a:off x="762000" y="488632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Bullet text 0-3">
            <a:extLst xmlns:a="http://schemas.openxmlformats.org/drawingml/2006/main">
              <a:ext uri="{FF2B5EF4-FFF2-40B4-BE49-F238E27FC236}">
                <a16:creationId xmlns:a16="http://schemas.microsoft.com/office/drawing/2014/main" id="{447756B9-6F4C-40C3-AA97-DE0868A47196}"/>
              </a:ext>
            </a:extLst>
          </p:cNvPr>
          <p:cNvSpPr>
            <a:spLocks xmlns:a="http://schemas.openxmlformats.org/drawingml/2006/main" noGrp="1"/>
          </p:cNvSpPr>
          <p:nvPr/>
        </p:nvSpPr>
        <p:spPr>
          <a:xfrm xmlns:a="http://schemas.openxmlformats.org/drawingml/2006/main">
            <a:off x="98107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A practical way to reserve RF for mobility, emergency, outdoor, and fallback use</a:t>
            </a:r>
          </a:p>
        </p:txBody>
      </p:sp>
      <p:sp>
        <p:nvSpPr>
          <p:cNvPr id="20" name="Column 2">
            <a:extLst xmlns:a="http://schemas.openxmlformats.org/drawingml/2006/main">
              <a:ext uri="{FF2B5EF4-FFF2-40B4-BE49-F238E27FC236}">
                <a16:creationId xmlns:a16="http://schemas.microsoft.com/office/drawing/2014/main" id="{D7C13329-387C-4446-BC7B-FEC043C7543A}"/>
              </a:ext>
            </a:extLst>
          </p:cNvPr>
          <p:cNvSpPr>
            <a:spLocks xmlns:a="http://schemas.openxmlformats.org/drawingml/2006/main" noGrp="1"/>
          </p:cNvSpPr>
          <p:nvPr/>
        </p:nvSpPr>
        <p:spPr>
          <a:xfrm xmlns:a="http://schemas.openxmlformats.org/drawingml/2006/main">
            <a:off x="617220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21" name="Column 2 top">
            <a:extLst xmlns:a="http://schemas.openxmlformats.org/drawingml/2006/main">
              <a:ext uri="{FF2B5EF4-FFF2-40B4-BE49-F238E27FC236}">
                <a16:creationId xmlns:a16="http://schemas.microsoft.com/office/drawing/2014/main" id="{9B939035-29B8-4231-8632-08CA8DFBBA63}"/>
              </a:ext>
            </a:extLst>
          </p:cNvPr>
          <p:cNvSpPr>
            <a:spLocks xmlns:a="http://schemas.openxmlformats.org/drawingml/2006/main" noGrp="1"/>
          </p:cNvSpPr>
          <p:nvPr/>
        </p:nvSpPr>
        <p:spPr>
          <a:xfrm xmlns:a="http://schemas.openxmlformats.org/drawingml/2006/main">
            <a:off x="6172200" y="1476375"/>
            <a:ext cx="5505450" cy="666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22" name="Column 2 title">
            <a:extLst xmlns:a="http://schemas.openxmlformats.org/drawingml/2006/main">
              <a:ext uri="{FF2B5EF4-FFF2-40B4-BE49-F238E27FC236}">
                <a16:creationId xmlns:a16="http://schemas.microsoft.com/office/drawing/2014/main" id="{41632F66-7838-4769-ACFF-B91C651726DD}"/>
              </a:ext>
            </a:extLst>
          </p:cNvPr>
          <p:cNvSpPr>
            <a:spLocks xmlns:a="http://schemas.openxmlformats.org/drawingml/2006/main" noGrp="1"/>
          </p:cNvSpPr>
          <p:nvPr/>
        </p:nvSpPr>
        <p:spPr>
          <a:xfrm xmlns:a="http://schemas.openxmlformats.org/drawingml/2006/main">
            <a:off x="641032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WHAT THE ACT SHOULD REQUIRE</a:t>
            </a:r>
          </a:p>
        </p:txBody>
      </p:sp>
      <p:sp>
        <p:nvSpPr>
          <p:cNvPr id="23" name="Bullet dot 1-0">
            <a:extLst xmlns:a="http://schemas.openxmlformats.org/drawingml/2006/main">
              <a:ext uri="{FF2B5EF4-FFF2-40B4-BE49-F238E27FC236}">
                <a16:creationId xmlns:a16="http://schemas.microsoft.com/office/drawing/2014/main" id="{201E4F9B-E8BD-4620-8D20-1C631ED0AC72}"/>
              </a:ext>
            </a:extLst>
          </p:cNvPr>
          <p:cNvSpPr>
            <a:spLocks xmlns:a="http://schemas.openxmlformats.org/drawingml/2006/main" noGrp="1"/>
          </p:cNvSpPr>
          <p:nvPr/>
        </p:nvSpPr>
        <p:spPr>
          <a:xfrm xmlns:a="http://schemas.openxmlformats.org/drawingml/2006/main">
            <a:off x="6419850" y="228600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4" name="Bullet text 1-0">
            <a:extLst xmlns:a="http://schemas.openxmlformats.org/drawingml/2006/main">
              <a:ext uri="{FF2B5EF4-FFF2-40B4-BE49-F238E27FC236}">
                <a16:creationId xmlns:a16="http://schemas.microsoft.com/office/drawing/2014/main" id="{2294CC4D-0635-4BF5-BD29-84D9D0393B43}"/>
              </a:ext>
            </a:extLst>
          </p:cNvPr>
          <p:cNvSpPr>
            <a:spLocks xmlns:a="http://schemas.openxmlformats.org/drawingml/2006/main" noGrp="1"/>
          </p:cNvSpPr>
          <p:nvPr/>
        </p:nvSpPr>
        <p:spPr>
          <a:xfrm xmlns:a="http://schemas.openxmlformats.org/drawingml/2006/main">
            <a:off x="663892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Optical-ready interfaces in federally procured education and healthcare devices</a:t>
            </a:r>
          </a:p>
        </p:txBody>
      </p:sp>
      <p:sp>
        <p:nvSpPr>
          <p:cNvPr id="25" name="Bullet dot 1-1">
            <a:extLst xmlns:a="http://schemas.openxmlformats.org/drawingml/2006/main">
              <a:ext uri="{FF2B5EF4-FFF2-40B4-BE49-F238E27FC236}">
                <a16:creationId xmlns:a16="http://schemas.microsoft.com/office/drawing/2014/main" id="{CB09E785-FA58-46E7-8551-EEA52B117DCC}"/>
              </a:ext>
            </a:extLst>
          </p:cNvPr>
          <p:cNvSpPr>
            <a:spLocks xmlns:a="http://schemas.openxmlformats.org/drawingml/2006/main" noGrp="1"/>
          </p:cNvSpPr>
          <p:nvPr/>
        </p:nvSpPr>
        <p:spPr>
          <a:xfrm xmlns:a="http://schemas.openxmlformats.org/drawingml/2006/main">
            <a:off x="6419850" y="315277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6" name="Bullet text 1-1">
            <a:extLst xmlns:a="http://schemas.openxmlformats.org/drawingml/2006/main">
              <a:ext uri="{FF2B5EF4-FFF2-40B4-BE49-F238E27FC236}">
                <a16:creationId xmlns:a16="http://schemas.microsoft.com/office/drawing/2014/main" id="{E54A3154-702E-4586-80F2-48DD6E4EF3FE}"/>
              </a:ext>
            </a:extLst>
          </p:cNvPr>
          <p:cNvSpPr>
            <a:spLocks xmlns:a="http://schemas.openxmlformats.org/drawingml/2006/main" noGrp="1"/>
          </p:cNvSpPr>
          <p:nvPr/>
        </p:nvSpPr>
        <p:spPr>
          <a:xfrm xmlns:a="http://schemas.openxmlformats.org/drawingml/2006/main">
            <a:off x="663892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Optical-ready cabling, ceilings, walls, fixtures, and network control in child-priority construction</a:t>
            </a:r>
          </a:p>
        </p:txBody>
      </p:sp>
      <p:sp>
        <p:nvSpPr>
          <p:cNvPr id="27" name="Bullet dot 1-2">
            <a:extLst xmlns:a="http://schemas.openxmlformats.org/drawingml/2006/main">
              <a:ext uri="{FF2B5EF4-FFF2-40B4-BE49-F238E27FC236}">
                <a16:creationId xmlns:a16="http://schemas.microsoft.com/office/drawing/2014/main" id="{9999BECE-B495-4C8E-B656-BA3900E7BD13}"/>
              </a:ext>
            </a:extLst>
          </p:cNvPr>
          <p:cNvSpPr>
            <a:spLocks xmlns:a="http://schemas.openxmlformats.org/drawingml/2006/main" noGrp="1"/>
          </p:cNvSpPr>
          <p:nvPr/>
        </p:nvSpPr>
        <p:spPr>
          <a:xfrm xmlns:a="http://schemas.openxmlformats.org/drawingml/2006/main">
            <a:off x="6419850" y="401955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8" name="Bullet text 1-2">
            <a:extLst xmlns:a="http://schemas.openxmlformats.org/drawingml/2006/main">
              <a:ext uri="{FF2B5EF4-FFF2-40B4-BE49-F238E27FC236}">
                <a16:creationId xmlns:a16="http://schemas.microsoft.com/office/drawing/2014/main" id="{CA8F98B4-84C3-45A0-9323-E67BC39F1998}"/>
              </a:ext>
            </a:extLst>
          </p:cNvPr>
          <p:cNvSpPr>
            <a:spLocks xmlns:a="http://schemas.openxmlformats.org/drawingml/2006/main" noGrp="1"/>
          </p:cNvSpPr>
          <p:nvPr/>
        </p:nvSpPr>
        <p:spPr>
          <a:xfrm xmlns:a="http://schemas.openxmlformats.org/drawingml/2006/main">
            <a:off x="663892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Safety, accessibility, cybersecurity, roaming, dimming, and privacy standards</a:t>
            </a:r>
          </a:p>
        </p:txBody>
      </p:sp>
      <p:sp>
        <p:nvSpPr>
          <p:cNvPr id="29" name="Bullet dot 1-3">
            <a:extLst xmlns:a="http://schemas.openxmlformats.org/drawingml/2006/main">
              <a:ext uri="{FF2B5EF4-FFF2-40B4-BE49-F238E27FC236}">
                <a16:creationId xmlns:a16="http://schemas.microsoft.com/office/drawing/2014/main" id="{C4B79084-19ED-4921-A16E-9109099163E4}"/>
              </a:ext>
            </a:extLst>
          </p:cNvPr>
          <p:cNvSpPr>
            <a:spLocks xmlns:a="http://schemas.openxmlformats.org/drawingml/2006/main" noGrp="1"/>
          </p:cNvSpPr>
          <p:nvPr/>
        </p:nvSpPr>
        <p:spPr>
          <a:xfrm xmlns:a="http://schemas.openxmlformats.org/drawingml/2006/main">
            <a:off x="6419850" y="488632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0" name="Bullet text 1-3">
            <a:extLst xmlns:a="http://schemas.openxmlformats.org/drawingml/2006/main">
              <a:ext uri="{FF2B5EF4-FFF2-40B4-BE49-F238E27FC236}">
                <a16:creationId xmlns:a16="http://schemas.microsoft.com/office/drawing/2014/main" id="{FC062BAE-FB53-421B-B764-3CF47EA5F986}"/>
              </a:ext>
            </a:extLst>
          </p:cNvPr>
          <p:cNvSpPr>
            <a:spLocks xmlns:a="http://schemas.openxmlformats.org/drawingml/2006/main" noGrp="1"/>
          </p:cNvSpPr>
          <p:nvPr/>
        </p:nvSpPr>
        <p:spPr>
          <a:xfrm xmlns:a="http://schemas.openxmlformats.org/drawingml/2006/main">
            <a:off x="663892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Market-building procurement, pilots, grants, and phased compliance dates</a:t>
            </a:r>
          </a:p>
        </p:txBody>
      </p:sp>
    </p:spTree>
    <p:extLst>
      <p:ext uri="{BB962C8B-B14F-4D97-AF65-F5344CB8AC3E}">
        <p14:creationId xmlns:p14="http://schemas.microsoft.com/office/powerpoint/2010/main" val="1975962245"/>
      </p:ext>
    </p:extLst>
  </p:cSld>
</p:sld>
</file>

<file path=ppt/slides/slide37.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5" name="Top cyan rule">
            <a:extLst xmlns:a="http://schemas.openxmlformats.org/drawingml/2006/main">
              <a:ext uri="{FF2B5EF4-FFF2-40B4-BE49-F238E27FC236}">
                <a16:creationId xmlns:a16="http://schemas.microsoft.com/office/drawing/2014/main" id="{438E8374-39ED-4EB3-960D-5E56CB408D83}"/>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ECE93FB5-137E-42C7-B85B-D43CF7490E3D}"/>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POLICY</a:t>
            </a:r>
          </a:p>
        </p:txBody>
      </p:sp>
      <p:sp>
        <p:nvSpPr>
          <p:cNvPr id="3" name="Evidence tag">
            <a:extLst xmlns:a="http://schemas.openxmlformats.org/drawingml/2006/main">
              <a:ext uri="{FF2B5EF4-FFF2-40B4-BE49-F238E27FC236}">
                <a16:creationId xmlns:a16="http://schemas.microsoft.com/office/drawing/2014/main" id="{FC00D562-ED19-40BE-8271-6BB93C44C52E}"/>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7097AC2A-184C-4880-8FF3-B1FFF053661A}"/>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GOVERNANCE</a:t>
            </a:r>
          </a:p>
        </p:txBody>
      </p:sp>
      <p:sp>
        <p:nvSpPr>
          <p:cNvPr id="5" name="Slide title">
            <a:extLst xmlns:a="http://schemas.openxmlformats.org/drawingml/2006/main">
              <a:ext uri="{FF2B5EF4-FFF2-40B4-BE49-F238E27FC236}">
                <a16:creationId xmlns:a16="http://schemas.microsoft.com/office/drawing/2014/main" id="{EDD1973B-BEA3-40A9-BA80-E3B7324AE0F2}"/>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Transparency, research, local authority, and accountability</a:t>
            </a:r>
          </a:p>
        </p:txBody>
      </p:sp>
      <p:sp>
        <p:nvSpPr>
          <p:cNvPr id="6" name="Gold rule">
            <a:extLst xmlns:a="http://schemas.openxmlformats.org/drawingml/2006/main">
              <a:ext uri="{FF2B5EF4-FFF2-40B4-BE49-F238E27FC236}">
                <a16:creationId xmlns:a16="http://schemas.microsoft.com/office/drawing/2014/main" id="{67CAA688-EBE5-446B-B268-C7719839BD5A}"/>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0E64625C-799A-4483-93FA-133F4370E2AA}"/>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8DE1D835-0BE7-4EDB-BA83-2BAA346BADC4}"/>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37</a:t>
            </a:r>
          </a:p>
        </p:txBody>
      </p:sp>
      <p:sp>
        <p:nvSpPr>
          <p:cNvPr id="9" name="Card 1 card">
            <a:extLst xmlns:a="http://schemas.openxmlformats.org/drawingml/2006/main">
              <a:ext uri="{FF2B5EF4-FFF2-40B4-BE49-F238E27FC236}">
                <a16:creationId xmlns:a16="http://schemas.microsoft.com/office/drawing/2014/main" id="{BEA30412-5392-4481-ADB4-AF75B708D726}"/>
              </a:ext>
            </a:extLst>
          </p:cNvPr>
          <p:cNvSpPr>
            <a:spLocks xmlns:a="http://schemas.openxmlformats.org/drawingml/2006/main" noGrp="1"/>
          </p:cNvSpPr>
          <p:nvPr/>
        </p:nvSpPr>
        <p:spPr>
          <a:xfrm xmlns:a="http://schemas.openxmlformats.org/drawingml/2006/main">
            <a:off x="51435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0" name="Card 1 accent">
            <a:extLst xmlns:a="http://schemas.openxmlformats.org/drawingml/2006/main">
              <a:ext uri="{FF2B5EF4-FFF2-40B4-BE49-F238E27FC236}">
                <a16:creationId xmlns:a16="http://schemas.microsoft.com/office/drawing/2014/main" id="{2CE9E07D-B4FB-4822-8F09-7B193A7A6217}"/>
              </a:ext>
            </a:extLst>
          </p:cNvPr>
          <p:cNvSpPr>
            <a:spLocks xmlns:a="http://schemas.openxmlformats.org/drawingml/2006/main" noGrp="1"/>
          </p:cNvSpPr>
          <p:nvPr/>
        </p:nvSpPr>
        <p:spPr>
          <a:xfrm xmlns:a="http://schemas.openxmlformats.org/drawingml/2006/main">
            <a:off x="514350" y="1495425"/>
            <a:ext cx="66675" cy="2152650"/>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ard 1 title">
            <a:extLst xmlns:a="http://schemas.openxmlformats.org/drawingml/2006/main">
              <a:ext uri="{FF2B5EF4-FFF2-40B4-BE49-F238E27FC236}">
                <a16:creationId xmlns:a16="http://schemas.microsoft.com/office/drawing/2014/main" id="{4B845CDF-545D-4792-B3E2-B5E6831D06F1}"/>
              </a:ext>
            </a:extLst>
          </p:cNvPr>
          <p:cNvSpPr>
            <a:spLocks xmlns:a="http://schemas.openxmlformats.org/drawingml/2006/main" noGrp="1"/>
          </p:cNvSpPr>
          <p:nvPr/>
        </p:nvSpPr>
        <p:spPr>
          <a:xfrm xmlns:a="http://schemas.openxmlformats.org/drawingml/2006/main">
            <a:off x="73342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EXPOSURE TELEMETRY</a:t>
            </a:r>
          </a:p>
        </p:txBody>
      </p:sp>
      <p:sp>
        <p:nvSpPr>
          <p:cNvPr id="12" name="Card 1 body">
            <a:extLst xmlns:a="http://schemas.openxmlformats.org/drawingml/2006/main">
              <a:ext uri="{FF2B5EF4-FFF2-40B4-BE49-F238E27FC236}">
                <a16:creationId xmlns:a16="http://schemas.microsoft.com/office/drawing/2014/main" id="{9FA55B96-4221-45B5-97E2-62B255D82CB5}"/>
              </a:ext>
            </a:extLst>
          </p:cNvPr>
          <p:cNvSpPr>
            <a:spLocks xmlns:a="http://schemas.openxmlformats.org/drawingml/2006/main" noGrp="1"/>
          </p:cNvSpPr>
          <p:nvPr/>
        </p:nvSpPr>
        <p:spPr>
          <a:xfrm xmlns:a="http://schemas.openxmlformats.org/drawingml/2006/main">
            <a:off x="73342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Show current transmit power, active radio, duty cycle, and proximity state in a standard dashboard.</a:t>
            </a:r>
          </a:p>
        </p:txBody>
      </p:sp>
      <p:sp>
        <p:nvSpPr>
          <p:cNvPr id="13" name="Card 2 card">
            <a:extLst xmlns:a="http://schemas.openxmlformats.org/drawingml/2006/main">
              <a:ext uri="{FF2B5EF4-FFF2-40B4-BE49-F238E27FC236}">
                <a16:creationId xmlns:a16="http://schemas.microsoft.com/office/drawing/2014/main" id="{86B2303E-5019-4DF0-A208-D36C152B9E72}"/>
              </a:ext>
            </a:extLst>
          </p:cNvPr>
          <p:cNvSpPr>
            <a:spLocks xmlns:a="http://schemas.openxmlformats.org/drawingml/2006/main" noGrp="1"/>
          </p:cNvSpPr>
          <p:nvPr/>
        </p:nvSpPr>
        <p:spPr>
          <a:xfrm xmlns:a="http://schemas.openxmlformats.org/drawingml/2006/main">
            <a:off x="617220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4" name="Card 2 accent">
            <a:extLst xmlns:a="http://schemas.openxmlformats.org/drawingml/2006/main">
              <a:ext uri="{FF2B5EF4-FFF2-40B4-BE49-F238E27FC236}">
                <a16:creationId xmlns:a16="http://schemas.microsoft.com/office/drawing/2014/main" id="{23C1E904-6036-4E16-B157-3139F5B7C7D2}"/>
              </a:ext>
            </a:extLst>
          </p:cNvPr>
          <p:cNvSpPr>
            <a:spLocks xmlns:a="http://schemas.openxmlformats.org/drawingml/2006/main" noGrp="1"/>
          </p:cNvSpPr>
          <p:nvPr/>
        </p:nvSpPr>
        <p:spPr>
          <a:xfrm xmlns:a="http://schemas.openxmlformats.org/drawingml/2006/main">
            <a:off x="6172200" y="1495425"/>
            <a:ext cx="66675" cy="21526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5" name="Card 2 title">
            <a:extLst xmlns:a="http://schemas.openxmlformats.org/drawingml/2006/main">
              <a:ext uri="{FF2B5EF4-FFF2-40B4-BE49-F238E27FC236}">
                <a16:creationId xmlns:a16="http://schemas.microsoft.com/office/drawing/2014/main" id="{3C6313EF-01AD-4EB7-8578-7E1E1EA9EC08}"/>
              </a:ext>
            </a:extLst>
          </p:cNvPr>
          <p:cNvSpPr>
            <a:spLocks xmlns:a="http://schemas.openxmlformats.org/drawingml/2006/main" noGrp="1"/>
          </p:cNvSpPr>
          <p:nvPr/>
        </p:nvSpPr>
        <p:spPr>
          <a:xfrm xmlns:a="http://schemas.openxmlformats.org/drawingml/2006/main">
            <a:off x="639127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INDEPENDENT SCIENCE</a:t>
            </a:r>
          </a:p>
        </p:txBody>
      </p:sp>
      <p:sp>
        <p:nvSpPr>
          <p:cNvPr id="16" name="Card 2 body">
            <a:extLst xmlns:a="http://schemas.openxmlformats.org/drawingml/2006/main">
              <a:ext uri="{FF2B5EF4-FFF2-40B4-BE49-F238E27FC236}">
                <a16:creationId xmlns:a16="http://schemas.microsoft.com/office/drawing/2014/main" id="{AE777771-0166-4D82-9AB6-F355B37A7C97}"/>
              </a:ext>
            </a:extLst>
          </p:cNvPr>
          <p:cNvSpPr>
            <a:spLocks xmlns:a="http://schemas.openxmlformats.org/drawingml/2006/main" noGrp="1"/>
          </p:cNvSpPr>
          <p:nvPr/>
        </p:nvSpPr>
        <p:spPr>
          <a:xfrm xmlns:a="http://schemas.openxmlformats.org/drawingml/2006/main">
            <a:off x="639127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Restart conflict-free federal research with preregistration, blinded dosimetry, waveform disclosure, raw data, and replication.</a:t>
            </a:r>
          </a:p>
        </p:txBody>
      </p:sp>
      <p:sp>
        <p:nvSpPr>
          <p:cNvPr id="17" name="Card 3 card">
            <a:extLst xmlns:a="http://schemas.openxmlformats.org/drawingml/2006/main">
              <a:ext uri="{FF2B5EF4-FFF2-40B4-BE49-F238E27FC236}">
                <a16:creationId xmlns:a16="http://schemas.microsoft.com/office/drawing/2014/main" id="{529F73ED-58B9-4455-B479-193728FCCFC5}"/>
              </a:ext>
            </a:extLst>
          </p:cNvPr>
          <p:cNvSpPr>
            <a:spLocks xmlns:a="http://schemas.openxmlformats.org/drawingml/2006/main" noGrp="1"/>
          </p:cNvSpPr>
          <p:nvPr/>
        </p:nvSpPr>
        <p:spPr>
          <a:xfrm xmlns:a="http://schemas.openxmlformats.org/drawingml/2006/main">
            <a:off x="51435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8" name="Card 3 accent">
            <a:extLst xmlns:a="http://schemas.openxmlformats.org/drawingml/2006/main">
              <a:ext uri="{FF2B5EF4-FFF2-40B4-BE49-F238E27FC236}">
                <a16:creationId xmlns:a16="http://schemas.microsoft.com/office/drawing/2014/main" id="{8DB4CEDD-F32E-4C13-ADCA-2F286BB541C1}"/>
              </a:ext>
            </a:extLst>
          </p:cNvPr>
          <p:cNvSpPr>
            <a:spLocks xmlns:a="http://schemas.openxmlformats.org/drawingml/2006/main" noGrp="1"/>
          </p:cNvSpPr>
          <p:nvPr/>
        </p:nvSpPr>
        <p:spPr>
          <a:xfrm xmlns:a="http://schemas.openxmlformats.org/drawingml/2006/main">
            <a:off x="514350" y="3943350"/>
            <a:ext cx="66675" cy="2152650"/>
          </a:xfrm>
          <a:prstGeom xmlns:a="http://schemas.openxmlformats.org/drawingml/2006/main" prst="rect">
            <a:avLst/>
          </a:prstGeom>
          <a:solidFill xmlns:a="http://schemas.openxmlformats.org/drawingml/2006/main">
            <a:srgbClr val="FF6B6B"/>
          </a:solidFill>
          <a:ln xmlns:a="http://schemas.openxmlformats.org/drawingml/2006/main" w="0">
            <a:solidFill>
              <a:srgbClr val="FF6B6B"/>
            </a:solidFill>
            <a:prstDash val="solid"/>
          </a:ln>
        </p:spPr>
      </p:sp>
      <p:sp>
        <p:nvSpPr>
          <p:cNvPr id="19" name="Card 3 title">
            <a:extLst xmlns:a="http://schemas.openxmlformats.org/drawingml/2006/main">
              <a:ext uri="{FF2B5EF4-FFF2-40B4-BE49-F238E27FC236}">
                <a16:creationId xmlns:a16="http://schemas.microsoft.com/office/drawing/2014/main" id="{3F5A79D9-86C7-48CA-A1DC-C150DBA39147}"/>
              </a:ext>
            </a:extLst>
          </p:cNvPr>
          <p:cNvSpPr>
            <a:spLocks xmlns:a="http://schemas.openxmlformats.org/drawingml/2006/main" noGrp="1"/>
          </p:cNvSpPr>
          <p:nvPr/>
        </p:nvSpPr>
        <p:spPr>
          <a:xfrm xmlns:a="http://schemas.openxmlformats.org/drawingml/2006/main">
            <a:off x="73342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LOCAL PROTECTION</a:t>
            </a:r>
          </a:p>
        </p:txBody>
      </p:sp>
      <p:sp>
        <p:nvSpPr>
          <p:cNvPr id="20" name="Card 3 body">
            <a:extLst xmlns:a="http://schemas.openxmlformats.org/drawingml/2006/main">
              <a:ext uri="{FF2B5EF4-FFF2-40B4-BE49-F238E27FC236}">
                <a16:creationId xmlns:a16="http://schemas.microsoft.com/office/drawing/2014/main" id="{31DAD0BC-2704-452C-9276-E7B7CAB11F5B}"/>
              </a:ext>
            </a:extLst>
          </p:cNvPr>
          <p:cNvSpPr>
            <a:spLocks xmlns:a="http://schemas.openxmlformats.org/drawingml/2006/main" noGrp="1"/>
          </p:cNvSpPr>
          <p:nvPr/>
        </p:nvSpPr>
        <p:spPr>
          <a:xfrm xmlns:a="http://schemas.openxmlformats.org/drawingml/2006/main">
            <a:off x="73342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Revisit Section 704 preemption with evidence-based health authority, appeal, and uniform safeguards against arbitrary exclusion.</a:t>
            </a:r>
          </a:p>
        </p:txBody>
      </p:sp>
      <p:sp>
        <p:nvSpPr>
          <p:cNvPr id="21" name="Card 4 card">
            <a:extLst xmlns:a="http://schemas.openxmlformats.org/drawingml/2006/main">
              <a:ext uri="{FF2B5EF4-FFF2-40B4-BE49-F238E27FC236}">
                <a16:creationId xmlns:a16="http://schemas.microsoft.com/office/drawing/2014/main" id="{27A7DF71-C938-48BE-A6E7-D2393C2A30FF}"/>
              </a:ext>
            </a:extLst>
          </p:cNvPr>
          <p:cNvSpPr>
            <a:spLocks xmlns:a="http://schemas.openxmlformats.org/drawingml/2006/main" noGrp="1"/>
          </p:cNvSpPr>
          <p:nvPr/>
        </p:nvSpPr>
        <p:spPr>
          <a:xfrm xmlns:a="http://schemas.openxmlformats.org/drawingml/2006/main">
            <a:off x="617220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22" name="Card 4 accent">
            <a:extLst xmlns:a="http://schemas.openxmlformats.org/drawingml/2006/main">
              <a:ext uri="{FF2B5EF4-FFF2-40B4-BE49-F238E27FC236}">
                <a16:creationId xmlns:a16="http://schemas.microsoft.com/office/drawing/2014/main" id="{81387B69-2B18-45F4-AF7B-797447B0258C}"/>
              </a:ext>
            </a:extLst>
          </p:cNvPr>
          <p:cNvSpPr>
            <a:spLocks xmlns:a="http://schemas.openxmlformats.org/drawingml/2006/main" noGrp="1"/>
          </p:cNvSpPr>
          <p:nvPr/>
        </p:nvSpPr>
        <p:spPr>
          <a:xfrm xmlns:a="http://schemas.openxmlformats.org/drawingml/2006/main">
            <a:off x="6172200" y="3943350"/>
            <a:ext cx="66675" cy="2152650"/>
          </a:xfrm>
          <a:prstGeom xmlns:a="http://schemas.openxmlformats.org/drawingml/2006/main" prst="rect">
            <a:avLst/>
          </a:prstGeom>
          <a:solidFill xmlns:a="http://schemas.openxmlformats.org/drawingml/2006/main">
            <a:srgbClr val="67D39E"/>
          </a:solidFill>
          <a:ln xmlns:a="http://schemas.openxmlformats.org/drawingml/2006/main" w="0">
            <a:solidFill>
              <a:srgbClr val="67D39E"/>
            </a:solidFill>
            <a:prstDash val="solid"/>
          </a:ln>
        </p:spPr>
      </p:sp>
      <p:sp>
        <p:nvSpPr>
          <p:cNvPr id="23" name="Card 4 title">
            <a:extLst xmlns:a="http://schemas.openxmlformats.org/drawingml/2006/main">
              <a:ext uri="{FF2B5EF4-FFF2-40B4-BE49-F238E27FC236}">
                <a16:creationId xmlns:a16="http://schemas.microsoft.com/office/drawing/2014/main" id="{0FC8BBBA-54C2-4156-93AA-AC26FF5B0FA9}"/>
              </a:ext>
            </a:extLst>
          </p:cNvPr>
          <p:cNvSpPr>
            <a:spLocks xmlns:a="http://schemas.openxmlformats.org/drawingml/2006/main" noGrp="1"/>
          </p:cNvSpPr>
          <p:nvPr/>
        </p:nvSpPr>
        <p:spPr>
          <a:xfrm xmlns:a="http://schemas.openxmlformats.org/drawingml/2006/main">
            <a:off x="639127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PUBLIC AUDIT</a:t>
            </a:r>
          </a:p>
        </p:txBody>
      </p:sp>
      <p:sp>
        <p:nvSpPr>
          <p:cNvPr id="24" name="Card 4 body">
            <a:extLst xmlns:a="http://schemas.openxmlformats.org/drawingml/2006/main">
              <a:ext uri="{FF2B5EF4-FFF2-40B4-BE49-F238E27FC236}">
                <a16:creationId xmlns:a16="http://schemas.microsoft.com/office/drawing/2014/main" id="{AD03B168-4AC6-47D9-A5F9-F4B191FC9102}"/>
              </a:ext>
            </a:extLst>
          </p:cNvPr>
          <p:cNvSpPr>
            <a:spLocks xmlns:a="http://schemas.openxmlformats.org/drawingml/2006/main" noGrp="1"/>
          </p:cNvSpPr>
          <p:nvPr/>
        </p:nvSpPr>
        <p:spPr>
          <a:xfrm xmlns:a="http://schemas.openxmlformats.org/drawingml/2006/main">
            <a:off x="639127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Publish compliance, uptime, exposure avoided, cost, health endpoints, and procurement enforcement metrics.</a:t>
            </a:r>
          </a:p>
        </p:txBody>
      </p:sp>
    </p:spTree>
    <p:extLst>
      <p:ext uri="{BB962C8B-B14F-4D97-AF65-F5344CB8AC3E}">
        <p14:creationId xmlns:p14="http://schemas.microsoft.com/office/powerpoint/2010/main" val="493279573"/>
      </p:ext>
    </p:extLst>
  </p:cSld>
</p:sld>
</file>

<file path=ppt/slides/slide38.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4" name="Top cyan rule">
            <a:extLst xmlns:a="http://schemas.openxmlformats.org/drawingml/2006/main">
              <a:ext uri="{FF2B5EF4-FFF2-40B4-BE49-F238E27FC236}">
                <a16:creationId xmlns:a16="http://schemas.microsoft.com/office/drawing/2014/main" id="{6443502B-2C2B-40E5-8CF4-60A0CD760D2C}"/>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18306CB7-BBD5-4DF8-82F7-D9685254457E}"/>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POLICY</a:t>
            </a:r>
          </a:p>
        </p:txBody>
      </p:sp>
      <p:sp>
        <p:nvSpPr>
          <p:cNvPr id="3" name="Evidence tag">
            <a:extLst xmlns:a="http://schemas.openxmlformats.org/drawingml/2006/main">
              <a:ext uri="{FF2B5EF4-FFF2-40B4-BE49-F238E27FC236}">
                <a16:creationId xmlns:a16="http://schemas.microsoft.com/office/drawing/2014/main" id="{6ABCE345-BE6E-4B45-8232-51F2A91CC4BB}"/>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F7A7DAE5-6447-40A2-ACF5-0CBBC9195458}"/>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IMPLEMENTATION</a:t>
            </a:r>
          </a:p>
        </p:txBody>
      </p:sp>
      <p:sp>
        <p:nvSpPr>
          <p:cNvPr id="5" name="Slide title">
            <a:extLst xmlns:a="http://schemas.openxmlformats.org/drawingml/2006/main">
              <a:ext uri="{FF2B5EF4-FFF2-40B4-BE49-F238E27FC236}">
                <a16:creationId xmlns:a16="http://schemas.microsoft.com/office/drawing/2014/main" id="{B6D080E4-84EF-49C8-8AD6-A6FDD6EFD2AA}"/>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Implementation roadmap: measure → default → tighten</a:t>
            </a:r>
          </a:p>
        </p:txBody>
      </p:sp>
      <p:sp>
        <p:nvSpPr>
          <p:cNvPr id="6" name="Gold rule">
            <a:extLst xmlns:a="http://schemas.openxmlformats.org/drawingml/2006/main">
              <a:ext uri="{FF2B5EF4-FFF2-40B4-BE49-F238E27FC236}">
                <a16:creationId xmlns:a16="http://schemas.microsoft.com/office/drawing/2014/main" id="{2BACB45B-0922-4E29-AF48-15F0BBAA3906}"/>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690DBA62-17E7-4BD6-AFAF-708E860C339D}"/>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49AF6078-6D25-4ADA-9D3B-DC34071E57ED}"/>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38</a:t>
            </a:r>
          </a:p>
        </p:txBody>
      </p:sp>
      <p:sp>
        <p:nvSpPr>
          <p:cNvPr id="9" name="Phase 0">
            <a:extLst xmlns:a="http://schemas.openxmlformats.org/drawingml/2006/main">
              <a:ext uri="{FF2B5EF4-FFF2-40B4-BE49-F238E27FC236}">
                <a16:creationId xmlns:a16="http://schemas.microsoft.com/office/drawing/2014/main" id="{C2B8642F-2B47-42F5-B1BF-8732DC9AD03D}"/>
              </a:ext>
            </a:extLst>
          </p:cNvPr>
          <p:cNvSpPr>
            <a:spLocks xmlns:a="http://schemas.openxmlformats.org/drawingml/2006/main" noGrp="1"/>
          </p:cNvSpPr>
          <p:nvPr/>
        </p:nvSpPr>
        <p:spPr>
          <a:xfrm xmlns:a="http://schemas.openxmlformats.org/drawingml/2006/main">
            <a:off x="514350" y="1819275"/>
            <a:ext cx="3429000" cy="3581400"/>
          </a:xfrm>
          <a:prstGeom xmlns:a="http://schemas.openxmlformats.org/drawingml/2006/main" prst="roundRect">
            <a:avLst>
              <a:gd name="adj" fmla="val 3333"/>
            </a:avLst>
          </a:prstGeom>
          <a:solidFill xmlns:a="http://schemas.openxmlformats.org/drawingml/2006/main">
            <a:srgbClr val="0A2748"/>
          </a:solidFill>
          <a:ln xmlns:a="http://schemas.openxmlformats.org/drawingml/2006/main" w="19050">
            <a:solidFill>
              <a:srgbClr val="48B8E8"/>
            </a:solidFill>
            <a:prstDash val="solid"/>
          </a:ln>
        </p:spPr>
      </p:sp>
      <p:sp>
        <p:nvSpPr>
          <p:cNvPr id="10" name="Phase years 0">
            <a:extLst xmlns:a="http://schemas.openxmlformats.org/drawingml/2006/main">
              <a:ext uri="{FF2B5EF4-FFF2-40B4-BE49-F238E27FC236}">
                <a16:creationId xmlns:a16="http://schemas.microsoft.com/office/drawing/2014/main" id="{50E22799-6CA3-4D77-A8E4-B22DD759817B}"/>
              </a:ext>
            </a:extLst>
          </p:cNvPr>
          <p:cNvSpPr>
            <a:spLocks xmlns:a="http://schemas.openxmlformats.org/drawingml/2006/main" noGrp="1"/>
          </p:cNvSpPr>
          <p:nvPr/>
        </p:nvSpPr>
        <p:spPr>
          <a:xfrm xmlns:a="http://schemas.openxmlformats.org/drawingml/2006/main">
            <a:off x="752475" y="2047875"/>
            <a:ext cx="2952750"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48B8E8"/>
                </a:solidFill>
              </a:defRPr>
            </a:pPr>
            <a:r>
              <a:rPr sz="1275" b="1" i="0">
                <a:solidFill>
                  <a:srgbClr val="48B8E8"/>
                </a:solidFill>
              </a:rPr>
              <a:t>YEARS 0–2</a:t>
            </a:r>
          </a:p>
        </p:txBody>
      </p:sp>
      <p:sp>
        <p:nvSpPr>
          <p:cNvPr id="11" name="Phase title 0">
            <a:extLst xmlns:a="http://schemas.openxmlformats.org/drawingml/2006/main">
              <a:ext uri="{FF2B5EF4-FFF2-40B4-BE49-F238E27FC236}">
                <a16:creationId xmlns:a16="http://schemas.microsoft.com/office/drawing/2014/main" id="{CA216FAD-7356-4C11-B2E9-C8A39AD5C1B9}"/>
              </a:ext>
            </a:extLst>
          </p:cNvPr>
          <p:cNvSpPr>
            <a:spLocks xmlns:a="http://schemas.openxmlformats.org/drawingml/2006/main" noGrp="1"/>
          </p:cNvSpPr>
          <p:nvPr/>
        </p:nvSpPr>
        <p:spPr>
          <a:xfrm xmlns:a="http://schemas.openxmlformats.org/drawingml/2006/main">
            <a:off x="781050" y="2686050"/>
            <a:ext cx="2895600" cy="666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025" b="1" i="0">
                <a:solidFill>
                  <a:srgbClr val="FFFFFF"/>
                </a:solidFill>
              </a:defRPr>
            </a:pPr>
            <a:r>
              <a:rPr sz="2025" b="1" i="0">
                <a:solidFill>
                  <a:srgbClr val="FFFFFF"/>
                </a:solidFill>
              </a:rPr>
              <a:t>MEASURE + PILOT</a:t>
            </a:r>
          </a:p>
        </p:txBody>
      </p:sp>
      <p:sp>
        <p:nvSpPr>
          <p:cNvPr id="12" name="Phase body 0">
            <a:extLst xmlns:a="http://schemas.openxmlformats.org/drawingml/2006/main">
              <a:ext uri="{FF2B5EF4-FFF2-40B4-BE49-F238E27FC236}">
                <a16:creationId xmlns:a16="http://schemas.microsoft.com/office/drawing/2014/main" id="{3DB99BAB-4CC1-490A-ABCE-63F721AC7B55}"/>
              </a:ext>
            </a:extLst>
          </p:cNvPr>
          <p:cNvSpPr>
            <a:spLocks xmlns:a="http://schemas.openxmlformats.org/drawingml/2006/main" noGrp="1"/>
          </p:cNvSpPr>
          <p:nvPr/>
        </p:nvSpPr>
        <p:spPr>
          <a:xfrm xmlns:a="http://schemas.openxmlformats.org/drawingml/2006/main">
            <a:off x="800100" y="3676650"/>
            <a:ext cx="2857500" cy="11525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350" b="0" i="0">
                <a:solidFill>
                  <a:srgbClr val="B8D0E8"/>
                </a:solidFill>
              </a:defRPr>
            </a:pPr>
            <a:r>
              <a:rPr sz="1350" b="0" i="0">
                <a:solidFill>
                  <a:srgbClr val="B8D0E8"/>
                </a:solidFill>
              </a:rPr>
              <a:t>Interagency office • standards and waveforms • research restart • 100 pilots • public exposure dashboard</a:t>
            </a:r>
          </a:p>
        </p:txBody>
      </p:sp>
      <p:sp>
        <p:nvSpPr>
          <p:cNvPr id="13" name="Phase arrow 0">
            <a:extLst xmlns:a="http://schemas.openxmlformats.org/drawingml/2006/main">
              <a:ext uri="{FF2B5EF4-FFF2-40B4-BE49-F238E27FC236}">
                <a16:creationId xmlns:a16="http://schemas.microsoft.com/office/drawing/2014/main" id="{81758F43-6CB5-4C78-B063-DD8B1ED55D7A}"/>
              </a:ext>
            </a:extLst>
          </p:cNvPr>
          <p:cNvSpPr>
            <a:spLocks xmlns:a="http://schemas.openxmlformats.org/drawingml/2006/main" noGrp="1"/>
          </p:cNvSpPr>
          <p:nvPr/>
        </p:nvSpPr>
        <p:spPr>
          <a:xfrm xmlns:a="http://schemas.openxmlformats.org/drawingml/2006/main">
            <a:off x="3943350" y="3343275"/>
            <a:ext cx="438150" cy="4762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250" b="1" i="0">
                <a:solidFill>
                  <a:srgbClr val="F4C542"/>
                </a:solidFill>
              </a:defRPr>
            </a:pPr>
            <a:r>
              <a:rPr sz="2250" b="1" i="0">
                <a:solidFill>
                  <a:srgbClr val="F4C542"/>
                </a:solidFill>
              </a:rPr>
              <a:t>→</a:t>
            </a:r>
          </a:p>
        </p:txBody>
      </p:sp>
      <p:sp>
        <p:nvSpPr>
          <p:cNvPr id="14" name="Phase 1">
            <a:extLst xmlns:a="http://schemas.openxmlformats.org/drawingml/2006/main">
              <a:ext uri="{FF2B5EF4-FFF2-40B4-BE49-F238E27FC236}">
                <a16:creationId xmlns:a16="http://schemas.microsoft.com/office/drawing/2014/main" id="{0DF718A7-E35E-4B94-AED0-FA2CDF38DC16}"/>
              </a:ext>
            </a:extLst>
          </p:cNvPr>
          <p:cNvSpPr>
            <a:spLocks xmlns:a="http://schemas.openxmlformats.org/drawingml/2006/main" noGrp="1"/>
          </p:cNvSpPr>
          <p:nvPr/>
        </p:nvSpPr>
        <p:spPr>
          <a:xfrm xmlns:a="http://schemas.openxmlformats.org/drawingml/2006/main">
            <a:off x="4381500" y="1819275"/>
            <a:ext cx="3429000" cy="3581400"/>
          </a:xfrm>
          <a:prstGeom xmlns:a="http://schemas.openxmlformats.org/drawingml/2006/main" prst="roundRect">
            <a:avLst>
              <a:gd name="adj" fmla="val 3333"/>
            </a:avLst>
          </a:prstGeom>
          <a:solidFill xmlns:a="http://schemas.openxmlformats.org/drawingml/2006/main">
            <a:srgbClr val="0A2748"/>
          </a:solidFill>
          <a:ln xmlns:a="http://schemas.openxmlformats.org/drawingml/2006/main" w="19050">
            <a:solidFill>
              <a:srgbClr val="F4C542"/>
            </a:solidFill>
            <a:prstDash val="solid"/>
          </a:ln>
        </p:spPr>
      </p:sp>
      <p:sp>
        <p:nvSpPr>
          <p:cNvPr id="15" name="Phase years 1">
            <a:extLst xmlns:a="http://schemas.openxmlformats.org/drawingml/2006/main">
              <a:ext uri="{FF2B5EF4-FFF2-40B4-BE49-F238E27FC236}">
                <a16:creationId xmlns:a16="http://schemas.microsoft.com/office/drawing/2014/main" id="{B6AD8F69-4D2E-40BE-95D7-F458795B56F1}"/>
              </a:ext>
            </a:extLst>
          </p:cNvPr>
          <p:cNvSpPr>
            <a:spLocks xmlns:a="http://schemas.openxmlformats.org/drawingml/2006/main" noGrp="1"/>
          </p:cNvSpPr>
          <p:nvPr/>
        </p:nvSpPr>
        <p:spPr>
          <a:xfrm xmlns:a="http://schemas.openxmlformats.org/drawingml/2006/main">
            <a:off x="4619625" y="2047875"/>
            <a:ext cx="2952750"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4C542"/>
                </a:solidFill>
              </a:defRPr>
            </a:pPr>
            <a:r>
              <a:rPr sz="1275" b="1" i="0">
                <a:solidFill>
                  <a:srgbClr val="F4C542"/>
                </a:solidFill>
              </a:rPr>
              <a:t>YEARS 3–5</a:t>
            </a:r>
          </a:p>
        </p:txBody>
      </p:sp>
      <p:sp>
        <p:nvSpPr>
          <p:cNvPr id="16" name="Phase title 1">
            <a:extLst xmlns:a="http://schemas.openxmlformats.org/drawingml/2006/main">
              <a:ext uri="{FF2B5EF4-FFF2-40B4-BE49-F238E27FC236}">
                <a16:creationId xmlns:a16="http://schemas.microsoft.com/office/drawing/2014/main" id="{EE8693AA-0D71-451D-A126-CE7F41C31ACE}"/>
              </a:ext>
            </a:extLst>
          </p:cNvPr>
          <p:cNvSpPr>
            <a:spLocks xmlns:a="http://schemas.openxmlformats.org/drawingml/2006/main" noGrp="1"/>
          </p:cNvSpPr>
          <p:nvPr/>
        </p:nvSpPr>
        <p:spPr>
          <a:xfrm xmlns:a="http://schemas.openxmlformats.org/drawingml/2006/main">
            <a:off x="4648200" y="2686050"/>
            <a:ext cx="2895600" cy="666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025" b="1" i="0">
                <a:solidFill>
                  <a:srgbClr val="FFFFFF"/>
                </a:solidFill>
              </a:defRPr>
            </a:pPr>
            <a:r>
              <a:rPr sz="2025" b="1" i="0">
                <a:solidFill>
                  <a:srgbClr val="FFFFFF"/>
                </a:solidFill>
              </a:rPr>
              <a:t>MAKE DEFAULT</a:t>
            </a:r>
          </a:p>
        </p:txBody>
      </p:sp>
      <p:sp>
        <p:nvSpPr>
          <p:cNvPr id="17" name="Phase body 1">
            <a:extLst xmlns:a="http://schemas.openxmlformats.org/drawingml/2006/main">
              <a:ext uri="{FF2B5EF4-FFF2-40B4-BE49-F238E27FC236}">
                <a16:creationId xmlns:a16="http://schemas.microsoft.com/office/drawing/2014/main" id="{F9E34516-2DF5-4150-A0B4-C4C04B654736}"/>
              </a:ext>
            </a:extLst>
          </p:cNvPr>
          <p:cNvSpPr>
            <a:spLocks xmlns:a="http://schemas.openxmlformats.org/drawingml/2006/main" noGrp="1"/>
          </p:cNvSpPr>
          <p:nvPr/>
        </p:nvSpPr>
        <p:spPr>
          <a:xfrm xmlns:a="http://schemas.openxmlformats.org/drawingml/2006/main">
            <a:off x="4667250" y="3676650"/>
            <a:ext cx="2857500" cy="11525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350" b="0" i="0">
                <a:solidFill>
                  <a:srgbClr val="B8D0E8"/>
                </a:solidFill>
              </a:defRPr>
            </a:pPr>
            <a:r>
              <a:rPr sz="1350" b="0" i="0">
                <a:solidFill>
                  <a:srgbClr val="B8D0E8"/>
                </a:solidFill>
              </a:rPr>
              <a:t>Wired-first building codes • optical-ready procurement • surveillance cohorts • life-stage standards</a:t>
            </a:r>
          </a:p>
        </p:txBody>
      </p:sp>
      <p:sp>
        <p:nvSpPr>
          <p:cNvPr id="18" name="Phase arrow 1">
            <a:extLst xmlns:a="http://schemas.openxmlformats.org/drawingml/2006/main">
              <a:ext uri="{FF2B5EF4-FFF2-40B4-BE49-F238E27FC236}">
                <a16:creationId xmlns:a16="http://schemas.microsoft.com/office/drawing/2014/main" id="{8A1E434B-A164-48E8-BDC1-97262AE51E47}"/>
              </a:ext>
            </a:extLst>
          </p:cNvPr>
          <p:cNvSpPr>
            <a:spLocks xmlns:a="http://schemas.openxmlformats.org/drawingml/2006/main" noGrp="1"/>
          </p:cNvSpPr>
          <p:nvPr/>
        </p:nvSpPr>
        <p:spPr>
          <a:xfrm xmlns:a="http://schemas.openxmlformats.org/drawingml/2006/main">
            <a:off x="7810500" y="3343275"/>
            <a:ext cx="438150" cy="4762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250" b="1" i="0">
                <a:solidFill>
                  <a:srgbClr val="F4C542"/>
                </a:solidFill>
              </a:defRPr>
            </a:pPr>
            <a:r>
              <a:rPr sz="2250" b="1" i="0">
                <a:solidFill>
                  <a:srgbClr val="F4C542"/>
                </a:solidFill>
              </a:rPr>
              <a:t>→</a:t>
            </a:r>
          </a:p>
        </p:txBody>
      </p:sp>
      <p:sp>
        <p:nvSpPr>
          <p:cNvPr id="19" name="Phase 2">
            <a:extLst xmlns:a="http://schemas.openxmlformats.org/drawingml/2006/main">
              <a:ext uri="{FF2B5EF4-FFF2-40B4-BE49-F238E27FC236}">
                <a16:creationId xmlns:a16="http://schemas.microsoft.com/office/drawing/2014/main" id="{84A35B2D-7DA7-4FBE-96EC-CB028A795FB6}"/>
              </a:ext>
            </a:extLst>
          </p:cNvPr>
          <p:cNvSpPr>
            <a:spLocks xmlns:a="http://schemas.openxmlformats.org/drawingml/2006/main" noGrp="1"/>
          </p:cNvSpPr>
          <p:nvPr/>
        </p:nvSpPr>
        <p:spPr>
          <a:xfrm xmlns:a="http://schemas.openxmlformats.org/drawingml/2006/main">
            <a:off x="8248650" y="1819275"/>
            <a:ext cx="3429000" cy="3581400"/>
          </a:xfrm>
          <a:prstGeom xmlns:a="http://schemas.openxmlformats.org/drawingml/2006/main" prst="roundRect">
            <a:avLst>
              <a:gd name="adj" fmla="val 3333"/>
            </a:avLst>
          </a:prstGeom>
          <a:solidFill xmlns:a="http://schemas.openxmlformats.org/drawingml/2006/main">
            <a:srgbClr val="0A2748"/>
          </a:solidFill>
          <a:ln xmlns:a="http://schemas.openxmlformats.org/drawingml/2006/main" w="19050">
            <a:solidFill>
              <a:srgbClr val="67D39E"/>
            </a:solidFill>
            <a:prstDash val="solid"/>
          </a:ln>
        </p:spPr>
      </p:sp>
      <p:sp>
        <p:nvSpPr>
          <p:cNvPr id="20" name="Phase years 2">
            <a:extLst xmlns:a="http://schemas.openxmlformats.org/drawingml/2006/main">
              <a:ext uri="{FF2B5EF4-FFF2-40B4-BE49-F238E27FC236}">
                <a16:creationId xmlns:a16="http://schemas.microsoft.com/office/drawing/2014/main" id="{309A4CAE-E6E1-4969-87B9-0747C4D6B108}"/>
              </a:ext>
            </a:extLst>
          </p:cNvPr>
          <p:cNvSpPr>
            <a:spLocks xmlns:a="http://schemas.openxmlformats.org/drawingml/2006/main" noGrp="1"/>
          </p:cNvSpPr>
          <p:nvPr/>
        </p:nvSpPr>
        <p:spPr>
          <a:xfrm xmlns:a="http://schemas.openxmlformats.org/drawingml/2006/main">
            <a:off x="8486775" y="2047875"/>
            <a:ext cx="2952750"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67D39E"/>
                </a:solidFill>
              </a:defRPr>
            </a:pPr>
            <a:r>
              <a:rPr sz="1275" b="1" i="0">
                <a:solidFill>
                  <a:srgbClr val="67D39E"/>
                </a:solidFill>
              </a:rPr>
              <a:t>YEARS 6–10</a:t>
            </a:r>
          </a:p>
        </p:txBody>
      </p:sp>
      <p:sp>
        <p:nvSpPr>
          <p:cNvPr id="21" name="Phase title 2">
            <a:extLst xmlns:a="http://schemas.openxmlformats.org/drawingml/2006/main">
              <a:ext uri="{FF2B5EF4-FFF2-40B4-BE49-F238E27FC236}">
                <a16:creationId xmlns:a16="http://schemas.microsoft.com/office/drawing/2014/main" id="{C092B077-E1C3-47CF-8F12-4129174641B3}"/>
              </a:ext>
            </a:extLst>
          </p:cNvPr>
          <p:cNvSpPr>
            <a:spLocks xmlns:a="http://schemas.openxmlformats.org/drawingml/2006/main" noGrp="1"/>
          </p:cNvSpPr>
          <p:nvPr/>
        </p:nvSpPr>
        <p:spPr>
          <a:xfrm xmlns:a="http://schemas.openxmlformats.org/drawingml/2006/main">
            <a:off x="8515350" y="2686050"/>
            <a:ext cx="2895600" cy="6667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025" b="1" i="0">
                <a:solidFill>
                  <a:srgbClr val="FFFFFF"/>
                </a:solidFill>
              </a:defRPr>
            </a:pPr>
            <a:r>
              <a:rPr sz="2025" b="1" i="0">
                <a:solidFill>
                  <a:srgbClr val="FFFFFF"/>
                </a:solidFill>
              </a:rPr>
              <a:t>SCALE + TIGHTEN</a:t>
            </a:r>
          </a:p>
        </p:txBody>
      </p:sp>
      <p:sp>
        <p:nvSpPr>
          <p:cNvPr id="22" name="Phase body 2">
            <a:extLst xmlns:a="http://schemas.openxmlformats.org/drawingml/2006/main">
              <a:ext uri="{FF2B5EF4-FFF2-40B4-BE49-F238E27FC236}">
                <a16:creationId xmlns:a16="http://schemas.microsoft.com/office/drawing/2014/main" id="{7CC5208B-5B93-4992-A0A1-7C60BA33DF7A}"/>
              </a:ext>
            </a:extLst>
          </p:cNvPr>
          <p:cNvSpPr>
            <a:spLocks xmlns:a="http://schemas.openxmlformats.org/drawingml/2006/main" noGrp="1"/>
          </p:cNvSpPr>
          <p:nvPr/>
        </p:nvSpPr>
        <p:spPr>
          <a:xfrm xmlns:a="http://schemas.openxmlformats.org/drawingml/2006/main">
            <a:off x="8534400" y="3676650"/>
            <a:ext cx="2857500" cy="11525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350" b="0" i="0">
                <a:solidFill>
                  <a:srgbClr val="B8D0E8"/>
                </a:solidFill>
              </a:defRPr>
            </a:pPr>
            <a:r>
              <a:rPr sz="1350" b="0" i="0">
                <a:solidFill>
                  <a:srgbClr val="B8D0E8"/>
                </a:solidFill>
              </a:rPr>
              <a:t>Revised endpoint-based limits • mass-market optical devices • network criteria • adaptive minimum-power protocols</a:t>
            </a:r>
          </a:p>
        </p:txBody>
      </p:sp>
      <p:sp>
        <p:nvSpPr>
          <p:cNvPr id="23" name="Roadmap analogy">
            <a:extLst xmlns:a="http://schemas.openxmlformats.org/drawingml/2006/main">
              <a:ext uri="{FF2B5EF4-FFF2-40B4-BE49-F238E27FC236}">
                <a16:creationId xmlns:a16="http://schemas.microsoft.com/office/drawing/2014/main" id="{12654B39-01EF-486A-9EA9-65FE7D85E29F}"/>
              </a:ext>
            </a:extLst>
          </p:cNvPr>
          <p:cNvSpPr>
            <a:spLocks xmlns:a="http://schemas.openxmlformats.org/drawingml/2006/main" noGrp="1"/>
          </p:cNvSpPr>
          <p:nvPr/>
        </p:nvSpPr>
        <p:spPr>
          <a:xfrm xmlns:a="http://schemas.openxmlformats.org/drawingml/2006/main">
            <a:off x="1143000" y="5762625"/>
            <a:ext cx="9906000" cy="4572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FE58A"/>
                </a:solidFill>
              </a:defRPr>
            </a:pPr>
            <a:r>
              <a:rPr sz="1275" b="1" i="0">
                <a:solidFill>
                  <a:srgbClr val="FFE58A"/>
                </a:solidFill>
              </a:rPr>
              <a:t>The Clean Air Act did not wait for every causal detail before creating authority, standards, monitoring, and technology-forcing incentives. A Clean Ether Act should do the same for connectivity design.</a:t>
            </a:r>
          </a:p>
        </p:txBody>
      </p:sp>
    </p:spTree>
    <p:extLst>
      <p:ext uri="{BB962C8B-B14F-4D97-AF65-F5344CB8AC3E}">
        <p14:creationId xmlns:p14="http://schemas.microsoft.com/office/powerpoint/2010/main" val="879082169"/>
      </p:ext>
    </p:extLst>
  </p:cSld>
</p:sld>
</file>

<file path=ppt/slides/slide39.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32997A3C-C443-4A3E-A3DF-6EFA8B9F95BF}"/>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CBE50644-2CB7-48C9-86B4-995D4162875A}"/>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POLICY</a:t>
            </a:r>
          </a:p>
        </p:txBody>
      </p:sp>
      <p:sp>
        <p:nvSpPr>
          <p:cNvPr id="3" name="Evidence tag">
            <a:extLst xmlns:a="http://schemas.openxmlformats.org/drawingml/2006/main">
              <a:ext uri="{FF2B5EF4-FFF2-40B4-BE49-F238E27FC236}">
                <a16:creationId xmlns:a16="http://schemas.microsoft.com/office/drawing/2014/main" id="{C2A87F44-A234-4DFA-BC0E-E81DD55355BD}"/>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D79D3286-B9E6-4237-ABA9-04B69E0089AE}"/>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PRECAUTION</a:t>
            </a:r>
          </a:p>
        </p:txBody>
      </p:sp>
      <p:sp>
        <p:nvSpPr>
          <p:cNvPr id="5" name="Slide title">
            <a:extLst xmlns:a="http://schemas.openxmlformats.org/drawingml/2006/main">
              <a:ext uri="{FF2B5EF4-FFF2-40B4-BE49-F238E27FC236}">
                <a16:creationId xmlns:a16="http://schemas.microsoft.com/office/drawing/2014/main" id="{4B3058DF-B763-4A2C-9EED-08CA9A34D31F}"/>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What families and institutions can do while policy catches up</a:t>
            </a:r>
          </a:p>
        </p:txBody>
      </p:sp>
      <p:sp>
        <p:nvSpPr>
          <p:cNvPr id="6" name="Gold rule">
            <a:extLst xmlns:a="http://schemas.openxmlformats.org/drawingml/2006/main">
              <a:ext uri="{FF2B5EF4-FFF2-40B4-BE49-F238E27FC236}">
                <a16:creationId xmlns:a16="http://schemas.microsoft.com/office/drawing/2014/main" id="{3E7489EC-F293-4313-B10E-43349B74AECF}"/>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C5DBF877-4425-4255-A3A9-FD55D476443F}"/>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5BCE4FF4-8EF5-4362-98BC-4386D47EF74D}"/>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39</a:t>
            </a:r>
          </a:p>
        </p:txBody>
      </p:sp>
      <p:sp>
        <p:nvSpPr>
          <p:cNvPr id="9" name="Column 1">
            <a:extLst xmlns:a="http://schemas.openxmlformats.org/drawingml/2006/main">
              <a:ext uri="{FF2B5EF4-FFF2-40B4-BE49-F238E27FC236}">
                <a16:creationId xmlns:a16="http://schemas.microsoft.com/office/drawing/2014/main" id="{898B5800-3A8A-4D80-9EAE-C57B48E8EDED}"/>
              </a:ext>
            </a:extLst>
          </p:cNvPr>
          <p:cNvSpPr>
            <a:spLocks xmlns:a="http://schemas.openxmlformats.org/drawingml/2006/main" noGrp="1"/>
          </p:cNvSpPr>
          <p:nvPr/>
        </p:nvSpPr>
        <p:spPr>
          <a:xfrm xmlns:a="http://schemas.openxmlformats.org/drawingml/2006/main">
            <a:off x="51435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10" name="Column 1 top">
            <a:extLst xmlns:a="http://schemas.openxmlformats.org/drawingml/2006/main">
              <a:ext uri="{FF2B5EF4-FFF2-40B4-BE49-F238E27FC236}">
                <a16:creationId xmlns:a16="http://schemas.microsoft.com/office/drawing/2014/main" id="{9C19C39F-6BA8-47C6-99F3-774F3530CEB5}"/>
              </a:ext>
            </a:extLst>
          </p:cNvPr>
          <p:cNvSpPr>
            <a:spLocks xmlns:a="http://schemas.openxmlformats.org/drawingml/2006/main" noGrp="1"/>
          </p:cNvSpPr>
          <p:nvPr/>
        </p:nvSpPr>
        <p:spPr>
          <a:xfrm xmlns:a="http://schemas.openxmlformats.org/drawingml/2006/main">
            <a:off x="514350" y="1476375"/>
            <a:ext cx="5505450" cy="666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olumn 1 title">
            <a:extLst xmlns:a="http://schemas.openxmlformats.org/drawingml/2006/main">
              <a:ext uri="{FF2B5EF4-FFF2-40B4-BE49-F238E27FC236}">
                <a16:creationId xmlns:a16="http://schemas.microsoft.com/office/drawing/2014/main" id="{C7B6C867-9FA6-4D71-BCC8-0419D68B1A87}"/>
              </a:ext>
            </a:extLst>
          </p:cNvPr>
          <p:cNvSpPr>
            <a:spLocks xmlns:a="http://schemas.openxmlformats.org/drawingml/2006/main" noGrp="1"/>
          </p:cNvSpPr>
          <p:nvPr/>
        </p:nvSpPr>
        <p:spPr>
          <a:xfrm xmlns:a="http://schemas.openxmlformats.org/drawingml/2006/main">
            <a:off x="75247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LOW-COST EXPOSURE CONTROL</a:t>
            </a:r>
          </a:p>
        </p:txBody>
      </p:sp>
      <p:sp>
        <p:nvSpPr>
          <p:cNvPr id="12" name="Bullet dot 0-0">
            <a:extLst xmlns:a="http://schemas.openxmlformats.org/drawingml/2006/main">
              <a:ext uri="{FF2B5EF4-FFF2-40B4-BE49-F238E27FC236}">
                <a16:creationId xmlns:a16="http://schemas.microsoft.com/office/drawing/2014/main" id="{6CB8BEDA-7457-4DE5-8AAD-51F8574E1DAE}"/>
              </a:ext>
            </a:extLst>
          </p:cNvPr>
          <p:cNvSpPr>
            <a:spLocks xmlns:a="http://schemas.openxmlformats.org/drawingml/2006/main" noGrp="1"/>
          </p:cNvSpPr>
          <p:nvPr/>
        </p:nvSpPr>
        <p:spPr>
          <a:xfrm xmlns:a="http://schemas.openxmlformats.org/drawingml/2006/main">
            <a:off x="762000" y="228600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3" name="Bullet text 0-0">
            <a:extLst xmlns:a="http://schemas.openxmlformats.org/drawingml/2006/main">
              <a:ext uri="{FF2B5EF4-FFF2-40B4-BE49-F238E27FC236}">
                <a16:creationId xmlns:a16="http://schemas.microsoft.com/office/drawing/2014/main" id="{FC83B64A-77F7-401F-8FB0-7FD930B772D4}"/>
              </a:ext>
            </a:extLst>
          </p:cNvPr>
          <p:cNvSpPr>
            <a:spLocks xmlns:a="http://schemas.openxmlformats.org/drawingml/2006/main" noGrp="1"/>
          </p:cNvSpPr>
          <p:nvPr/>
        </p:nvSpPr>
        <p:spPr>
          <a:xfrm xmlns:a="http://schemas.openxmlformats.org/drawingml/2006/main">
            <a:off x="98107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Use speaker mode or a wired headset for calls</a:t>
            </a:r>
          </a:p>
        </p:txBody>
      </p:sp>
      <p:sp>
        <p:nvSpPr>
          <p:cNvPr id="14" name="Bullet dot 0-1">
            <a:extLst xmlns:a="http://schemas.openxmlformats.org/drawingml/2006/main">
              <a:ext uri="{FF2B5EF4-FFF2-40B4-BE49-F238E27FC236}">
                <a16:creationId xmlns:a16="http://schemas.microsoft.com/office/drawing/2014/main" id="{D6ECFF14-0965-41A6-AD6E-6CBA0CAF92D3}"/>
              </a:ext>
            </a:extLst>
          </p:cNvPr>
          <p:cNvSpPr>
            <a:spLocks xmlns:a="http://schemas.openxmlformats.org/drawingml/2006/main" noGrp="1"/>
          </p:cNvSpPr>
          <p:nvPr/>
        </p:nvSpPr>
        <p:spPr>
          <a:xfrm xmlns:a="http://schemas.openxmlformats.org/drawingml/2006/main">
            <a:off x="762000" y="315277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Bullet text 0-1">
            <a:extLst xmlns:a="http://schemas.openxmlformats.org/drawingml/2006/main">
              <a:ext uri="{FF2B5EF4-FFF2-40B4-BE49-F238E27FC236}">
                <a16:creationId xmlns:a16="http://schemas.microsoft.com/office/drawing/2014/main" id="{82F2EFE1-A3B3-42F1-B53C-CA6BCC787D28}"/>
              </a:ext>
            </a:extLst>
          </p:cNvPr>
          <p:cNvSpPr>
            <a:spLocks xmlns:a="http://schemas.openxmlformats.org/drawingml/2006/main" noGrp="1"/>
          </p:cNvSpPr>
          <p:nvPr/>
        </p:nvSpPr>
        <p:spPr>
          <a:xfrm xmlns:a="http://schemas.openxmlformats.org/drawingml/2006/main">
            <a:off x="98107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Keep transmitting devices off the body when practical</a:t>
            </a:r>
          </a:p>
        </p:txBody>
      </p:sp>
      <p:sp>
        <p:nvSpPr>
          <p:cNvPr id="16" name="Bullet dot 0-2">
            <a:extLst xmlns:a="http://schemas.openxmlformats.org/drawingml/2006/main">
              <a:ext uri="{FF2B5EF4-FFF2-40B4-BE49-F238E27FC236}">
                <a16:creationId xmlns:a16="http://schemas.microsoft.com/office/drawing/2014/main" id="{A32CA22A-C1C0-451D-852B-39A87EA36D69}"/>
              </a:ext>
            </a:extLst>
          </p:cNvPr>
          <p:cNvSpPr>
            <a:spLocks xmlns:a="http://schemas.openxmlformats.org/drawingml/2006/main" noGrp="1"/>
          </p:cNvSpPr>
          <p:nvPr/>
        </p:nvSpPr>
        <p:spPr>
          <a:xfrm xmlns:a="http://schemas.openxmlformats.org/drawingml/2006/main">
            <a:off x="762000" y="401955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7" name="Bullet text 0-2">
            <a:extLst xmlns:a="http://schemas.openxmlformats.org/drawingml/2006/main">
              <a:ext uri="{FF2B5EF4-FFF2-40B4-BE49-F238E27FC236}">
                <a16:creationId xmlns:a16="http://schemas.microsoft.com/office/drawing/2014/main" id="{559B2D47-53CA-4BD6-AB61-F9D0396DF78A}"/>
              </a:ext>
            </a:extLst>
          </p:cNvPr>
          <p:cNvSpPr>
            <a:spLocks xmlns:a="http://schemas.openxmlformats.org/drawingml/2006/main" noGrp="1"/>
          </p:cNvSpPr>
          <p:nvPr/>
        </p:nvSpPr>
        <p:spPr>
          <a:xfrm xmlns:a="http://schemas.openxmlformats.org/drawingml/2006/main">
            <a:off x="98107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Prefer Ethernet for stationary computers, televisions, and workstations</a:t>
            </a:r>
          </a:p>
        </p:txBody>
      </p:sp>
      <p:sp>
        <p:nvSpPr>
          <p:cNvPr id="18" name="Bullet dot 0-3">
            <a:extLst xmlns:a="http://schemas.openxmlformats.org/drawingml/2006/main">
              <a:ext uri="{FF2B5EF4-FFF2-40B4-BE49-F238E27FC236}">
                <a16:creationId xmlns:a16="http://schemas.microsoft.com/office/drawing/2014/main" id="{7B1C7793-4802-4482-9F84-3EF66E65F84C}"/>
              </a:ext>
            </a:extLst>
          </p:cNvPr>
          <p:cNvSpPr>
            <a:spLocks xmlns:a="http://schemas.openxmlformats.org/drawingml/2006/main" noGrp="1"/>
          </p:cNvSpPr>
          <p:nvPr/>
        </p:nvSpPr>
        <p:spPr>
          <a:xfrm xmlns:a="http://schemas.openxmlformats.org/drawingml/2006/main">
            <a:off x="762000" y="488632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Bullet text 0-3">
            <a:extLst xmlns:a="http://schemas.openxmlformats.org/drawingml/2006/main">
              <a:ext uri="{FF2B5EF4-FFF2-40B4-BE49-F238E27FC236}">
                <a16:creationId xmlns:a16="http://schemas.microsoft.com/office/drawing/2014/main" id="{11738B22-B277-478B-BF35-557115C17B5E}"/>
              </a:ext>
            </a:extLst>
          </p:cNvPr>
          <p:cNvSpPr>
            <a:spLocks xmlns:a="http://schemas.openxmlformats.org/drawingml/2006/main" noGrp="1"/>
          </p:cNvSpPr>
          <p:nvPr/>
        </p:nvSpPr>
        <p:spPr>
          <a:xfrm xmlns:a="http://schemas.openxmlformats.org/drawingml/2006/main">
            <a:off x="98107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Use airplane mode during sleep when connectivity is not needed</a:t>
            </a:r>
          </a:p>
        </p:txBody>
      </p:sp>
      <p:sp>
        <p:nvSpPr>
          <p:cNvPr id="20" name="Column 2">
            <a:extLst xmlns:a="http://schemas.openxmlformats.org/drawingml/2006/main">
              <a:ext uri="{FF2B5EF4-FFF2-40B4-BE49-F238E27FC236}">
                <a16:creationId xmlns:a16="http://schemas.microsoft.com/office/drawing/2014/main" id="{30E47436-19B1-4349-A76F-B489B6A7121B}"/>
              </a:ext>
            </a:extLst>
          </p:cNvPr>
          <p:cNvSpPr>
            <a:spLocks xmlns:a="http://schemas.openxmlformats.org/drawingml/2006/main" noGrp="1"/>
          </p:cNvSpPr>
          <p:nvPr/>
        </p:nvSpPr>
        <p:spPr>
          <a:xfrm xmlns:a="http://schemas.openxmlformats.org/drawingml/2006/main">
            <a:off x="617220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21" name="Column 2 top">
            <a:extLst xmlns:a="http://schemas.openxmlformats.org/drawingml/2006/main">
              <a:ext uri="{FF2B5EF4-FFF2-40B4-BE49-F238E27FC236}">
                <a16:creationId xmlns:a16="http://schemas.microsoft.com/office/drawing/2014/main" id="{2E2FF4EE-C7AE-4189-903A-0333A7A8A597}"/>
              </a:ext>
            </a:extLst>
          </p:cNvPr>
          <p:cNvSpPr>
            <a:spLocks xmlns:a="http://schemas.openxmlformats.org/drawingml/2006/main" noGrp="1"/>
          </p:cNvSpPr>
          <p:nvPr/>
        </p:nvSpPr>
        <p:spPr>
          <a:xfrm xmlns:a="http://schemas.openxmlformats.org/drawingml/2006/main">
            <a:off x="6172200" y="1476375"/>
            <a:ext cx="5505450" cy="666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22" name="Column 2 title">
            <a:extLst xmlns:a="http://schemas.openxmlformats.org/drawingml/2006/main">
              <a:ext uri="{FF2B5EF4-FFF2-40B4-BE49-F238E27FC236}">
                <a16:creationId xmlns:a16="http://schemas.microsoft.com/office/drawing/2014/main" id="{36F9973D-D7B2-4EA6-9C4E-FC5765299B42}"/>
              </a:ext>
            </a:extLst>
          </p:cNvPr>
          <p:cNvSpPr>
            <a:spLocks xmlns:a="http://schemas.openxmlformats.org/drawingml/2006/main" noGrp="1"/>
          </p:cNvSpPr>
          <p:nvPr/>
        </p:nvSpPr>
        <p:spPr>
          <a:xfrm xmlns:a="http://schemas.openxmlformats.org/drawingml/2006/main">
            <a:off x="641032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SYSTEM-LEVEL DESIGN</a:t>
            </a:r>
          </a:p>
        </p:txBody>
      </p:sp>
      <p:sp>
        <p:nvSpPr>
          <p:cNvPr id="23" name="Bullet dot 1-0">
            <a:extLst xmlns:a="http://schemas.openxmlformats.org/drawingml/2006/main">
              <a:ext uri="{FF2B5EF4-FFF2-40B4-BE49-F238E27FC236}">
                <a16:creationId xmlns:a16="http://schemas.microsoft.com/office/drawing/2014/main" id="{EE7FEF6A-A2F6-40F1-A1B1-143F71145816}"/>
              </a:ext>
            </a:extLst>
          </p:cNvPr>
          <p:cNvSpPr>
            <a:spLocks xmlns:a="http://schemas.openxmlformats.org/drawingml/2006/main" noGrp="1"/>
          </p:cNvSpPr>
          <p:nvPr/>
        </p:nvSpPr>
        <p:spPr>
          <a:xfrm xmlns:a="http://schemas.openxmlformats.org/drawingml/2006/main">
            <a:off x="6419850" y="228600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4" name="Bullet text 1-0">
            <a:extLst xmlns:a="http://schemas.openxmlformats.org/drawingml/2006/main">
              <a:ext uri="{FF2B5EF4-FFF2-40B4-BE49-F238E27FC236}">
                <a16:creationId xmlns:a16="http://schemas.microsoft.com/office/drawing/2014/main" id="{27920CAF-85E8-4F2E-A98B-8B1066CA0F5E}"/>
              </a:ext>
            </a:extLst>
          </p:cNvPr>
          <p:cNvSpPr>
            <a:spLocks xmlns:a="http://schemas.openxmlformats.org/drawingml/2006/main" noGrp="1"/>
          </p:cNvSpPr>
          <p:nvPr/>
        </p:nvSpPr>
        <p:spPr>
          <a:xfrm xmlns:a="http://schemas.openxmlformats.org/drawingml/2006/main">
            <a:off x="663892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Reduce access-point power and place transmitters away from occupied child-rest areas</a:t>
            </a:r>
          </a:p>
        </p:txBody>
      </p:sp>
      <p:sp>
        <p:nvSpPr>
          <p:cNvPr id="25" name="Bullet dot 1-1">
            <a:extLst xmlns:a="http://schemas.openxmlformats.org/drawingml/2006/main">
              <a:ext uri="{FF2B5EF4-FFF2-40B4-BE49-F238E27FC236}">
                <a16:creationId xmlns:a16="http://schemas.microsoft.com/office/drawing/2014/main" id="{A99546C5-DFE5-4339-93B9-AE390002A899}"/>
              </a:ext>
            </a:extLst>
          </p:cNvPr>
          <p:cNvSpPr>
            <a:spLocks xmlns:a="http://schemas.openxmlformats.org/drawingml/2006/main" noGrp="1"/>
          </p:cNvSpPr>
          <p:nvPr/>
        </p:nvSpPr>
        <p:spPr>
          <a:xfrm xmlns:a="http://schemas.openxmlformats.org/drawingml/2006/main">
            <a:off x="6419850" y="315277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6" name="Bullet text 1-1">
            <a:extLst xmlns:a="http://schemas.openxmlformats.org/drawingml/2006/main">
              <a:ext uri="{FF2B5EF4-FFF2-40B4-BE49-F238E27FC236}">
                <a16:creationId xmlns:a16="http://schemas.microsoft.com/office/drawing/2014/main" id="{EFE1FCF9-9FB3-4CCC-8CC4-2D3B2C3A8FED}"/>
              </a:ext>
            </a:extLst>
          </p:cNvPr>
          <p:cNvSpPr>
            <a:spLocks xmlns:a="http://schemas.openxmlformats.org/drawingml/2006/main" noGrp="1"/>
          </p:cNvSpPr>
          <p:nvPr/>
        </p:nvSpPr>
        <p:spPr>
          <a:xfrm xmlns:a="http://schemas.openxmlformats.org/drawingml/2006/main">
            <a:off x="663892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Provide wired and optical connectivity as a real choice—not a special accommodation</a:t>
            </a:r>
          </a:p>
        </p:txBody>
      </p:sp>
      <p:sp>
        <p:nvSpPr>
          <p:cNvPr id="27" name="Bullet dot 1-2">
            <a:extLst xmlns:a="http://schemas.openxmlformats.org/drawingml/2006/main">
              <a:ext uri="{FF2B5EF4-FFF2-40B4-BE49-F238E27FC236}">
                <a16:creationId xmlns:a16="http://schemas.microsoft.com/office/drawing/2014/main" id="{B59B3EA8-7A0D-416F-AAAD-2E45A901FFC8}"/>
              </a:ext>
            </a:extLst>
          </p:cNvPr>
          <p:cNvSpPr>
            <a:spLocks xmlns:a="http://schemas.openxmlformats.org/drawingml/2006/main" noGrp="1"/>
          </p:cNvSpPr>
          <p:nvPr/>
        </p:nvSpPr>
        <p:spPr>
          <a:xfrm xmlns:a="http://schemas.openxmlformats.org/drawingml/2006/main">
            <a:off x="6419850" y="401955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8" name="Bullet text 1-2">
            <a:extLst xmlns:a="http://schemas.openxmlformats.org/drawingml/2006/main">
              <a:ext uri="{FF2B5EF4-FFF2-40B4-BE49-F238E27FC236}">
                <a16:creationId xmlns:a16="http://schemas.microsoft.com/office/drawing/2014/main" id="{636877FB-8318-4795-88BE-DAFFB275D763}"/>
              </a:ext>
            </a:extLst>
          </p:cNvPr>
          <p:cNvSpPr>
            <a:spLocks xmlns:a="http://schemas.openxmlformats.org/drawingml/2006/main" noGrp="1"/>
          </p:cNvSpPr>
          <p:nvPr/>
        </p:nvSpPr>
        <p:spPr>
          <a:xfrm xmlns:a="http://schemas.openxmlformats.org/drawingml/2006/main">
            <a:off x="663892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Schedule recovery periods and avoid unnecessary overnight transmissions</a:t>
            </a:r>
          </a:p>
        </p:txBody>
      </p:sp>
      <p:sp>
        <p:nvSpPr>
          <p:cNvPr id="29" name="Bullet dot 1-3">
            <a:extLst xmlns:a="http://schemas.openxmlformats.org/drawingml/2006/main">
              <a:ext uri="{FF2B5EF4-FFF2-40B4-BE49-F238E27FC236}">
                <a16:creationId xmlns:a16="http://schemas.microsoft.com/office/drawing/2014/main" id="{B378D66D-76BB-43DD-949F-1F78E20A92AB}"/>
              </a:ext>
            </a:extLst>
          </p:cNvPr>
          <p:cNvSpPr>
            <a:spLocks xmlns:a="http://schemas.openxmlformats.org/drawingml/2006/main" noGrp="1"/>
          </p:cNvSpPr>
          <p:nvPr/>
        </p:nvSpPr>
        <p:spPr>
          <a:xfrm xmlns:a="http://schemas.openxmlformats.org/drawingml/2006/main">
            <a:off x="6419850" y="488632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0" name="Bullet text 1-3">
            <a:extLst xmlns:a="http://schemas.openxmlformats.org/drawingml/2006/main">
              <a:ext uri="{FF2B5EF4-FFF2-40B4-BE49-F238E27FC236}">
                <a16:creationId xmlns:a16="http://schemas.microsoft.com/office/drawing/2014/main" id="{606599E3-4D56-46EB-B9DA-D98CD6A3D6A1}"/>
              </a:ext>
            </a:extLst>
          </p:cNvPr>
          <p:cNvSpPr>
            <a:spLocks xmlns:a="http://schemas.openxmlformats.org/drawingml/2006/main" noGrp="1"/>
          </p:cNvSpPr>
          <p:nvPr/>
        </p:nvSpPr>
        <p:spPr>
          <a:xfrm xmlns:a="http://schemas.openxmlformats.org/drawingml/2006/main">
            <a:off x="663892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Treat personal actions as interim controls, not a substitute for public standards</a:t>
            </a:r>
          </a:p>
        </p:txBody>
      </p:sp>
    </p:spTree>
    <p:extLst>
      <p:ext uri="{BB962C8B-B14F-4D97-AF65-F5344CB8AC3E}">
        <p14:creationId xmlns:p14="http://schemas.microsoft.com/office/powerpoint/2010/main" val="1728325531"/>
      </p:ext>
    </p:extLst>
  </p:cSld>
</p:sld>
</file>

<file path=ppt/slides/slide4.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1" name="Top cyan rule">
            <a:extLst xmlns:a="http://schemas.openxmlformats.org/drawingml/2006/main">
              <a:ext uri="{FF2B5EF4-FFF2-40B4-BE49-F238E27FC236}">
                <a16:creationId xmlns:a16="http://schemas.microsoft.com/office/drawing/2014/main" id="{A19283AD-99EC-4289-BD7D-356B9339A45B}"/>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0EE6AF49-B0B5-43CF-AA7D-B0EC4A542D4F}"/>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STANDARD</a:t>
            </a:r>
          </a:p>
        </p:txBody>
      </p:sp>
      <p:sp>
        <p:nvSpPr>
          <p:cNvPr id="3" name="Evidence tag">
            <a:extLst xmlns:a="http://schemas.openxmlformats.org/drawingml/2006/main">
              <a:ext uri="{FF2B5EF4-FFF2-40B4-BE49-F238E27FC236}">
                <a16:creationId xmlns:a16="http://schemas.microsoft.com/office/drawing/2014/main" id="{F7D1AF12-DFE9-4B1D-A30A-B37776680D61}"/>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348817D3-C749-4A6C-8AF5-E23CDE0FF6C3}"/>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REGULATORY SCOPE</a:t>
            </a:r>
          </a:p>
        </p:txBody>
      </p:sp>
      <p:sp>
        <p:nvSpPr>
          <p:cNvPr id="5" name="Slide title">
            <a:extLst xmlns:a="http://schemas.openxmlformats.org/drawingml/2006/main">
              <a:ext uri="{FF2B5EF4-FFF2-40B4-BE49-F238E27FC236}">
                <a16:creationId xmlns:a16="http://schemas.microsoft.com/office/drawing/2014/main" id="{9418FF70-F02A-4C2D-BB68-26F7A31401FF}"/>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question the rules answer—and the questions biology asks</a:t>
            </a:r>
          </a:p>
        </p:txBody>
      </p:sp>
      <p:sp>
        <p:nvSpPr>
          <p:cNvPr id="6" name="Gold rule">
            <a:extLst xmlns:a="http://schemas.openxmlformats.org/drawingml/2006/main">
              <a:ext uri="{FF2B5EF4-FFF2-40B4-BE49-F238E27FC236}">
                <a16:creationId xmlns:a16="http://schemas.microsoft.com/office/drawing/2014/main" id="{AE680324-9561-4204-AB76-4B9CFC3E67E5}"/>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5C143B6F-B2BF-484F-9F97-6DA1965C065B}"/>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15010036-ADF5-43BE-A628-626E504925DB}"/>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04</a:t>
            </a:r>
          </a:p>
        </p:txBody>
      </p:sp>
      <p:sp>
        <p:nvSpPr>
          <p:cNvPr id="9" name="Column 1">
            <a:extLst xmlns:a="http://schemas.openxmlformats.org/drawingml/2006/main">
              <a:ext uri="{FF2B5EF4-FFF2-40B4-BE49-F238E27FC236}">
                <a16:creationId xmlns:a16="http://schemas.microsoft.com/office/drawing/2014/main" id="{947A48DC-46EC-40A3-8B0F-5DCFF743F862}"/>
              </a:ext>
            </a:extLst>
          </p:cNvPr>
          <p:cNvSpPr>
            <a:spLocks xmlns:a="http://schemas.openxmlformats.org/drawingml/2006/main" noGrp="1"/>
          </p:cNvSpPr>
          <p:nvPr/>
        </p:nvSpPr>
        <p:spPr>
          <a:xfrm xmlns:a="http://schemas.openxmlformats.org/drawingml/2006/main">
            <a:off x="51435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10" name="Column 1 top">
            <a:extLst xmlns:a="http://schemas.openxmlformats.org/drawingml/2006/main">
              <a:ext uri="{FF2B5EF4-FFF2-40B4-BE49-F238E27FC236}">
                <a16:creationId xmlns:a16="http://schemas.microsoft.com/office/drawing/2014/main" id="{1291BF13-B8B8-4B90-BC20-8601322C38DF}"/>
              </a:ext>
            </a:extLst>
          </p:cNvPr>
          <p:cNvSpPr>
            <a:spLocks xmlns:a="http://schemas.openxmlformats.org/drawingml/2006/main" noGrp="1"/>
          </p:cNvSpPr>
          <p:nvPr/>
        </p:nvSpPr>
        <p:spPr>
          <a:xfrm xmlns:a="http://schemas.openxmlformats.org/drawingml/2006/main">
            <a:off x="514350" y="1476375"/>
            <a:ext cx="5505450" cy="666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1" name="Column 1 title">
            <a:extLst xmlns:a="http://schemas.openxmlformats.org/drawingml/2006/main">
              <a:ext uri="{FF2B5EF4-FFF2-40B4-BE49-F238E27FC236}">
                <a16:creationId xmlns:a16="http://schemas.microsoft.com/office/drawing/2014/main" id="{B2D3F867-05EE-4AA4-82DE-C16A3C696837}"/>
              </a:ext>
            </a:extLst>
          </p:cNvPr>
          <p:cNvSpPr>
            <a:spLocks xmlns:a="http://schemas.openxmlformats.org/drawingml/2006/main" noGrp="1"/>
          </p:cNvSpPr>
          <p:nvPr/>
        </p:nvSpPr>
        <p:spPr>
          <a:xfrm xmlns:a="http://schemas.openxmlformats.org/drawingml/2006/main">
            <a:off x="75247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THE COMPLIANCE QUESTION</a:t>
            </a:r>
          </a:p>
        </p:txBody>
      </p:sp>
      <p:sp>
        <p:nvSpPr>
          <p:cNvPr id="12" name="Bullet dot 0-0">
            <a:extLst xmlns:a="http://schemas.openxmlformats.org/drawingml/2006/main">
              <a:ext uri="{FF2B5EF4-FFF2-40B4-BE49-F238E27FC236}">
                <a16:creationId xmlns:a16="http://schemas.microsoft.com/office/drawing/2014/main" id="{29CCF3FE-5EAF-4B44-9B28-608D49D531AC}"/>
              </a:ext>
            </a:extLst>
          </p:cNvPr>
          <p:cNvSpPr>
            <a:spLocks xmlns:a="http://schemas.openxmlformats.org/drawingml/2006/main" noGrp="1"/>
          </p:cNvSpPr>
          <p:nvPr/>
        </p:nvSpPr>
        <p:spPr>
          <a:xfrm xmlns:a="http://schemas.openxmlformats.org/drawingml/2006/main">
            <a:off x="762000" y="228600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3" name="Bullet text 0-0">
            <a:extLst xmlns:a="http://schemas.openxmlformats.org/drawingml/2006/main">
              <a:ext uri="{FF2B5EF4-FFF2-40B4-BE49-F238E27FC236}">
                <a16:creationId xmlns:a16="http://schemas.microsoft.com/office/drawing/2014/main" id="{9CD50278-2258-40A8-9962-510F4296FED8}"/>
              </a:ext>
            </a:extLst>
          </p:cNvPr>
          <p:cNvSpPr>
            <a:spLocks xmlns:a="http://schemas.openxmlformats.org/drawingml/2006/main" noGrp="1"/>
          </p:cNvSpPr>
          <p:nvPr/>
        </p:nvSpPr>
        <p:spPr>
          <a:xfrm xmlns:a="http://schemas.openxmlformats.org/drawingml/2006/main">
            <a:off x="98107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Did the device or facility remain below a specified SAR or power-density limit in the prescribed test configuration?</a:t>
            </a:r>
          </a:p>
        </p:txBody>
      </p:sp>
      <p:sp>
        <p:nvSpPr>
          <p:cNvPr id="14" name="Bullet dot 0-1">
            <a:extLst xmlns:a="http://schemas.openxmlformats.org/drawingml/2006/main">
              <a:ext uri="{FF2B5EF4-FFF2-40B4-BE49-F238E27FC236}">
                <a16:creationId xmlns:a16="http://schemas.microsoft.com/office/drawing/2014/main" id="{F37F892F-E162-4901-A2BB-E86A67C5549C}"/>
              </a:ext>
            </a:extLst>
          </p:cNvPr>
          <p:cNvSpPr>
            <a:spLocks xmlns:a="http://schemas.openxmlformats.org/drawingml/2006/main" noGrp="1"/>
          </p:cNvSpPr>
          <p:nvPr/>
        </p:nvSpPr>
        <p:spPr>
          <a:xfrm xmlns:a="http://schemas.openxmlformats.org/drawingml/2006/main">
            <a:off x="762000" y="315277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5" name="Bullet text 0-1">
            <a:extLst xmlns:a="http://schemas.openxmlformats.org/drawingml/2006/main">
              <a:ext uri="{FF2B5EF4-FFF2-40B4-BE49-F238E27FC236}">
                <a16:creationId xmlns:a16="http://schemas.microsoft.com/office/drawing/2014/main" id="{676E544E-2BEE-473E-9FA6-CFA4AEA2F4FF}"/>
              </a:ext>
            </a:extLst>
          </p:cNvPr>
          <p:cNvSpPr>
            <a:spLocks xmlns:a="http://schemas.openxmlformats.org/drawingml/2006/main" noGrp="1"/>
          </p:cNvSpPr>
          <p:nvPr/>
        </p:nvSpPr>
        <p:spPr>
          <a:xfrm xmlns:a="http://schemas.openxmlformats.org/drawingml/2006/main">
            <a:off x="98107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Was averaged energy absorption below the threshold derived from an acute thermal-disruption paradigm?</a:t>
            </a:r>
          </a:p>
        </p:txBody>
      </p:sp>
      <p:sp>
        <p:nvSpPr>
          <p:cNvPr id="16" name="Bullet dot 0-2">
            <a:extLst xmlns:a="http://schemas.openxmlformats.org/drawingml/2006/main">
              <a:ext uri="{FF2B5EF4-FFF2-40B4-BE49-F238E27FC236}">
                <a16:creationId xmlns:a16="http://schemas.microsoft.com/office/drawing/2014/main" id="{867F1A62-849F-46E0-880C-B4772391A071}"/>
              </a:ext>
            </a:extLst>
          </p:cNvPr>
          <p:cNvSpPr>
            <a:spLocks xmlns:a="http://schemas.openxmlformats.org/drawingml/2006/main" noGrp="1"/>
          </p:cNvSpPr>
          <p:nvPr/>
        </p:nvSpPr>
        <p:spPr>
          <a:xfrm xmlns:a="http://schemas.openxmlformats.org/drawingml/2006/main">
            <a:off x="762000" y="4019550"/>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7" name="Bullet text 0-2">
            <a:extLst xmlns:a="http://schemas.openxmlformats.org/drawingml/2006/main">
              <a:ext uri="{FF2B5EF4-FFF2-40B4-BE49-F238E27FC236}">
                <a16:creationId xmlns:a16="http://schemas.microsoft.com/office/drawing/2014/main" id="{72AB583E-933B-4448-8278-DB1E760A5E34}"/>
              </a:ext>
            </a:extLst>
          </p:cNvPr>
          <p:cNvSpPr>
            <a:spLocks xmlns:a="http://schemas.openxmlformats.org/drawingml/2006/main" noGrp="1"/>
          </p:cNvSpPr>
          <p:nvPr/>
        </p:nvSpPr>
        <p:spPr>
          <a:xfrm xmlns:a="http://schemas.openxmlformats.org/drawingml/2006/main">
            <a:off x="98107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Did a single product meet an authorization requirement under defined distance, averaging, and operating assumptions?</a:t>
            </a:r>
          </a:p>
        </p:txBody>
      </p:sp>
      <p:sp>
        <p:nvSpPr>
          <p:cNvPr id="18" name="Bullet dot 0-3">
            <a:extLst xmlns:a="http://schemas.openxmlformats.org/drawingml/2006/main">
              <a:ext uri="{FF2B5EF4-FFF2-40B4-BE49-F238E27FC236}">
                <a16:creationId xmlns:a16="http://schemas.microsoft.com/office/drawing/2014/main" id="{5E786F33-9E05-4144-B809-231C70CEB396}"/>
              </a:ext>
            </a:extLst>
          </p:cNvPr>
          <p:cNvSpPr>
            <a:spLocks xmlns:a="http://schemas.openxmlformats.org/drawingml/2006/main" noGrp="1"/>
          </p:cNvSpPr>
          <p:nvPr/>
        </p:nvSpPr>
        <p:spPr>
          <a:xfrm xmlns:a="http://schemas.openxmlformats.org/drawingml/2006/main">
            <a:off x="762000" y="4886325"/>
            <a:ext cx="104775" cy="104775"/>
          </a:xfrm>
          <a:prstGeom xmlns:a="http://schemas.openxmlformats.org/drawingml/2006/main" prst="ellipse">
            <a:avLst/>
          </a:prstGeom>
          <a:solidFill xmlns:a="http://schemas.openxmlformats.org/drawingml/2006/main">
            <a:srgbClr val="48B8E8"/>
          </a:solidFill>
          <a:ln xmlns:a="http://schemas.openxmlformats.org/drawingml/2006/main" w="0">
            <a:solidFill>
              <a:srgbClr val="48B8E8"/>
            </a:solidFill>
            <a:prstDash val="solid"/>
          </a:ln>
        </p:spPr>
      </p:sp>
      <p:sp>
        <p:nvSpPr>
          <p:cNvPr id="19" name="Bullet text 0-3">
            <a:extLst xmlns:a="http://schemas.openxmlformats.org/drawingml/2006/main">
              <a:ext uri="{FF2B5EF4-FFF2-40B4-BE49-F238E27FC236}">
                <a16:creationId xmlns:a16="http://schemas.microsoft.com/office/drawing/2014/main" id="{10BCE8B9-B857-46E5-BA26-EE0F77F069AB}"/>
              </a:ext>
            </a:extLst>
          </p:cNvPr>
          <p:cNvSpPr>
            <a:spLocks xmlns:a="http://schemas.openxmlformats.org/drawingml/2006/main" noGrp="1"/>
          </p:cNvSpPr>
          <p:nvPr/>
        </p:nvSpPr>
        <p:spPr>
          <a:xfrm xmlns:a="http://schemas.openxmlformats.org/drawingml/2006/main">
            <a:off x="98107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This is useful—but it is a narrow engineering determination.</a:t>
            </a:r>
          </a:p>
        </p:txBody>
      </p:sp>
      <p:sp>
        <p:nvSpPr>
          <p:cNvPr id="20" name="Column 2">
            <a:extLst xmlns:a="http://schemas.openxmlformats.org/drawingml/2006/main">
              <a:ext uri="{FF2B5EF4-FFF2-40B4-BE49-F238E27FC236}">
                <a16:creationId xmlns:a16="http://schemas.microsoft.com/office/drawing/2014/main" id="{3C7D4791-AC04-4DDA-A9D7-49615D6E8892}"/>
              </a:ext>
            </a:extLst>
          </p:cNvPr>
          <p:cNvSpPr>
            <a:spLocks xmlns:a="http://schemas.openxmlformats.org/drawingml/2006/main" noGrp="1"/>
          </p:cNvSpPr>
          <p:nvPr/>
        </p:nvSpPr>
        <p:spPr>
          <a:xfrm xmlns:a="http://schemas.openxmlformats.org/drawingml/2006/main">
            <a:off x="6172200" y="1476375"/>
            <a:ext cx="5505450" cy="4810125"/>
          </a:xfrm>
          <a:prstGeom xmlns:a="http://schemas.openxmlformats.org/drawingml/2006/main" prst="roundRect">
            <a:avLst>
              <a:gd name="adj" fmla="val 2376"/>
            </a:avLst>
          </a:prstGeom>
          <a:solidFill xmlns:a="http://schemas.openxmlformats.org/drawingml/2006/main">
            <a:srgbClr val="0A2748"/>
          </a:solidFill>
          <a:ln xmlns:a="http://schemas.openxmlformats.org/drawingml/2006/main" w="9525">
            <a:solidFill>
              <a:srgbClr val="13578D"/>
            </a:solidFill>
            <a:prstDash val="solid"/>
          </a:ln>
        </p:spPr>
      </p:sp>
      <p:sp>
        <p:nvSpPr>
          <p:cNvPr id="21" name="Column 2 top">
            <a:extLst xmlns:a="http://schemas.openxmlformats.org/drawingml/2006/main">
              <a:ext uri="{FF2B5EF4-FFF2-40B4-BE49-F238E27FC236}">
                <a16:creationId xmlns:a16="http://schemas.microsoft.com/office/drawing/2014/main" id="{BB658053-99D5-4950-8F31-EA4FDA5EB37A}"/>
              </a:ext>
            </a:extLst>
          </p:cNvPr>
          <p:cNvSpPr>
            <a:spLocks xmlns:a="http://schemas.openxmlformats.org/drawingml/2006/main" noGrp="1"/>
          </p:cNvSpPr>
          <p:nvPr/>
        </p:nvSpPr>
        <p:spPr>
          <a:xfrm xmlns:a="http://schemas.openxmlformats.org/drawingml/2006/main">
            <a:off x="6172200" y="1476375"/>
            <a:ext cx="5505450" cy="666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22" name="Column 2 title">
            <a:extLst xmlns:a="http://schemas.openxmlformats.org/drawingml/2006/main">
              <a:ext uri="{FF2B5EF4-FFF2-40B4-BE49-F238E27FC236}">
                <a16:creationId xmlns:a16="http://schemas.microsoft.com/office/drawing/2014/main" id="{22CE6102-5156-4A74-9488-025BF5F674B6}"/>
              </a:ext>
            </a:extLst>
          </p:cNvPr>
          <p:cNvSpPr>
            <a:spLocks xmlns:a="http://schemas.openxmlformats.org/drawingml/2006/main" noGrp="1"/>
          </p:cNvSpPr>
          <p:nvPr/>
        </p:nvSpPr>
        <p:spPr>
          <a:xfrm xmlns:a="http://schemas.openxmlformats.org/drawingml/2006/main">
            <a:off x="6410325" y="1685925"/>
            <a:ext cx="5029200"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650" b="1" i="0">
                <a:solidFill>
                  <a:srgbClr val="FFFFFF"/>
                </a:solidFill>
              </a:defRPr>
            </a:pPr>
            <a:r>
              <a:rPr sz="1650" b="1" i="0">
                <a:solidFill>
                  <a:srgbClr val="FFFFFF"/>
                </a:solidFill>
              </a:rPr>
              <a:t>THE BIOLOGICAL QUESTIONS</a:t>
            </a:r>
          </a:p>
        </p:txBody>
      </p:sp>
      <p:sp>
        <p:nvSpPr>
          <p:cNvPr id="23" name="Bullet dot 1-0">
            <a:extLst xmlns:a="http://schemas.openxmlformats.org/drawingml/2006/main">
              <a:ext uri="{FF2B5EF4-FFF2-40B4-BE49-F238E27FC236}">
                <a16:creationId xmlns:a16="http://schemas.microsoft.com/office/drawing/2014/main" id="{A810DFA5-5B04-4D01-B909-F1876924F7B2}"/>
              </a:ext>
            </a:extLst>
          </p:cNvPr>
          <p:cNvSpPr>
            <a:spLocks xmlns:a="http://schemas.openxmlformats.org/drawingml/2006/main" noGrp="1"/>
          </p:cNvSpPr>
          <p:nvPr/>
        </p:nvSpPr>
        <p:spPr>
          <a:xfrm xmlns:a="http://schemas.openxmlformats.org/drawingml/2006/main">
            <a:off x="6419850" y="228600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4" name="Bullet text 1-0">
            <a:extLst xmlns:a="http://schemas.openxmlformats.org/drawingml/2006/main">
              <a:ext uri="{FF2B5EF4-FFF2-40B4-BE49-F238E27FC236}">
                <a16:creationId xmlns:a16="http://schemas.microsoft.com/office/drawing/2014/main" id="{F2EB78E2-45E6-4DDD-8D8C-7967C51382B6}"/>
              </a:ext>
            </a:extLst>
          </p:cNvPr>
          <p:cNvSpPr>
            <a:spLocks xmlns:a="http://schemas.openxmlformats.org/drawingml/2006/main" noGrp="1"/>
          </p:cNvSpPr>
          <p:nvPr/>
        </p:nvSpPr>
        <p:spPr>
          <a:xfrm xmlns:a="http://schemas.openxmlformats.org/drawingml/2006/main">
            <a:off x="6638925" y="215265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What do waveform, pulse structure, duty cycle, intermittency, proximity, and simultaneous sources do to living systems?</a:t>
            </a:r>
          </a:p>
        </p:txBody>
      </p:sp>
      <p:sp>
        <p:nvSpPr>
          <p:cNvPr id="25" name="Bullet dot 1-1">
            <a:extLst xmlns:a="http://schemas.openxmlformats.org/drawingml/2006/main">
              <a:ext uri="{FF2B5EF4-FFF2-40B4-BE49-F238E27FC236}">
                <a16:creationId xmlns:a16="http://schemas.microsoft.com/office/drawing/2014/main" id="{592C9751-0311-4EEB-9199-01388591D18C}"/>
              </a:ext>
            </a:extLst>
          </p:cNvPr>
          <p:cNvSpPr>
            <a:spLocks xmlns:a="http://schemas.openxmlformats.org/drawingml/2006/main" noGrp="1"/>
          </p:cNvSpPr>
          <p:nvPr/>
        </p:nvSpPr>
        <p:spPr>
          <a:xfrm xmlns:a="http://schemas.openxmlformats.org/drawingml/2006/main">
            <a:off x="6419850" y="315277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6" name="Bullet text 1-1">
            <a:extLst xmlns:a="http://schemas.openxmlformats.org/drawingml/2006/main">
              <a:ext uri="{FF2B5EF4-FFF2-40B4-BE49-F238E27FC236}">
                <a16:creationId xmlns:a16="http://schemas.microsoft.com/office/drawing/2014/main" id="{F85E8F45-8B5B-4846-93C1-A575A33C6C74}"/>
              </a:ext>
            </a:extLst>
          </p:cNvPr>
          <p:cNvSpPr>
            <a:spLocks xmlns:a="http://schemas.openxmlformats.org/drawingml/2006/main" noGrp="1"/>
          </p:cNvSpPr>
          <p:nvPr/>
        </p:nvSpPr>
        <p:spPr>
          <a:xfrm xmlns:a="http://schemas.openxmlformats.org/drawingml/2006/main">
            <a:off x="6638925" y="301942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Do children, pregnancy, illness, aging, or susceptible genotypes respond differently?</a:t>
            </a:r>
          </a:p>
        </p:txBody>
      </p:sp>
      <p:sp>
        <p:nvSpPr>
          <p:cNvPr id="27" name="Bullet dot 1-2">
            <a:extLst xmlns:a="http://schemas.openxmlformats.org/drawingml/2006/main">
              <a:ext uri="{FF2B5EF4-FFF2-40B4-BE49-F238E27FC236}">
                <a16:creationId xmlns:a16="http://schemas.microsoft.com/office/drawing/2014/main" id="{DFEDD103-3C06-456D-9F3A-CFE63FFE47C3}"/>
              </a:ext>
            </a:extLst>
          </p:cNvPr>
          <p:cNvSpPr>
            <a:spLocks xmlns:a="http://schemas.openxmlformats.org/drawingml/2006/main" noGrp="1"/>
          </p:cNvSpPr>
          <p:nvPr/>
        </p:nvSpPr>
        <p:spPr>
          <a:xfrm xmlns:a="http://schemas.openxmlformats.org/drawingml/2006/main">
            <a:off x="6419850" y="4019550"/>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28" name="Bullet text 1-2">
            <a:extLst xmlns:a="http://schemas.openxmlformats.org/drawingml/2006/main">
              <a:ext uri="{FF2B5EF4-FFF2-40B4-BE49-F238E27FC236}">
                <a16:creationId xmlns:a16="http://schemas.microsoft.com/office/drawing/2014/main" id="{A39E51A4-0FDD-4450-9371-B898C0EA4DED}"/>
              </a:ext>
            </a:extLst>
          </p:cNvPr>
          <p:cNvSpPr>
            <a:spLocks xmlns:a="http://schemas.openxmlformats.org/drawingml/2006/main" noGrp="1"/>
          </p:cNvSpPr>
          <p:nvPr/>
        </p:nvSpPr>
        <p:spPr>
          <a:xfrm xmlns:a="http://schemas.openxmlformats.org/drawingml/2006/main">
            <a:off x="6638925" y="3886200"/>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Does chronic exposure alter redox balance, calcium timing, DNA repair, sleep, fertility, development, or recovery?</a:t>
            </a:r>
          </a:p>
        </p:txBody>
      </p:sp>
      <p:sp>
        <p:nvSpPr>
          <p:cNvPr id="29" name="Bullet dot 1-3">
            <a:extLst xmlns:a="http://schemas.openxmlformats.org/drawingml/2006/main">
              <a:ext uri="{FF2B5EF4-FFF2-40B4-BE49-F238E27FC236}">
                <a16:creationId xmlns:a16="http://schemas.microsoft.com/office/drawing/2014/main" id="{5C7D1299-53E8-4D1F-9C8A-29FB44EC166D}"/>
              </a:ext>
            </a:extLst>
          </p:cNvPr>
          <p:cNvSpPr>
            <a:spLocks xmlns:a="http://schemas.openxmlformats.org/drawingml/2006/main" noGrp="1"/>
          </p:cNvSpPr>
          <p:nvPr/>
        </p:nvSpPr>
        <p:spPr>
          <a:xfrm xmlns:a="http://schemas.openxmlformats.org/drawingml/2006/main">
            <a:off x="6419850" y="4886325"/>
            <a:ext cx="104775" cy="104775"/>
          </a:xfrm>
          <a:prstGeom xmlns:a="http://schemas.openxmlformats.org/drawingml/2006/main" prst="ellipse">
            <a:avLst/>
          </a:prstGeom>
          <a:solidFill xmlns:a="http://schemas.openxmlformats.org/drawingml/2006/main">
            <a:srgbClr val="F4C542"/>
          </a:solidFill>
          <a:ln xmlns:a="http://schemas.openxmlformats.org/drawingml/2006/main" w="0">
            <a:solidFill>
              <a:srgbClr val="F4C542"/>
            </a:solidFill>
            <a:prstDash val="solid"/>
          </a:ln>
        </p:spPr>
      </p:sp>
      <p:sp>
        <p:nvSpPr>
          <p:cNvPr id="30" name="Bullet text 1-3">
            <a:extLst xmlns:a="http://schemas.openxmlformats.org/drawingml/2006/main">
              <a:ext uri="{FF2B5EF4-FFF2-40B4-BE49-F238E27FC236}">
                <a16:creationId xmlns:a16="http://schemas.microsoft.com/office/drawing/2014/main" id="{BDC2EDE5-78E4-4DFE-94FE-3BDC02BCD376}"/>
              </a:ext>
            </a:extLst>
          </p:cNvPr>
          <p:cNvSpPr>
            <a:spLocks xmlns:a="http://schemas.openxmlformats.org/drawingml/2006/main" noGrp="1"/>
          </p:cNvSpPr>
          <p:nvPr/>
        </p:nvSpPr>
        <p:spPr>
          <a:xfrm xmlns:a="http://schemas.openxmlformats.org/drawingml/2006/main">
            <a:off x="6638925" y="4752975"/>
            <a:ext cx="4686300" cy="66675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200" b="0" i="0">
                <a:solidFill>
                  <a:srgbClr val="B8D0E8"/>
                </a:solidFill>
              </a:defRPr>
            </a:pPr>
            <a:r>
              <a:rPr sz="1200" b="0" i="0">
                <a:solidFill>
                  <a:srgbClr val="B8D0E8"/>
                </a:solidFill>
              </a:rPr>
              <a:t>Those questions are not resolved by a pass/fail thermal limit.</a:t>
            </a:r>
          </a:p>
        </p:txBody>
      </p:sp>
    </p:spTree>
    <p:extLst>
      <p:ext uri="{BB962C8B-B14F-4D97-AF65-F5344CB8AC3E}">
        <p14:creationId xmlns:p14="http://schemas.microsoft.com/office/powerpoint/2010/main" val="287008319"/>
      </p:ext>
    </p:extLst>
  </p:cSld>
</p:sld>
</file>

<file path=ppt/slides/slide40.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7" name="Top cyan rule">
            <a:extLst xmlns:a="http://schemas.openxmlformats.org/drawingml/2006/main">
              <a:ext uri="{FF2B5EF4-FFF2-40B4-BE49-F238E27FC236}">
                <a16:creationId xmlns:a16="http://schemas.microsoft.com/office/drawing/2014/main" id="{2D1EE1F1-1608-4D5F-A5AA-BACA02E83C05}"/>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4BAA2B90-0786-4C47-A527-4FF5097592CD}"/>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RESPONSE</a:t>
            </a:r>
          </a:p>
        </p:txBody>
      </p:sp>
      <p:sp>
        <p:nvSpPr>
          <p:cNvPr id="3" name="Evidence tag">
            <a:extLst xmlns:a="http://schemas.openxmlformats.org/drawingml/2006/main">
              <a:ext uri="{FF2B5EF4-FFF2-40B4-BE49-F238E27FC236}">
                <a16:creationId xmlns:a16="http://schemas.microsoft.com/office/drawing/2014/main" id="{59D56CD0-1E7F-4024-AAC6-E3CA1EA297D7}"/>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4035449C-9D4A-4DC2-BC4C-CA4098A0F58F}"/>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REBUTTAL</a:t>
            </a:r>
          </a:p>
        </p:txBody>
      </p:sp>
      <p:sp>
        <p:nvSpPr>
          <p:cNvPr id="5" name="Slide title">
            <a:extLst xmlns:a="http://schemas.openxmlformats.org/drawingml/2006/main">
              <a:ext uri="{FF2B5EF4-FFF2-40B4-BE49-F238E27FC236}">
                <a16:creationId xmlns:a16="http://schemas.microsoft.com/office/drawing/2014/main" id="{A0C876D6-FE53-45DF-977C-D837F6EBE7B0}"/>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rebuttal matrix</a:t>
            </a:r>
          </a:p>
        </p:txBody>
      </p:sp>
      <p:sp>
        <p:nvSpPr>
          <p:cNvPr id="6" name="Gold rule">
            <a:extLst xmlns:a="http://schemas.openxmlformats.org/drawingml/2006/main">
              <a:ext uri="{FF2B5EF4-FFF2-40B4-BE49-F238E27FC236}">
                <a16:creationId xmlns:a16="http://schemas.microsoft.com/office/drawing/2014/main" id="{F500274F-A942-4323-AA93-AB19E777C0E0}"/>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DA007428-F516-44E8-AF08-B860BAC64B0E}"/>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BB5F4D5D-280B-427B-8F28-3111372E3B42}"/>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40</a:t>
            </a:r>
          </a:p>
        </p:txBody>
      </p:sp>
      <p:sp>
        <p:nvSpPr>
          <p:cNvPr id="9" name="Header 0">
            <a:extLst xmlns:a="http://schemas.openxmlformats.org/drawingml/2006/main">
              <a:ext uri="{FF2B5EF4-FFF2-40B4-BE49-F238E27FC236}">
                <a16:creationId xmlns:a16="http://schemas.microsoft.com/office/drawing/2014/main" id="{7E77FB05-4E45-4EED-9840-6F1549EEA48A}"/>
              </a:ext>
            </a:extLst>
          </p:cNvPr>
          <p:cNvSpPr>
            <a:spLocks xmlns:a="http://schemas.openxmlformats.org/drawingml/2006/main" noGrp="1"/>
          </p:cNvSpPr>
          <p:nvPr/>
        </p:nvSpPr>
        <p:spPr>
          <a:xfrm xmlns:a="http://schemas.openxmlformats.org/drawingml/2006/main">
            <a:off x="514350" y="1524000"/>
            <a:ext cx="3572256" cy="552450"/>
          </a:xfrm>
          <a:prstGeom xmlns:a="http://schemas.openxmlformats.org/drawingml/2006/main" prst="rect">
            <a:avLst/>
          </a:prstGeom>
          <a:solidFill xmlns:a="http://schemas.openxmlformats.org/drawingml/2006/main">
            <a:srgbClr val="13578D"/>
          </a:solidFill>
          <a:ln xmlns:a="http://schemas.openxmlformats.org/drawingml/2006/main" w="9525">
            <a:solidFill>
              <a:srgbClr val="48B8E8"/>
            </a:solidFill>
            <a:prstDash val="solid"/>
          </a:ln>
        </p:spPr>
      </p:sp>
      <p:sp>
        <p:nvSpPr>
          <p:cNvPr id="10" name="Header text 0">
            <a:extLst xmlns:a="http://schemas.openxmlformats.org/drawingml/2006/main">
              <a:ext uri="{FF2B5EF4-FFF2-40B4-BE49-F238E27FC236}">
                <a16:creationId xmlns:a16="http://schemas.microsoft.com/office/drawing/2014/main" id="{D20B7B2A-315B-4EA8-80C0-7FB0B3676897}"/>
              </a:ext>
            </a:extLst>
          </p:cNvPr>
          <p:cNvSpPr>
            <a:spLocks xmlns:a="http://schemas.openxmlformats.org/drawingml/2006/main" noGrp="1"/>
          </p:cNvSpPr>
          <p:nvPr/>
        </p:nvSpPr>
        <p:spPr>
          <a:xfrm xmlns:a="http://schemas.openxmlformats.org/drawingml/2006/main">
            <a:off x="609600" y="1600200"/>
            <a:ext cx="3381756"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Rebuttal</a:t>
            </a:r>
          </a:p>
        </p:txBody>
      </p:sp>
      <p:sp>
        <p:nvSpPr>
          <p:cNvPr id="11" name="Header 1">
            <a:extLst xmlns:a="http://schemas.openxmlformats.org/drawingml/2006/main">
              <a:ext uri="{FF2B5EF4-FFF2-40B4-BE49-F238E27FC236}">
                <a16:creationId xmlns:a16="http://schemas.microsoft.com/office/drawing/2014/main" id="{ADC13896-7227-4C37-9143-168BB00420F9}"/>
              </a:ext>
            </a:extLst>
          </p:cNvPr>
          <p:cNvSpPr>
            <a:spLocks xmlns:a="http://schemas.openxmlformats.org/drawingml/2006/main" noGrp="1"/>
          </p:cNvSpPr>
          <p:nvPr/>
        </p:nvSpPr>
        <p:spPr>
          <a:xfrm xmlns:a="http://schemas.openxmlformats.org/drawingml/2006/main">
            <a:off x="4086606" y="1524000"/>
            <a:ext cx="7591044" cy="552450"/>
          </a:xfrm>
          <a:prstGeom xmlns:a="http://schemas.openxmlformats.org/drawingml/2006/main" prst="rect">
            <a:avLst/>
          </a:prstGeom>
          <a:solidFill xmlns:a="http://schemas.openxmlformats.org/drawingml/2006/main">
            <a:srgbClr val="0E3A68"/>
          </a:solidFill>
          <a:ln xmlns:a="http://schemas.openxmlformats.org/drawingml/2006/main" w="9525">
            <a:solidFill>
              <a:srgbClr val="48B8E8"/>
            </a:solidFill>
            <a:prstDash val="solid"/>
          </a:ln>
        </p:spPr>
      </p:sp>
      <p:sp>
        <p:nvSpPr>
          <p:cNvPr id="12" name="Header text 1">
            <a:extLst xmlns:a="http://schemas.openxmlformats.org/drawingml/2006/main">
              <a:ext uri="{FF2B5EF4-FFF2-40B4-BE49-F238E27FC236}">
                <a16:creationId xmlns:a16="http://schemas.microsoft.com/office/drawing/2014/main" id="{5A409D51-6838-4AE0-81DF-706B4CD762BC}"/>
              </a:ext>
            </a:extLst>
          </p:cNvPr>
          <p:cNvSpPr>
            <a:spLocks xmlns:a="http://schemas.openxmlformats.org/drawingml/2006/main" noGrp="1"/>
          </p:cNvSpPr>
          <p:nvPr/>
        </p:nvSpPr>
        <p:spPr>
          <a:xfrm xmlns:a="http://schemas.openxmlformats.org/drawingml/2006/main">
            <a:off x="4181856" y="1600200"/>
            <a:ext cx="7400544"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FFFFFF"/>
                </a:solidFill>
              </a:defRPr>
            </a:pPr>
            <a:r>
              <a:rPr sz="1050" b="1" i="0">
                <a:solidFill>
                  <a:srgbClr val="FFFFFF"/>
                </a:solidFill>
              </a:rPr>
              <a:t>Evidence-based answer</a:t>
            </a:r>
          </a:p>
        </p:txBody>
      </p:sp>
      <p:sp>
        <p:nvSpPr>
          <p:cNvPr id="13" name="Cell 0-0">
            <a:extLst xmlns:a="http://schemas.openxmlformats.org/drawingml/2006/main">
              <a:ext uri="{FF2B5EF4-FFF2-40B4-BE49-F238E27FC236}">
                <a16:creationId xmlns:a16="http://schemas.microsoft.com/office/drawing/2014/main" id="{681D991F-09F0-41A5-B29A-2209E885EB3A}"/>
              </a:ext>
            </a:extLst>
          </p:cNvPr>
          <p:cNvSpPr>
            <a:spLocks xmlns:a="http://schemas.openxmlformats.org/drawingml/2006/main" noGrp="1"/>
          </p:cNvSpPr>
          <p:nvPr/>
        </p:nvSpPr>
        <p:spPr>
          <a:xfrm xmlns:a="http://schemas.openxmlformats.org/drawingml/2006/main">
            <a:off x="514350" y="2076450"/>
            <a:ext cx="3572256" cy="695325"/>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14" name="Cell text 0-0">
            <a:extLst xmlns:a="http://schemas.openxmlformats.org/drawingml/2006/main">
              <a:ext uri="{FF2B5EF4-FFF2-40B4-BE49-F238E27FC236}">
                <a16:creationId xmlns:a16="http://schemas.microsoft.com/office/drawing/2014/main" id="{FBF4AD08-36D7-437E-924C-1F3DF993A71A}"/>
              </a:ext>
            </a:extLst>
          </p:cNvPr>
          <p:cNvSpPr>
            <a:spLocks xmlns:a="http://schemas.openxmlformats.org/drawingml/2006/main" noGrp="1"/>
          </p:cNvSpPr>
          <p:nvPr/>
        </p:nvSpPr>
        <p:spPr>
          <a:xfrm xmlns:a="http://schemas.openxmlformats.org/drawingml/2006/main">
            <a:off x="619125" y="2152650"/>
            <a:ext cx="3362706"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“Non-ionizing means non-biological.”</a:t>
            </a:r>
          </a:p>
        </p:txBody>
      </p:sp>
      <p:sp>
        <p:nvSpPr>
          <p:cNvPr id="15" name="Cell 0-1">
            <a:extLst xmlns:a="http://schemas.openxmlformats.org/drawingml/2006/main">
              <a:ext uri="{FF2B5EF4-FFF2-40B4-BE49-F238E27FC236}">
                <a16:creationId xmlns:a16="http://schemas.microsoft.com/office/drawing/2014/main" id="{B820E793-A182-49D5-B03A-4CE82217F501}"/>
              </a:ext>
            </a:extLst>
          </p:cNvPr>
          <p:cNvSpPr>
            <a:spLocks xmlns:a="http://schemas.openxmlformats.org/drawingml/2006/main" noGrp="1"/>
          </p:cNvSpPr>
          <p:nvPr/>
        </p:nvSpPr>
        <p:spPr>
          <a:xfrm xmlns:a="http://schemas.openxmlformats.org/drawingml/2006/main">
            <a:off x="4086606" y="2076450"/>
            <a:ext cx="7591044" cy="695325"/>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16" name="Cell text 0-1">
            <a:extLst xmlns:a="http://schemas.openxmlformats.org/drawingml/2006/main">
              <a:ext uri="{FF2B5EF4-FFF2-40B4-BE49-F238E27FC236}">
                <a16:creationId xmlns:a16="http://schemas.microsoft.com/office/drawing/2014/main" id="{0890C919-7A60-4A2A-8B9D-04B24CC22B40}"/>
              </a:ext>
            </a:extLst>
          </p:cNvPr>
          <p:cNvSpPr>
            <a:spLocks xmlns:a="http://schemas.openxmlformats.org/drawingml/2006/main" noGrp="1"/>
          </p:cNvSpPr>
          <p:nvPr/>
        </p:nvSpPr>
        <p:spPr>
          <a:xfrm xmlns:a="http://schemas.openxmlformats.org/drawingml/2006/main">
            <a:off x="4191381" y="2152650"/>
            <a:ext cx="7381494"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900" b="0" i="0">
                <a:solidFill>
                  <a:srgbClr val="B8D0E8"/>
                </a:solidFill>
              </a:defRPr>
            </a:pPr>
            <a:r>
              <a:rPr sz="900" b="0" i="0">
                <a:solidFill>
                  <a:srgbClr val="B8D0E8"/>
                </a:solidFill>
              </a:rPr>
              <a:t>False as a universal claim: therapeutic RF and controlled physiology studies show biological responses. Harm still requires endpoint-specific evidence.</a:t>
            </a:r>
          </a:p>
        </p:txBody>
      </p:sp>
      <p:sp>
        <p:nvSpPr>
          <p:cNvPr id="17" name="Cell 1-0">
            <a:extLst xmlns:a="http://schemas.openxmlformats.org/drawingml/2006/main">
              <a:ext uri="{FF2B5EF4-FFF2-40B4-BE49-F238E27FC236}">
                <a16:creationId xmlns:a16="http://schemas.microsoft.com/office/drawing/2014/main" id="{F5367762-FBFC-4E37-82FD-B298D144F17C}"/>
              </a:ext>
            </a:extLst>
          </p:cNvPr>
          <p:cNvSpPr>
            <a:spLocks xmlns:a="http://schemas.openxmlformats.org/drawingml/2006/main" noGrp="1"/>
          </p:cNvSpPr>
          <p:nvPr/>
        </p:nvSpPr>
        <p:spPr>
          <a:xfrm xmlns:a="http://schemas.openxmlformats.org/drawingml/2006/main">
            <a:off x="514350" y="2771775"/>
            <a:ext cx="3572256" cy="695325"/>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18" name="Cell text 1-0">
            <a:extLst xmlns:a="http://schemas.openxmlformats.org/drawingml/2006/main">
              <a:ext uri="{FF2B5EF4-FFF2-40B4-BE49-F238E27FC236}">
                <a16:creationId xmlns:a16="http://schemas.microsoft.com/office/drawing/2014/main" id="{602B933B-DA1F-496F-A5B1-BA5AF99E3DF6}"/>
              </a:ext>
            </a:extLst>
          </p:cNvPr>
          <p:cNvSpPr>
            <a:spLocks xmlns:a="http://schemas.openxmlformats.org/drawingml/2006/main" noGrp="1"/>
          </p:cNvSpPr>
          <p:nvPr/>
        </p:nvSpPr>
        <p:spPr>
          <a:xfrm xmlns:a="http://schemas.openxmlformats.org/drawingml/2006/main">
            <a:off x="619125" y="2847975"/>
            <a:ext cx="3362706"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“It is below FCC limits.”</a:t>
            </a:r>
          </a:p>
        </p:txBody>
      </p:sp>
      <p:sp>
        <p:nvSpPr>
          <p:cNvPr id="19" name="Cell 1-1">
            <a:extLst xmlns:a="http://schemas.openxmlformats.org/drawingml/2006/main">
              <a:ext uri="{FF2B5EF4-FFF2-40B4-BE49-F238E27FC236}">
                <a16:creationId xmlns:a16="http://schemas.microsoft.com/office/drawing/2014/main" id="{5F56A536-E571-4672-814E-BCDC201DA141}"/>
              </a:ext>
            </a:extLst>
          </p:cNvPr>
          <p:cNvSpPr>
            <a:spLocks xmlns:a="http://schemas.openxmlformats.org/drawingml/2006/main" noGrp="1"/>
          </p:cNvSpPr>
          <p:nvPr/>
        </p:nvSpPr>
        <p:spPr>
          <a:xfrm xmlns:a="http://schemas.openxmlformats.org/drawingml/2006/main">
            <a:off x="4086606" y="2771775"/>
            <a:ext cx="7591044" cy="695325"/>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0" name="Cell text 1-1">
            <a:extLst xmlns:a="http://schemas.openxmlformats.org/drawingml/2006/main">
              <a:ext uri="{FF2B5EF4-FFF2-40B4-BE49-F238E27FC236}">
                <a16:creationId xmlns:a16="http://schemas.microsoft.com/office/drawing/2014/main" id="{00D5F387-A6D9-42A8-91B3-61A02F60BEE6}"/>
              </a:ext>
            </a:extLst>
          </p:cNvPr>
          <p:cNvSpPr>
            <a:spLocks xmlns:a="http://schemas.openxmlformats.org/drawingml/2006/main" noGrp="1"/>
          </p:cNvSpPr>
          <p:nvPr/>
        </p:nvSpPr>
        <p:spPr>
          <a:xfrm xmlns:a="http://schemas.openxmlformats.org/drawingml/2006/main">
            <a:off x="4191381" y="2847975"/>
            <a:ext cx="7381494"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900" b="0" i="0">
                <a:solidFill>
                  <a:srgbClr val="B8D0E8"/>
                </a:solidFill>
              </a:defRPr>
            </a:pPr>
            <a:r>
              <a:rPr sz="900" b="0" i="0">
                <a:solidFill>
                  <a:srgbClr val="B8D0E8"/>
                </a:solidFill>
              </a:rPr>
              <a:t>That establishes compliance with the current framework—not absence of chronic oxidative, genetic, reproductive, neurological, or susceptible-subgroup effects.</a:t>
            </a:r>
          </a:p>
        </p:txBody>
      </p:sp>
      <p:sp>
        <p:nvSpPr>
          <p:cNvPr id="21" name="Cell 2-0">
            <a:extLst xmlns:a="http://schemas.openxmlformats.org/drawingml/2006/main">
              <a:ext uri="{FF2B5EF4-FFF2-40B4-BE49-F238E27FC236}">
                <a16:creationId xmlns:a16="http://schemas.microsoft.com/office/drawing/2014/main" id="{FCFEDA5D-BB39-43BA-8B2A-51CA2B21F100}"/>
              </a:ext>
            </a:extLst>
          </p:cNvPr>
          <p:cNvSpPr>
            <a:spLocks xmlns:a="http://schemas.openxmlformats.org/drawingml/2006/main" noGrp="1"/>
          </p:cNvSpPr>
          <p:nvPr/>
        </p:nvSpPr>
        <p:spPr>
          <a:xfrm xmlns:a="http://schemas.openxmlformats.org/drawingml/2006/main">
            <a:off x="514350" y="3467100"/>
            <a:ext cx="3572256" cy="695325"/>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2" name="Cell text 2-0">
            <a:extLst xmlns:a="http://schemas.openxmlformats.org/drawingml/2006/main">
              <a:ext uri="{FF2B5EF4-FFF2-40B4-BE49-F238E27FC236}">
                <a16:creationId xmlns:a16="http://schemas.microsoft.com/office/drawing/2014/main" id="{C16DC2F6-7C7D-4A05-87F8-72F4A79A0FED}"/>
              </a:ext>
            </a:extLst>
          </p:cNvPr>
          <p:cNvSpPr>
            <a:spLocks xmlns:a="http://schemas.openxmlformats.org/drawingml/2006/main" noGrp="1"/>
          </p:cNvSpPr>
          <p:nvPr/>
        </p:nvSpPr>
        <p:spPr>
          <a:xfrm xmlns:a="http://schemas.openxmlformats.org/drawingml/2006/main">
            <a:off x="619125" y="3543300"/>
            <a:ext cx="3362706"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“Brain cancer rates are stable.”</a:t>
            </a:r>
          </a:p>
        </p:txBody>
      </p:sp>
      <p:sp>
        <p:nvSpPr>
          <p:cNvPr id="23" name="Cell 2-1">
            <a:extLst xmlns:a="http://schemas.openxmlformats.org/drawingml/2006/main">
              <a:ext uri="{FF2B5EF4-FFF2-40B4-BE49-F238E27FC236}">
                <a16:creationId xmlns:a16="http://schemas.microsoft.com/office/drawing/2014/main" id="{3ACE5C3B-2B41-4DC2-B61C-2693C26EF866}"/>
              </a:ext>
            </a:extLst>
          </p:cNvPr>
          <p:cNvSpPr>
            <a:spLocks xmlns:a="http://schemas.openxmlformats.org/drawingml/2006/main" noGrp="1"/>
          </p:cNvSpPr>
          <p:nvPr/>
        </p:nvSpPr>
        <p:spPr>
          <a:xfrm xmlns:a="http://schemas.openxmlformats.org/drawingml/2006/main">
            <a:off x="4086606" y="3467100"/>
            <a:ext cx="7591044" cy="695325"/>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4" name="Cell text 2-1">
            <a:extLst xmlns:a="http://schemas.openxmlformats.org/drawingml/2006/main">
              <a:ext uri="{FF2B5EF4-FFF2-40B4-BE49-F238E27FC236}">
                <a16:creationId xmlns:a16="http://schemas.microsoft.com/office/drawing/2014/main" id="{B2A55E9E-027B-4EDE-B33C-C5E44EB51947}"/>
              </a:ext>
            </a:extLst>
          </p:cNvPr>
          <p:cNvSpPr>
            <a:spLocks xmlns:a="http://schemas.openxmlformats.org/drawingml/2006/main" noGrp="1"/>
          </p:cNvSpPr>
          <p:nvPr/>
        </p:nvSpPr>
        <p:spPr>
          <a:xfrm xmlns:a="http://schemas.openxmlformats.org/drawingml/2006/main">
            <a:off x="4191381" y="3543300"/>
            <a:ext cx="7381494"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900" b="0" i="0">
                <a:solidFill>
                  <a:srgbClr val="B8D0E8"/>
                </a:solidFill>
              </a:defRPr>
            </a:pPr>
            <a:r>
              <a:rPr sz="900" b="0" i="0">
                <a:solidFill>
                  <a:srgbClr val="B8D0E8"/>
                </a:solidFill>
              </a:rPr>
              <a:t>Overall glioblastoma is nearly flat; broad trends do not resolve subtype, age, latency, laterality, or exposure misclassification.</a:t>
            </a:r>
          </a:p>
        </p:txBody>
      </p:sp>
      <p:sp>
        <p:nvSpPr>
          <p:cNvPr id="25" name="Cell 3-0">
            <a:extLst xmlns:a="http://schemas.openxmlformats.org/drawingml/2006/main">
              <a:ext uri="{FF2B5EF4-FFF2-40B4-BE49-F238E27FC236}">
                <a16:creationId xmlns:a16="http://schemas.microsoft.com/office/drawing/2014/main" id="{D642E56B-8E0C-45F6-AE06-88A867BC41D3}"/>
              </a:ext>
            </a:extLst>
          </p:cNvPr>
          <p:cNvSpPr>
            <a:spLocks xmlns:a="http://schemas.openxmlformats.org/drawingml/2006/main" noGrp="1"/>
          </p:cNvSpPr>
          <p:nvPr/>
        </p:nvSpPr>
        <p:spPr>
          <a:xfrm xmlns:a="http://schemas.openxmlformats.org/drawingml/2006/main">
            <a:off x="514350" y="4162425"/>
            <a:ext cx="3572256" cy="695325"/>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6" name="Cell text 3-0">
            <a:extLst xmlns:a="http://schemas.openxmlformats.org/drawingml/2006/main">
              <a:ext uri="{FF2B5EF4-FFF2-40B4-BE49-F238E27FC236}">
                <a16:creationId xmlns:a16="http://schemas.microsoft.com/office/drawing/2014/main" id="{5A363F61-ACCA-4246-A0E6-97FDAC2A2FD7}"/>
              </a:ext>
            </a:extLst>
          </p:cNvPr>
          <p:cNvSpPr>
            <a:spLocks xmlns:a="http://schemas.openxmlformats.org/drawingml/2006/main" noGrp="1"/>
          </p:cNvSpPr>
          <p:nvPr/>
        </p:nvSpPr>
        <p:spPr>
          <a:xfrm xmlns:a="http://schemas.openxmlformats.org/drawingml/2006/main">
            <a:off x="619125" y="4238625"/>
            <a:ext cx="3362706"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“Japan/Korea failed to reproduce NTP.”</a:t>
            </a:r>
          </a:p>
        </p:txBody>
      </p:sp>
      <p:sp>
        <p:nvSpPr>
          <p:cNvPr id="27" name="Cell 3-1">
            <a:extLst xmlns:a="http://schemas.openxmlformats.org/drawingml/2006/main">
              <a:ext uri="{FF2B5EF4-FFF2-40B4-BE49-F238E27FC236}">
                <a16:creationId xmlns:a16="http://schemas.microsoft.com/office/drawing/2014/main" id="{5B58E4C9-A882-4E74-9E6C-C8EAD62A2A3D}"/>
              </a:ext>
            </a:extLst>
          </p:cNvPr>
          <p:cNvSpPr>
            <a:spLocks xmlns:a="http://schemas.openxmlformats.org/drawingml/2006/main" noGrp="1"/>
          </p:cNvSpPr>
          <p:nvPr/>
        </p:nvSpPr>
        <p:spPr>
          <a:xfrm xmlns:a="http://schemas.openxmlformats.org/drawingml/2006/main">
            <a:off x="4086606" y="4162425"/>
            <a:ext cx="7591044" cy="695325"/>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8" name="Cell text 3-1">
            <a:extLst xmlns:a="http://schemas.openxmlformats.org/drawingml/2006/main">
              <a:ext uri="{FF2B5EF4-FFF2-40B4-BE49-F238E27FC236}">
                <a16:creationId xmlns:a16="http://schemas.microsoft.com/office/drawing/2014/main" id="{1FFCEE32-BBE6-481C-A732-BAEB2D1314FB}"/>
              </a:ext>
            </a:extLst>
          </p:cNvPr>
          <p:cNvSpPr>
            <a:spLocks xmlns:a="http://schemas.openxmlformats.org/drawingml/2006/main" noGrp="1"/>
          </p:cNvSpPr>
          <p:nvPr/>
        </p:nvSpPr>
        <p:spPr>
          <a:xfrm xmlns:a="http://schemas.openxmlformats.org/drawingml/2006/main">
            <a:off x="4191381" y="4238625"/>
            <a:ext cx="7381494"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900" b="0" i="0">
                <a:solidFill>
                  <a:srgbClr val="B8D0E8"/>
                </a:solidFill>
              </a:defRPr>
            </a:pPr>
            <a:r>
              <a:rPr sz="900" b="0" i="0">
                <a:solidFill>
                  <a:srgbClr val="B8D0E8"/>
                </a:solidFill>
              </a:rPr>
              <a:t>They tested one 4 W/kg CDMA condition with fewer animals—not the full NTP design or positive 6 W/kg condition.</a:t>
            </a:r>
          </a:p>
        </p:txBody>
      </p:sp>
      <p:sp>
        <p:nvSpPr>
          <p:cNvPr id="29" name="Cell 4-0">
            <a:extLst xmlns:a="http://schemas.openxmlformats.org/drawingml/2006/main">
              <a:ext uri="{FF2B5EF4-FFF2-40B4-BE49-F238E27FC236}">
                <a16:creationId xmlns:a16="http://schemas.microsoft.com/office/drawing/2014/main" id="{1573E9C2-B1AF-4B44-9EAE-C20FB364DC18}"/>
              </a:ext>
            </a:extLst>
          </p:cNvPr>
          <p:cNvSpPr>
            <a:spLocks xmlns:a="http://schemas.openxmlformats.org/drawingml/2006/main" noGrp="1"/>
          </p:cNvSpPr>
          <p:nvPr/>
        </p:nvSpPr>
        <p:spPr>
          <a:xfrm xmlns:a="http://schemas.openxmlformats.org/drawingml/2006/main">
            <a:off x="514350" y="4857750"/>
            <a:ext cx="3572256" cy="695325"/>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0" name="Cell text 4-0">
            <a:extLst xmlns:a="http://schemas.openxmlformats.org/drawingml/2006/main">
              <a:ext uri="{FF2B5EF4-FFF2-40B4-BE49-F238E27FC236}">
                <a16:creationId xmlns:a16="http://schemas.microsoft.com/office/drawing/2014/main" id="{BA564CF4-19BE-4005-B079-E5DA1B814626}"/>
              </a:ext>
            </a:extLst>
          </p:cNvPr>
          <p:cNvSpPr>
            <a:spLocks xmlns:a="http://schemas.openxmlformats.org/drawingml/2006/main" noGrp="1"/>
          </p:cNvSpPr>
          <p:nvPr/>
        </p:nvSpPr>
        <p:spPr>
          <a:xfrm xmlns:a="http://schemas.openxmlformats.org/drawingml/2006/main">
            <a:off x="619125" y="4933950"/>
            <a:ext cx="3362706"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“WHO found very-low-certainty oxidative evidence.”</a:t>
            </a:r>
          </a:p>
        </p:txBody>
      </p:sp>
      <p:sp>
        <p:nvSpPr>
          <p:cNvPr id="31" name="Cell 4-1">
            <a:extLst xmlns:a="http://schemas.openxmlformats.org/drawingml/2006/main">
              <a:ext uri="{FF2B5EF4-FFF2-40B4-BE49-F238E27FC236}">
                <a16:creationId xmlns:a16="http://schemas.microsoft.com/office/drawing/2014/main" id="{5E04283F-BCA1-4E16-811D-4A34134AC316}"/>
              </a:ext>
            </a:extLst>
          </p:cNvPr>
          <p:cNvSpPr>
            <a:spLocks xmlns:a="http://schemas.openxmlformats.org/drawingml/2006/main" noGrp="1"/>
          </p:cNvSpPr>
          <p:nvPr/>
        </p:nvSpPr>
        <p:spPr>
          <a:xfrm xmlns:a="http://schemas.openxmlformats.org/drawingml/2006/main">
            <a:off x="4086606" y="4857750"/>
            <a:ext cx="7591044" cy="695325"/>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2" name="Cell text 4-1">
            <a:extLst xmlns:a="http://schemas.openxmlformats.org/drawingml/2006/main">
              <a:ext uri="{FF2B5EF4-FFF2-40B4-BE49-F238E27FC236}">
                <a16:creationId xmlns:a16="http://schemas.microsoft.com/office/drawing/2014/main" id="{97534A89-2639-45B3-8853-9C3EF7EA43F0}"/>
              </a:ext>
            </a:extLst>
          </p:cNvPr>
          <p:cNvSpPr>
            <a:spLocks xmlns:a="http://schemas.openxmlformats.org/drawingml/2006/main" noGrp="1"/>
          </p:cNvSpPr>
          <p:nvPr/>
        </p:nvSpPr>
        <p:spPr>
          <a:xfrm xmlns:a="http://schemas.openxmlformats.org/drawingml/2006/main">
            <a:off x="4191381" y="4933950"/>
            <a:ext cx="7381494"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900" b="0" i="0">
                <a:solidFill>
                  <a:srgbClr val="B8D0E8"/>
                </a:solidFill>
              </a:defRPr>
            </a:pPr>
            <a:r>
              <a:rPr sz="900" b="0" i="0">
                <a:solidFill>
                  <a:srgbClr val="B8D0E8"/>
                </a:solidFill>
              </a:rPr>
              <a:t>Very low certainty reflects review methods and study limitations; it does not equal evidence of absence and justifies better protocols.</a:t>
            </a:r>
          </a:p>
        </p:txBody>
      </p:sp>
      <p:sp>
        <p:nvSpPr>
          <p:cNvPr id="33" name="Cell 5-0">
            <a:extLst xmlns:a="http://schemas.openxmlformats.org/drawingml/2006/main">
              <a:ext uri="{FF2B5EF4-FFF2-40B4-BE49-F238E27FC236}">
                <a16:creationId xmlns:a16="http://schemas.microsoft.com/office/drawing/2014/main" id="{C57650B0-E1FB-4F8D-8D97-6F145ECE78AA}"/>
              </a:ext>
            </a:extLst>
          </p:cNvPr>
          <p:cNvSpPr>
            <a:spLocks xmlns:a="http://schemas.openxmlformats.org/drawingml/2006/main" noGrp="1"/>
          </p:cNvSpPr>
          <p:nvPr/>
        </p:nvSpPr>
        <p:spPr>
          <a:xfrm xmlns:a="http://schemas.openxmlformats.org/drawingml/2006/main">
            <a:off x="514350" y="5553075"/>
            <a:ext cx="3572256" cy="695325"/>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34" name="Cell text 5-0">
            <a:extLst xmlns:a="http://schemas.openxmlformats.org/drawingml/2006/main">
              <a:ext uri="{FF2B5EF4-FFF2-40B4-BE49-F238E27FC236}">
                <a16:creationId xmlns:a16="http://schemas.microsoft.com/office/drawing/2014/main" id="{EA5C5350-81A4-4247-AA6C-CBC458495EC8}"/>
              </a:ext>
            </a:extLst>
          </p:cNvPr>
          <p:cNvSpPr>
            <a:spLocks xmlns:a="http://schemas.openxmlformats.org/drawingml/2006/main" noGrp="1"/>
          </p:cNvSpPr>
          <p:nvPr/>
        </p:nvSpPr>
        <p:spPr>
          <a:xfrm xmlns:a="http://schemas.openxmlformats.org/drawingml/2006/main">
            <a:off x="619125" y="5629275"/>
            <a:ext cx="3362706"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“Li-Fi cannot replace every radio.”</a:t>
            </a:r>
          </a:p>
        </p:txBody>
      </p:sp>
      <p:sp>
        <p:nvSpPr>
          <p:cNvPr id="35" name="Cell 5-1">
            <a:extLst xmlns:a="http://schemas.openxmlformats.org/drawingml/2006/main">
              <a:ext uri="{FF2B5EF4-FFF2-40B4-BE49-F238E27FC236}">
                <a16:creationId xmlns:a16="http://schemas.microsoft.com/office/drawing/2014/main" id="{6F028843-4010-4E90-B5BD-0419BC56383E}"/>
              </a:ext>
            </a:extLst>
          </p:cNvPr>
          <p:cNvSpPr>
            <a:spLocks xmlns:a="http://schemas.openxmlformats.org/drawingml/2006/main" noGrp="1"/>
          </p:cNvSpPr>
          <p:nvPr/>
        </p:nvSpPr>
        <p:spPr>
          <a:xfrm xmlns:a="http://schemas.openxmlformats.org/drawingml/2006/main">
            <a:off x="4086606" y="5553075"/>
            <a:ext cx="7591044" cy="695325"/>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36" name="Cell text 5-1">
            <a:extLst xmlns:a="http://schemas.openxmlformats.org/drawingml/2006/main">
              <a:ext uri="{FF2B5EF4-FFF2-40B4-BE49-F238E27FC236}">
                <a16:creationId xmlns:a16="http://schemas.microsoft.com/office/drawing/2014/main" id="{DC83B63B-FFCB-4037-85FA-5C669495F9E4}"/>
              </a:ext>
            </a:extLst>
          </p:cNvPr>
          <p:cNvSpPr>
            <a:spLocks xmlns:a="http://schemas.openxmlformats.org/drawingml/2006/main" noGrp="1"/>
          </p:cNvSpPr>
          <p:nvPr/>
        </p:nvSpPr>
        <p:spPr>
          <a:xfrm xmlns:a="http://schemas.openxmlformats.org/drawingml/2006/main">
            <a:off x="4191381" y="5629275"/>
            <a:ext cx="7381494" cy="542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900" b="0" i="0">
                <a:solidFill>
                  <a:srgbClr val="B8D0E8"/>
                </a:solidFill>
              </a:defRPr>
            </a:pPr>
            <a:r>
              <a:rPr sz="900" b="0" i="0">
                <a:solidFill>
                  <a:srgbClr val="B8D0E8"/>
                </a:solidFill>
              </a:rPr>
              <a:t>Correct—and irrelevant. The proposal reserves RF for mobility and fallback while replacing avoidable indoor exposure where optical works.</a:t>
            </a:r>
          </a:p>
        </p:txBody>
      </p:sp>
    </p:spTree>
    <p:extLst>
      <p:ext uri="{BB962C8B-B14F-4D97-AF65-F5344CB8AC3E}">
        <p14:creationId xmlns:p14="http://schemas.microsoft.com/office/powerpoint/2010/main" val="507125402"/>
      </p:ext>
    </p:extLst>
  </p:cSld>
</p:sld>
</file>

<file path=ppt/slides/slide41.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13" name="Top cyan rule">
            <a:extLst xmlns:a="http://schemas.openxmlformats.org/drawingml/2006/main">
              <a:ext uri="{FF2B5EF4-FFF2-40B4-BE49-F238E27FC236}">
                <a16:creationId xmlns:a16="http://schemas.microsoft.com/office/drawing/2014/main" id="{CE056509-7CF5-48CC-BDFD-90CC06C9A820}"/>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89E862B6-F903-43A6-A66A-5D5A8967C405}"/>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RESPONSE</a:t>
            </a:r>
          </a:p>
        </p:txBody>
      </p:sp>
      <p:sp>
        <p:nvSpPr>
          <p:cNvPr id="3" name="Evidence tag">
            <a:extLst xmlns:a="http://schemas.openxmlformats.org/drawingml/2006/main">
              <a:ext uri="{FF2B5EF4-FFF2-40B4-BE49-F238E27FC236}">
                <a16:creationId xmlns:a16="http://schemas.microsoft.com/office/drawing/2014/main" id="{CE6ACF6B-35B7-4092-BFD0-0F17B96BADFB}"/>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B05C8EEF-54D0-422D-8285-C494190776F7}"/>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CALL TO ACTION</a:t>
            </a:r>
          </a:p>
        </p:txBody>
      </p:sp>
      <p:sp>
        <p:nvSpPr>
          <p:cNvPr id="5" name="Slide title">
            <a:extLst xmlns:a="http://schemas.openxmlformats.org/drawingml/2006/main">
              <a:ext uri="{FF2B5EF4-FFF2-40B4-BE49-F238E27FC236}">
                <a16:creationId xmlns:a16="http://schemas.microsoft.com/office/drawing/2014/main" id="{1DCBE583-5C13-4B4B-AD54-01F70832EE60}"/>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demand</a:t>
            </a:r>
          </a:p>
        </p:txBody>
      </p:sp>
      <p:sp>
        <p:nvSpPr>
          <p:cNvPr id="6" name="Gold rule">
            <a:extLst xmlns:a="http://schemas.openxmlformats.org/drawingml/2006/main">
              <a:ext uri="{FF2B5EF4-FFF2-40B4-BE49-F238E27FC236}">
                <a16:creationId xmlns:a16="http://schemas.microsoft.com/office/drawing/2014/main" id="{0492D154-E439-4397-BC6D-03ED703411B8}"/>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21289812-3623-4C49-868C-E5EE2C436803}"/>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A65AD60D-CC6C-4DCE-9C91-C1F2FAE4A992}"/>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41</a:t>
            </a:r>
          </a:p>
        </p:txBody>
      </p:sp>
      <p:sp>
        <p:nvSpPr>
          <p:cNvPr id="9" name="Statement panel">
            <a:extLst xmlns:a="http://schemas.openxmlformats.org/drawingml/2006/main">
              <a:ext uri="{FF2B5EF4-FFF2-40B4-BE49-F238E27FC236}">
                <a16:creationId xmlns:a16="http://schemas.microsoft.com/office/drawing/2014/main" id="{CD6A940B-5A48-4F9A-A05E-1F62C87452B6}"/>
              </a:ext>
            </a:extLst>
          </p:cNvPr>
          <p:cNvSpPr>
            <a:spLocks xmlns:a="http://schemas.openxmlformats.org/drawingml/2006/main" noGrp="1"/>
          </p:cNvSpPr>
          <p:nvPr/>
        </p:nvSpPr>
        <p:spPr>
          <a:xfrm xmlns:a="http://schemas.openxmlformats.org/drawingml/2006/main">
            <a:off x="514350" y="1581150"/>
            <a:ext cx="11163300" cy="3219450"/>
          </a:xfrm>
          <a:prstGeom xmlns:a="http://schemas.openxmlformats.org/drawingml/2006/main" prst="roundRect">
            <a:avLst>
              <a:gd name="adj" fmla="val 3550"/>
            </a:avLst>
          </a:prstGeom>
          <a:solidFill xmlns:a="http://schemas.openxmlformats.org/drawingml/2006/main">
            <a:srgbClr val="0A2748"/>
          </a:solidFill>
          <a:ln xmlns:a="http://schemas.openxmlformats.org/drawingml/2006/main" w="9525">
            <a:solidFill>
              <a:srgbClr val="13578D"/>
            </a:solidFill>
            <a:prstDash val="solid"/>
          </a:ln>
        </p:spPr>
      </p:sp>
      <p:sp>
        <p:nvSpPr>
          <p:cNvPr id="10" name="Statement accent">
            <a:extLst xmlns:a="http://schemas.openxmlformats.org/drawingml/2006/main">
              <a:ext uri="{FF2B5EF4-FFF2-40B4-BE49-F238E27FC236}">
                <a16:creationId xmlns:a16="http://schemas.microsoft.com/office/drawing/2014/main" id="{E8A25088-DA2B-4FD4-8FA6-CFF5F4A583DB}"/>
              </a:ext>
            </a:extLst>
          </p:cNvPr>
          <p:cNvSpPr>
            <a:spLocks xmlns:a="http://schemas.openxmlformats.org/drawingml/2006/main" noGrp="1"/>
          </p:cNvSpPr>
          <p:nvPr/>
        </p:nvSpPr>
        <p:spPr>
          <a:xfrm xmlns:a="http://schemas.openxmlformats.org/drawingml/2006/main">
            <a:off x="514350" y="1581150"/>
            <a:ext cx="95250" cy="32194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1" name="Statement">
            <a:extLst xmlns:a="http://schemas.openxmlformats.org/drawingml/2006/main">
              <a:ext uri="{FF2B5EF4-FFF2-40B4-BE49-F238E27FC236}">
                <a16:creationId xmlns:a16="http://schemas.microsoft.com/office/drawing/2014/main" id="{06DC297D-E953-450C-8B01-C4424B6EEC68}"/>
              </a:ext>
            </a:extLst>
          </p:cNvPr>
          <p:cNvSpPr>
            <a:spLocks xmlns:a="http://schemas.openxmlformats.org/drawingml/2006/main" noGrp="1"/>
          </p:cNvSpPr>
          <p:nvPr/>
        </p:nvSpPr>
        <p:spPr>
          <a:xfrm xmlns:a="http://schemas.openxmlformats.org/drawingml/2006/main">
            <a:off x="876300" y="1847850"/>
            <a:ext cx="10363200" cy="17716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850" b="1" i="0">
                <a:solidFill>
                  <a:srgbClr val="FFFFFF"/>
                </a:solidFill>
              </a:defRPr>
            </a:pPr>
            <a:r>
              <a:rPr sz="2850" b="1" i="0">
                <a:solidFill>
                  <a:srgbClr val="FFFFFF"/>
                </a:solidFill>
              </a:rPr>
              <a:t>Pass the Clean Ether Act. Make Li-Fi compatibility a national priority. Restore independent RF research. Protect child-priority spaces now.</a:t>
            </a:r>
          </a:p>
        </p:txBody>
      </p:sp>
      <p:sp>
        <p:nvSpPr>
          <p:cNvPr id="12" name="Supporting statement">
            <a:extLst xmlns:a="http://schemas.openxmlformats.org/drawingml/2006/main">
              <a:ext uri="{FF2B5EF4-FFF2-40B4-BE49-F238E27FC236}">
                <a16:creationId xmlns:a16="http://schemas.microsoft.com/office/drawing/2014/main" id="{66E9F553-130B-4B6C-B906-04D5500823F7}"/>
              </a:ext>
            </a:extLst>
          </p:cNvPr>
          <p:cNvSpPr>
            <a:spLocks xmlns:a="http://schemas.openxmlformats.org/drawingml/2006/main" noGrp="1"/>
          </p:cNvSpPr>
          <p:nvPr/>
        </p:nvSpPr>
        <p:spPr>
          <a:xfrm xmlns:a="http://schemas.openxmlformats.org/drawingml/2006/main">
            <a:off x="895350" y="3819525"/>
            <a:ext cx="10287000" cy="714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350" b="0" i="0">
                <a:solidFill>
                  <a:srgbClr val="8ED8F2"/>
                </a:solidFill>
              </a:defRPr>
            </a:pPr>
            <a:r>
              <a:rPr sz="1350" b="0" i="0">
                <a:solidFill>
                  <a:srgbClr val="8ED8F2"/>
                </a:solidFill>
              </a:rPr>
              <a:t>Connectivity should be judged not only by speed, coverage, and profit—but by biological compatibility, transparent exposure, and the recovery needs of living systems.</a:t>
            </a:r>
          </a:p>
        </p:txBody>
      </p:sp>
    </p:spTree>
    <p:extLst>
      <p:ext uri="{BB962C8B-B14F-4D97-AF65-F5344CB8AC3E}">
        <p14:creationId xmlns:p14="http://schemas.microsoft.com/office/powerpoint/2010/main" val="1816312618"/>
      </p:ext>
    </p:extLst>
  </p:cSld>
</p:sld>
</file>

<file path=ppt/slides/slide42.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5" name="Top cyan rule">
            <a:extLst xmlns:a="http://schemas.openxmlformats.org/drawingml/2006/main">
              <a:ext uri="{FF2B5EF4-FFF2-40B4-BE49-F238E27FC236}">
                <a16:creationId xmlns:a16="http://schemas.microsoft.com/office/drawing/2014/main" id="{B6FC206D-E058-4994-86E4-59581F6A9FF3}"/>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314473C0-E827-4257-A936-07F07036B447}"/>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APPENDIX</a:t>
            </a:r>
          </a:p>
        </p:txBody>
      </p:sp>
      <p:sp>
        <p:nvSpPr>
          <p:cNvPr id="3" name="Evidence tag">
            <a:extLst xmlns:a="http://schemas.openxmlformats.org/drawingml/2006/main">
              <a:ext uri="{FF2B5EF4-FFF2-40B4-BE49-F238E27FC236}">
                <a16:creationId xmlns:a16="http://schemas.microsoft.com/office/drawing/2014/main" id="{DF7202C8-FBA2-43D4-A54B-070167A62721}"/>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AD6FDFD0-36B3-4D7E-99DE-CDD8C7B8A5D2}"/>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EVIDENCE HYGIENE</a:t>
            </a:r>
          </a:p>
        </p:txBody>
      </p:sp>
      <p:sp>
        <p:nvSpPr>
          <p:cNvPr id="5" name="Slide title">
            <a:extLst xmlns:a="http://schemas.openxmlformats.org/drawingml/2006/main">
              <a:ext uri="{FF2B5EF4-FFF2-40B4-BE49-F238E27FC236}">
                <a16:creationId xmlns:a16="http://schemas.microsoft.com/office/drawing/2014/main" id="{4C2473EB-B693-410F-A781-2F0C7C5EBD70}"/>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Evidence labels used throughout this deck</a:t>
            </a:r>
          </a:p>
        </p:txBody>
      </p:sp>
      <p:sp>
        <p:nvSpPr>
          <p:cNvPr id="6" name="Gold rule">
            <a:extLst xmlns:a="http://schemas.openxmlformats.org/drawingml/2006/main">
              <a:ext uri="{FF2B5EF4-FFF2-40B4-BE49-F238E27FC236}">
                <a16:creationId xmlns:a16="http://schemas.microsoft.com/office/drawing/2014/main" id="{2C0AEB31-F574-4165-8439-5A74739DA281}"/>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BE8C6F20-ADD9-473E-BB35-A1EDE4C700C8}"/>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F2A52DD0-32FB-40D4-A03C-FD21EEE4087D}"/>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42</a:t>
            </a:r>
          </a:p>
        </p:txBody>
      </p:sp>
      <p:sp>
        <p:nvSpPr>
          <p:cNvPr id="9" name="Card 1 card">
            <a:extLst xmlns:a="http://schemas.openxmlformats.org/drawingml/2006/main">
              <a:ext uri="{FF2B5EF4-FFF2-40B4-BE49-F238E27FC236}">
                <a16:creationId xmlns:a16="http://schemas.microsoft.com/office/drawing/2014/main" id="{916D6C91-3ED1-4655-BE9E-AE0C3A99D380}"/>
              </a:ext>
            </a:extLst>
          </p:cNvPr>
          <p:cNvSpPr>
            <a:spLocks xmlns:a="http://schemas.openxmlformats.org/drawingml/2006/main" noGrp="1"/>
          </p:cNvSpPr>
          <p:nvPr/>
        </p:nvSpPr>
        <p:spPr>
          <a:xfrm xmlns:a="http://schemas.openxmlformats.org/drawingml/2006/main">
            <a:off x="51435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0" name="Card 1 accent">
            <a:extLst xmlns:a="http://schemas.openxmlformats.org/drawingml/2006/main">
              <a:ext uri="{FF2B5EF4-FFF2-40B4-BE49-F238E27FC236}">
                <a16:creationId xmlns:a16="http://schemas.microsoft.com/office/drawing/2014/main" id="{F2749813-51C3-4E48-86BF-E04C910DEBCA}"/>
              </a:ext>
            </a:extLst>
          </p:cNvPr>
          <p:cNvSpPr>
            <a:spLocks xmlns:a="http://schemas.openxmlformats.org/drawingml/2006/main" noGrp="1"/>
          </p:cNvSpPr>
          <p:nvPr/>
        </p:nvSpPr>
        <p:spPr>
          <a:xfrm xmlns:a="http://schemas.openxmlformats.org/drawingml/2006/main">
            <a:off x="514350" y="1495425"/>
            <a:ext cx="66675" cy="2152650"/>
          </a:xfrm>
          <a:prstGeom xmlns:a="http://schemas.openxmlformats.org/drawingml/2006/main" prst="rect">
            <a:avLst/>
          </a:prstGeom>
          <a:solidFill xmlns:a="http://schemas.openxmlformats.org/drawingml/2006/main">
            <a:srgbClr val="FF6B6B"/>
          </a:solidFill>
          <a:ln xmlns:a="http://schemas.openxmlformats.org/drawingml/2006/main" w="0">
            <a:solidFill>
              <a:srgbClr val="FF6B6B"/>
            </a:solidFill>
            <a:prstDash val="solid"/>
          </a:ln>
        </p:spPr>
      </p:sp>
      <p:sp>
        <p:nvSpPr>
          <p:cNvPr id="11" name="Card 1 title">
            <a:extLst xmlns:a="http://schemas.openxmlformats.org/drawingml/2006/main">
              <a:ext uri="{FF2B5EF4-FFF2-40B4-BE49-F238E27FC236}">
                <a16:creationId xmlns:a16="http://schemas.microsoft.com/office/drawing/2014/main" id="{F310CBED-FE23-4588-B28A-BEEACF7E2A4D}"/>
              </a:ext>
            </a:extLst>
          </p:cNvPr>
          <p:cNvSpPr>
            <a:spLocks xmlns:a="http://schemas.openxmlformats.org/drawingml/2006/main" noGrp="1"/>
          </p:cNvSpPr>
          <p:nvPr/>
        </p:nvSpPr>
        <p:spPr>
          <a:xfrm xmlns:a="http://schemas.openxmlformats.org/drawingml/2006/main">
            <a:off x="73342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CONTROLLED HAZARD</a:t>
            </a:r>
          </a:p>
        </p:txBody>
      </p:sp>
      <p:sp>
        <p:nvSpPr>
          <p:cNvPr id="12" name="Card 1 body">
            <a:extLst xmlns:a="http://schemas.openxmlformats.org/drawingml/2006/main">
              <a:ext uri="{FF2B5EF4-FFF2-40B4-BE49-F238E27FC236}">
                <a16:creationId xmlns:a16="http://schemas.microsoft.com/office/drawing/2014/main" id="{85FFFE01-E4EE-4F98-8169-0CA346B34614}"/>
              </a:ext>
            </a:extLst>
          </p:cNvPr>
          <p:cNvSpPr>
            <a:spLocks xmlns:a="http://schemas.openxmlformats.org/drawingml/2006/main" noGrp="1"/>
          </p:cNvSpPr>
          <p:nvPr/>
        </p:nvSpPr>
        <p:spPr>
          <a:xfrm xmlns:a="http://schemas.openxmlformats.org/drawingml/2006/main">
            <a:off x="73342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An experiment supports causation under defined conditions. Translation to everyday human risk still requires dose and exposure assessment.</a:t>
            </a:r>
          </a:p>
        </p:txBody>
      </p:sp>
      <p:sp>
        <p:nvSpPr>
          <p:cNvPr id="13" name="Card 2 card">
            <a:extLst xmlns:a="http://schemas.openxmlformats.org/drawingml/2006/main">
              <a:ext uri="{FF2B5EF4-FFF2-40B4-BE49-F238E27FC236}">
                <a16:creationId xmlns:a16="http://schemas.microsoft.com/office/drawing/2014/main" id="{09F7DFE4-592D-4F29-ABBB-58F9BDB76DBB}"/>
              </a:ext>
            </a:extLst>
          </p:cNvPr>
          <p:cNvSpPr>
            <a:spLocks xmlns:a="http://schemas.openxmlformats.org/drawingml/2006/main" noGrp="1"/>
          </p:cNvSpPr>
          <p:nvPr/>
        </p:nvSpPr>
        <p:spPr>
          <a:xfrm xmlns:a="http://schemas.openxmlformats.org/drawingml/2006/main">
            <a:off x="617220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4" name="Card 2 accent">
            <a:extLst xmlns:a="http://schemas.openxmlformats.org/drawingml/2006/main">
              <a:ext uri="{FF2B5EF4-FFF2-40B4-BE49-F238E27FC236}">
                <a16:creationId xmlns:a16="http://schemas.microsoft.com/office/drawing/2014/main" id="{8083F303-F980-4660-B61E-1E58B4E033F4}"/>
              </a:ext>
            </a:extLst>
          </p:cNvPr>
          <p:cNvSpPr>
            <a:spLocks xmlns:a="http://schemas.openxmlformats.org/drawingml/2006/main" noGrp="1"/>
          </p:cNvSpPr>
          <p:nvPr/>
        </p:nvSpPr>
        <p:spPr>
          <a:xfrm xmlns:a="http://schemas.openxmlformats.org/drawingml/2006/main">
            <a:off x="6172200" y="1495425"/>
            <a:ext cx="66675" cy="21526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5" name="Card 2 title">
            <a:extLst xmlns:a="http://schemas.openxmlformats.org/drawingml/2006/main">
              <a:ext uri="{FF2B5EF4-FFF2-40B4-BE49-F238E27FC236}">
                <a16:creationId xmlns:a16="http://schemas.microsoft.com/office/drawing/2014/main" id="{BF5115CA-AD42-4DEF-BC83-86F46C2EBE34}"/>
              </a:ext>
            </a:extLst>
          </p:cNvPr>
          <p:cNvSpPr>
            <a:spLocks xmlns:a="http://schemas.openxmlformats.org/drawingml/2006/main" noGrp="1"/>
          </p:cNvSpPr>
          <p:nvPr/>
        </p:nvSpPr>
        <p:spPr>
          <a:xfrm xmlns:a="http://schemas.openxmlformats.org/drawingml/2006/main">
            <a:off x="639127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MODELED RISK</a:t>
            </a:r>
          </a:p>
        </p:txBody>
      </p:sp>
      <p:sp>
        <p:nvSpPr>
          <p:cNvPr id="16" name="Card 2 body">
            <a:extLst xmlns:a="http://schemas.openxmlformats.org/drawingml/2006/main">
              <a:ext uri="{FF2B5EF4-FFF2-40B4-BE49-F238E27FC236}">
                <a16:creationId xmlns:a16="http://schemas.microsoft.com/office/drawing/2014/main" id="{AD54BCD1-464E-497B-A7CA-88D0216BB160}"/>
              </a:ext>
            </a:extLst>
          </p:cNvPr>
          <p:cNvSpPr>
            <a:spLocks xmlns:a="http://schemas.openxmlformats.org/drawingml/2006/main" noGrp="1"/>
          </p:cNvSpPr>
          <p:nvPr/>
        </p:nvSpPr>
        <p:spPr>
          <a:xfrm xmlns:a="http://schemas.openxmlformats.org/drawingml/2006/main">
            <a:off x="639127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A quantitative estimate depends on benchmark models, low-dose assumptions, uncertainty factors, and selected endpoints.</a:t>
            </a:r>
          </a:p>
        </p:txBody>
      </p:sp>
      <p:sp>
        <p:nvSpPr>
          <p:cNvPr id="17" name="Card 3 card">
            <a:extLst xmlns:a="http://schemas.openxmlformats.org/drawingml/2006/main">
              <a:ext uri="{FF2B5EF4-FFF2-40B4-BE49-F238E27FC236}">
                <a16:creationId xmlns:a16="http://schemas.microsoft.com/office/drawing/2014/main" id="{2F91D069-9CDF-4754-B4F3-87A5ACEC579A}"/>
              </a:ext>
            </a:extLst>
          </p:cNvPr>
          <p:cNvSpPr>
            <a:spLocks xmlns:a="http://schemas.openxmlformats.org/drawingml/2006/main" noGrp="1"/>
          </p:cNvSpPr>
          <p:nvPr/>
        </p:nvSpPr>
        <p:spPr>
          <a:xfrm xmlns:a="http://schemas.openxmlformats.org/drawingml/2006/main">
            <a:off x="51435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8" name="Card 3 accent">
            <a:extLst xmlns:a="http://schemas.openxmlformats.org/drawingml/2006/main">
              <a:ext uri="{FF2B5EF4-FFF2-40B4-BE49-F238E27FC236}">
                <a16:creationId xmlns:a16="http://schemas.microsoft.com/office/drawing/2014/main" id="{28656F72-82D8-4E77-8BA8-3BC4B8288BDF}"/>
              </a:ext>
            </a:extLst>
          </p:cNvPr>
          <p:cNvSpPr>
            <a:spLocks xmlns:a="http://schemas.openxmlformats.org/drawingml/2006/main" noGrp="1"/>
          </p:cNvSpPr>
          <p:nvPr/>
        </p:nvSpPr>
        <p:spPr>
          <a:xfrm xmlns:a="http://schemas.openxmlformats.org/drawingml/2006/main">
            <a:off x="514350" y="3943350"/>
            <a:ext cx="66675" cy="2152650"/>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9" name="Card 3 title">
            <a:extLst xmlns:a="http://schemas.openxmlformats.org/drawingml/2006/main">
              <a:ext uri="{FF2B5EF4-FFF2-40B4-BE49-F238E27FC236}">
                <a16:creationId xmlns:a16="http://schemas.microsoft.com/office/drawing/2014/main" id="{088CCFC7-5151-45B4-8A57-8427C43F11BB}"/>
              </a:ext>
            </a:extLst>
          </p:cNvPr>
          <p:cNvSpPr>
            <a:spLocks xmlns:a="http://schemas.openxmlformats.org/drawingml/2006/main" noGrp="1"/>
          </p:cNvSpPr>
          <p:nvPr/>
        </p:nvSpPr>
        <p:spPr>
          <a:xfrm xmlns:a="http://schemas.openxmlformats.org/drawingml/2006/main">
            <a:off x="73342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MECHANISM / RESPONSE</a:t>
            </a:r>
          </a:p>
        </p:txBody>
      </p:sp>
      <p:sp>
        <p:nvSpPr>
          <p:cNvPr id="20" name="Card 3 body">
            <a:extLst xmlns:a="http://schemas.openxmlformats.org/drawingml/2006/main">
              <a:ext uri="{FF2B5EF4-FFF2-40B4-BE49-F238E27FC236}">
                <a16:creationId xmlns:a16="http://schemas.microsoft.com/office/drawing/2014/main" id="{08E19BB1-C735-4F12-B7C0-EA6C5FDB50DC}"/>
              </a:ext>
            </a:extLst>
          </p:cNvPr>
          <p:cNvSpPr>
            <a:spLocks xmlns:a="http://schemas.openxmlformats.org/drawingml/2006/main" noGrp="1"/>
          </p:cNvSpPr>
          <p:nvPr/>
        </p:nvSpPr>
        <p:spPr>
          <a:xfrm xmlns:a="http://schemas.openxmlformats.org/drawingml/2006/main">
            <a:off x="73342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A biological interaction or physiological change is not automatically adverse; replication, dose-response, and clinical relevance matter.</a:t>
            </a:r>
          </a:p>
        </p:txBody>
      </p:sp>
      <p:sp>
        <p:nvSpPr>
          <p:cNvPr id="21" name="Card 4 card">
            <a:extLst xmlns:a="http://schemas.openxmlformats.org/drawingml/2006/main">
              <a:ext uri="{FF2B5EF4-FFF2-40B4-BE49-F238E27FC236}">
                <a16:creationId xmlns:a16="http://schemas.microsoft.com/office/drawing/2014/main" id="{9ED1EEDE-8CC0-4C79-B762-DC6B03A571BD}"/>
              </a:ext>
            </a:extLst>
          </p:cNvPr>
          <p:cNvSpPr>
            <a:spLocks xmlns:a="http://schemas.openxmlformats.org/drawingml/2006/main" noGrp="1"/>
          </p:cNvSpPr>
          <p:nvPr/>
        </p:nvSpPr>
        <p:spPr>
          <a:xfrm xmlns:a="http://schemas.openxmlformats.org/drawingml/2006/main">
            <a:off x="617220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22" name="Card 4 accent">
            <a:extLst xmlns:a="http://schemas.openxmlformats.org/drawingml/2006/main">
              <a:ext uri="{FF2B5EF4-FFF2-40B4-BE49-F238E27FC236}">
                <a16:creationId xmlns:a16="http://schemas.microsoft.com/office/drawing/2014/main" id="{28641D0E-E24B-4204-92A4-B5B7CC9510A3}"/>
              </a:ext>
            </a:extLst>
          </p:cNvPr>
          <p:cNvSpPr>
            <a:spLocks xmlns:a="http://schemas.openxmlformats.org/drawingml/2006/main" noGrp="1"/>
          </p:cNvSpPr>
          <p:nvPr/>
        </p:nvSpPr>
        <p:spPr>
          <a:xfrm xmlns:a="http://schemas.openxmlformats.org/drawingml/2006/main">
            <a:off x="6172200" y="3943350"/>
            <a:ext cx="66675" cy="2152650"/>
          </a:xfrm>
          <a:prstGeom xmlns:a="http://schemas.openxmlformats.org/drawingml/2006/main" prst="rect">
            <a:avLst/>
          </a:prstGeom>
          <a:solidFill xmlns:a="http://schemas.openxmlformats.org/drawingml/2006/main">
            <a:srgbClr val="67D39E"/>
          </a:solidFill>
          <a:ln xmlns:a="http://schemas.openxmlformats.org/drawingml/2006/main" w="0">
            <a:solidFill>
              <a:srgbClr val="67D39E"/>
            </a:solidFill>
            <a:prstDash val="solid"/>
          </a:ln>
        </p:spPr>
      </p:sp>
      <p:sp>
        <p:nvSpPr>
          <p:cNvPr id="23" name="Card 4 title">
            <a:extLst xmlns:a="http://schemas.openxmlformats.org/drawingml/2006/main">
              <a:ext uri="{FF2B5EF4-FFF2-40B4-BE49-F238E27FC236}">
                <a16:creationId xmlns:a16="http://schemas.microsoft.com/office/drawing/2014/main" id="{352A7996-95CA-4142-8D13-5968523DFA34}"/>
              </a:ext>
            </a:extLst>
          </p:cNvPr>
          <p:cNvSpPr>
            <a:spLocks xmlns:a="http://schemas.openxmlformats.org/drawingml/2006/main" noGrp="1"/>
          </p:cNvSpPr>
          <p:nvPr/>
        </p:nvSpPr>
        <p:spPr>
          <a:xfrm xmlns:a="http://schemas.openxmlformats.org/drawingml/2006/main">
            <a:off x="639127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SURVEILLANCE / HYPOTHESIS</a:t>
            </a:r>
          </a:p>
        </p:txBody>
      </p:sp>
      <p:sp>
        <p:nvSpPr>
          <p:cNvPr id="24" name="Card 4 body">
            <a:extLst xmlns:a="http://schemas.openxmlformats.org/drawingml/2006/main">
              <a:ext uri="{FF2B5EF4-FFF2-40B4-BE49-F238E27FC236}">
                <a16:creationId xmlns:a16="http://schemas.microsoft.com/office/drawing/2014/main" id="{85CD24FA-1FBD-42F8-B90C-CCBB3E9B1FE0}"/>
              </a:ext>
            </a:extLst>
          </p:cNvPr>
          <p:cNvSpPr>
            <a:spLocks xmlns:a="http://schemas.openxmlformats.org/drawingml/2006/main" noGrp="1"/>
          </p:cNvSpPr>
          <p:nvPr/>
        </p:nvSpPr>
        <p:spPr>
          <a:xfrm xmlns:a="http://schemas.openxmlformats.org/drawingml/2006/main">
            <a:off x="639127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A population trend or RF Safe synthesis generates testable questions. It is not proof of RF causation or a medical diagnosis.</a:t>
            </a:r>
          </a:p>
        </p:txBody>
      </p:sp>
    </p:spTree>
    <p:extLst>
      <p:ext uri="{BB962C8B-B14F-4D97-AF65-F5344CB8AC3E}">
        <p14:creationId xmlns:p14="http://schemas.microsoft.com/office/powerpoint/2010/main" val="942955156"/>
      </p:ext>
    </p:extLst>
  </p:cSld>
</p:sld>
</file>

<file path=ppt/slides/slide43.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2" name="Top cyan rule">
            <a:extLst xmlns:a="http://schemas.openxmlformats.org/drawingml/2006/main">
              <a:ext uri="{FF2B5EF4-FFF2-40B4-BE49-F238E27FC236}">
                <a16:creationId xmlns:a16="http://schemas.microsoft.com/office/drawing/2014/main" id="{027B9750-BB58-484E-AEA6-4BA21FEAE50E}"/>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4A4BA996-F7DA-429E-A630-C8904AD46DB1}"/>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APPENDIX</a:t>
            </a:r>
          </a:p>
        </p:txBody>
      </p:sp>
      <p:sp>
        <p:nvSpPr>
          <p:cNvPr id="3" name="Evidence tag">
            <a:extLst xmlns:a="http://schemas.openxmlformats.org/drawingml/2006/main">
              <a:ext uri="{FF2B5EF4-FFF2-40B4-BE49-F238E27FC236}">
                <a16:creationId xmlns:a16="http://schemas.microsoft.com/office/drawing/2014/main" id="{7D26F4F7-138F-4021-88F8-A422966D6487}"/>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6D55B251-6A5B-4C89-8F47-DDD49FED2CA4}"/>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PRIMARY + AUTHORITATIVE</a:t>
            </a:r>
          </a:p>
        </p:txBody>
      </p:sp>
      <p:sp>
        <p:nvSpPr>
          <p:cNvPr id="5" name="Slide title">
            <a:extLst xmlns:a="http://schemas.openxmlformats.org/drawingml/2006/main">
              <a:ext uri="{FF2B5EF4-FFF2-40B4-BE49-F238E27FC236}">
                <a16:creationId xmlns:a16="http://schemas.microsoft.com/office/drawing/2014/main" id="{72D24735-5C54-4B1E-B675-58A3782D45EC}"/>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Core source spine</a:t>
            </a:r>
          </a:p>
        </p:txBody>
      </p:sp>
      <p:sp>
        <p:nvSpPr>
          <p:cNvPr id="6" name="Gold rule">
            <a:extLst xmlns:a="http://schemas.openxmlformats.org/drawingml/2006/main">
              <a:ext uri="{FF2B5EF4-FFF2-40B4-BE49-F238E27FC236}">
                <a16:creationId xmlns:a16="http://schemas.microsoft.com/office/drawing/2014/main" id="{DEFB770E-B720-479A-8496-7631829EB186}"/>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654E7706-6FCD-4AAD-B972-DA1B7A54A505}"/>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9DA979A8-996B-4A24-94DE-3FA82172D34C}"/>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43</a:t>
            </a:r>
          </a:p>
        </p:txBody>
      </p:sp>
      <p:sp>
        <p:nvSpPr>
          <p:cNvPr id="9" name="Source col 0">
            <a:extLst xmlns:a="http://schemas.openxmlformats.org/drawingml/2006/main">
              <a:ext uri="{FF2B5EF4-FFF2-40B4-BE49-F238E27FC236}">
                <a16:creationId xmlns:a16="http://schemas.microsoft.com/office/drawing/2014/main" id="{CA281DF2-FB69-416E-9D33-79879C730A09}"/>
              </a:ext>
            </a:extLst>
          </p:cNvPr>
          <p:cNvSpPr>
            <a:spLocks xmlns:a="http://schemas.openxmlformats.org/drawingml/2006/main" noGrp="1"/>
          </p:cNvSpPr>
          <p:nvPr/>
        </p:nvSpPr>
        <p:spPr>
          <a:xfrm xmlns:a="http://schemas.openxmlformats.org/drawingml/2006/main">
            <a:off x="514350" y="1590675"/>
            <a:ext cx="2647950" cy="4219575"/>
          </a:xfrm>
          <a:prstGeom xmlns:a="http://schemas.openxmlformats.org/drawingml/2006/main" prst="roundRect">
            <a:avLst>
              <a:gd name="adj" fmla="val 4317"/>
            </a:avLst>
          </a:prstGeom>
          <a:solidFill xmlns:a="http://schemas.openxmlformats.org/drawingml/2006/main">
            <a:srgbClr val="0A2748"/>
          </a:solidFill>
          <a:ln xmlns:a="http://schemas.openxmlformats.org/drawingml/2006/main" w="9525">
            <a:solidFill>
              <a:srgbClr val="48B8E8"/>
            </a:solidFill>
            <a:prstDash val="solid"/>
          </a:ln>
        </p:spPr>
      </p:sp>
      <p:sp>
        <p:nvSpPr>
          <p:cNvPr id="10" name="Source col title 0">
            <a:extLst xmlns:a="http://schemas.openxmlformats.org/drawingml/2006/main">
              <a:ext uri="{FF2B5EF4-FFF2-40B4-BE49-F238E27FC236}">
                <a16:creationId xmlns:a16="http://schemas.microsoft.com/office/drawing/2014/main" id="{2AD385F6-1E56-4C97-90D2-D3A4378B522E}"/>
              </a:ext>
            </a:extLst>
          </p:cNvPr>
          <p:cNvSpPr>
            <a:spLocks xmlns:a="http://schemas.openxmlformats.org/drawingml/2006/main" noGrp="1"/>
          </p:cNvSpPr>
          <p:nvPr/>
        </p:nvSpPr>
        <p:spPr>
          <a:xfrm xmlns:a="http://schemas.openxmlformats.org/drawingml/2006/main">
            <a:off x="704850" y="1819275"/>
            <a:ext cx="2266950" cy="523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48B8E8"/>
                </a:solidFill>
              </a:defRPr>
            </a:pPr>
            <a:r>
              <a:rPr sz="1275" b="1" i="0">
                <a:solidFill>
                  <a:srgbClr val="48B8E8"/>
                </a:solidFill>
              </a:rPr>
              <a:t>STANDARD + LAW</a:t>
            </a:r>
          </a:p>
        </p:txBody>
      </p:sp>
      <p:sp>
        <p:nvSpPr>
          <p:cNvPr id="11" name="Source col body 0">
            <a:extLst xmlns:a="http://schemas.openxmlformats.org/drawingml/2006/main">
              <a:ext uri="{FF2B5EF4-FFF2-40B4-BE49-F238E27FC236}">
                <a16:creationId xmlns:a16="http://schemas.microsoft.com/office/drawing/2014/main" id="{28C97A44-7A6F-4F3E-A0DD-89B2860BE650}"/>
              </a:ext>
            </a:extLst>
          </p:cNvPr>
          <p:cNvSpPr>
            <a:spLocks xmlns:a="http://schemas.openxmlformats.org/drawingml/2006/main" noGrp="1"/>
          </p:cNvSpPr>
          <p:nvPr/>
        </p:nvSpPr>
        <p:spPr>
          <a:xfrm xmlns:a="http://schemas.openxmlformats.org/drawingml/2006/main">
            <a:off x="752475" y="2676525"/>
            <a:ext cx="2171700" cy="26670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275" b="0" i="0">
                <a:solidFill>
                  <a:srgbClr val="FFFFFF"/>
                </a:solidFill>
              </a:defRPr>
            </a:pPr>
            <a:r>
              <a:rPr sz="1275" b="0" i="0">
                <a:solidFill>
                  <a:srgbClr val="FFFFFF"/>
                </a:solidFill>
              </a:rPr>
              <a:t>FCC 1996 final rule</a:t>
            </a:r>
          </a:p>
          <a:p xmlns:a="http://schemas.openxmlformats.org/drawingml/2006/main">
            <a:pPr algn="ctr">
              <a:defRPr sz="1275" b="0" i="0">
                <a:solidFill>
                  <a:srgbClr val="FFFFFF"/>
                </a:solidFill>
              </a:defRPr>
            </a:pPr>
            <a:r>
              <a:rPr sz="1275" b="0" i="0">
                <a:solidFill>
                  <a:srgbClr val="FFFFFF"/>
                </a:solidFill>
              </a:rPr>
              <a:t>2021 D.C. Circuit remand</a:t>
            </a:r>
          </a:p>
          <a:p xmlns:a="http://schemas.openxmlformats.org/drawingml/2006/main">
            <a:pPr algn="ctr">
              <a:defRPr sz="1275" b="0" i="0">
                <a:solidFill>
                  <a:srgbClr val="FFFFFF"/>
                </a:solidFill>
              </a:defRPr>
            </a:pPr>
            <a:r>
              <a:rPr sz="1275" b="0" i="0">
                <a:solidFill>
                  <a:srgbClr val="FFFFFF"/>
                </a:solidFill>
              </a:rPr>
              <a:t>FCC RF safety page</a:t>
            </a:r>
          </a:p>
          <a:p xmlns:a="http://schemas.openxmlformats.org/drawingml/2006/main">
            <a:pPr algn="ctr">
              <a:defRPr sz="1275" b="0" i="0">
                <a:solidFill>
                  <a:srgbClr val="FFFFFF"/>
                </a:solidFill>
              </a:defRPr>
            </a:pPr>
            <a:r>
              <a:rPr sz="1275" b="0" i="0">
                <a:solidFill>
                  <a:srgbClr val="FFFFFF"/>
                </a:solidFill>
              </a:rPr>
              <a:t>21 U.S.C. §360ii</a:t>
            </a:r>
          </a:p>
          <a:p xmlns:a="http://schemas.openxmlformats.org/drawingml/2006/main">
            <a:pPr algn="ctr">
              <a:defRPr sz="1275" b="0" i="0">
                <a:solidFill>
                  <a:srgbClr val="FFFFFF"/>
                </a:solidFill>
              </a:defRPr>
            </a:pPr>
            <a:r>
              <a:rPr sz="1275" b="0" i="0">
                <a:solidFill>
                  <a:srgbClr val="FFFFFF"/>
                </a:solidFill>
              </a:rPr>
              <a:t>47 U.S.C. §332</a:t>
            </a:r>
          </a:p>
        </p:txBody>
      </p:sp>
      <p:sp>
        <p:nvSpPr>
          <p:cNvPr id="12" name="Source col 1">
            <a:extLst xmlns:a="http://schemas.openxmlformats.org/drawingml/2006/main">
              <a:ext uri="{FF2B5EF4-FFF2-40B4-BE49-F238E27FC236}">
                <a16:creationId xmlns:a16="http://schemas.microsoft.com/office/drawing/2014/main" id="{D36A4629-5CD7-4228-B53E-358F3213A4FC}"/>
              </a:ext>
            </a:extLst>
          </p:cNvPr>
          <p:cNvSpPr>
            <a:spLocks xmlns:a="http://schemas.openxmlformats.org/drawingml/2006/main" noGrp="1"/>
          </p:cNvSpPr>
          <p:nvPr/>
        </p:nvSpPr>
        <p:spPr>
          <a:xfrm xmlns:a="http://schemas.openxmlformats.org/drawingml/2006/main">
            <a:off x="3314700" y="1590675"/>
            <a:ext cx="2647950" cy="4219575"/>
          </a:xfrm>
          <a:prstGeom xmlns:a="http://schemas.openxmlformats.org/drawingml/2006/main" prst="roundRect">
            <a:avLst>
              <a:gd name="adj" fmla="val 4317"/>
            </a:avLst>
          </a:prstGeom>
          <a:solidFill xmlns:a="http://schemas.openxmlformats.org/drawingml/2006/main">
            <a:srgbClr val="0E3A68"/>
          </a:solidFill>
          <a:ln xmlns:a="http://schemas.openxmlformats.org/drawingml/2006/main" w="9525">
            <a:solidFill>
              <a:srgbClr val="F4C542"/>
            </a:solidFill>
            <a:prstDash val="solid"/>
          </a:ln>
        </p:spPr>
      </p:sp>
      <p:sp>
        <p:nvSpPr>
          <p:cNvPr id="13" name="Source col title 1">
            <a:extLst xmlns:a="http://schemas.openxmlformats.org/drawingml/2006/main">
              <a:ext uri="{FF2B5EF4-FFF2-40B4-BE49-F238E27FC236}">
                <a16:creationId xmlns:a16="http://schemas.microsoft.com/office/drawing/2014/main" id="{AA093C1F-D203-4B35-8BD6-26DF2B3DB54A}"/>
              </a:ext>
            </a:extLst>
          </p:cNvPr>
          <p:cNvSpPr>
            <a:spLocks xmlns:a="http://schemas.openxmlformats.org/drawingml/2006/main" noGrp="1"/>
          </p:cNvSpPr>
          <p:nvPr/>
        </p:nvSpPr>
        <p:spPr>
          <a:xfrm xmlns:a="http://schemas.openxmlformats.org/drawingml/2006/main">
            <a:off x="3505200" y="1819275"/>
            <a:ext cx="2266950" cy="523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4C542"/>
                </a:solidFill>
              </a:defRPr>
            </a:pPr>
            <a:r>
              <a:rPr sz="1275" b="1" i="0">
                <a:solidFill>
                  <a:srgbClr val="F4C542"/>
                </a:solidFill>
              </a:rPr>
              <a:t>CANCER + RISK</a:t>
            </a:r>
          </a:p>
        </p:txBody>
      </p:sp>
      <p:sp>
        <p:nvSpPr>
          <p:cNvPr id="14" name="Source col body 1">
            <a:extLst xmlns:a="http://schemas.openxmlformats.org/drawingml/2006/main">
              <a:ext uri="{FF2B5EF4-FFF2-40B4-BE49-F238E27FC236}">
                <a16:creationId xmlns:a16="http://schemas.microsoft.com/office/drawing/2014/main" id="{B24217A0-6A94-4ED0-BFA9-F85B15D6B156}"/>
              </a:ext>
            </a:extLst>
          </p:cNvPr>
          <p:cNvSpPr>
            <a:spLocks xmlns:a="http://schemas.openxmlformats.org/drawingml/2006/main" noGrp="1"/>
          </p:cNvSpPr>
          <p:nvPr/>
        </p:nvSpPr>
        <p:spPr>
          <a:xfrm xmlns:a="http://schemas.openxmlformats.org/drawingml/2006/main">
            <a:off x="3552825" y="2676525"/>
            <a:ext cx="2171700" cy="26670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275" b="0" i="0">
                <a:solidFill>
                  <a:srgbClr val="FFFFFF"/>
                </a:solidFill>
              </a:defRPr>
            </a:pPr>
            <a:r>
              <a:rPr sz="1275" b="0" i="0">
                <a:solidFill>
                  <a:srgbClr val="FFFFFF"/>
                </a:solidFill>
              </a:rPr>
              <a:t>NTP TR-595 + DNA paper</a:t>
            </a:r>
          </a:p>
          <a:p xmlns:a="http://schemas.openxmlformats.org/drawingml/2006/main">
            <a:pPr algn="ctr">
              <a:defRPr sz="1275" b="0" i="0">
                <a:solidFill>
                  <a:srgbClr val="FFFFFF"/>
                </a:solidFill>
              </a:defRPr>
            </a:pPr>
            <a:r>
              <a:rPr sz="1275" b="0" i="0">
                <a:solidFill>
                  <a:srgbClr val="FFFFFF"/>
                </a:solidFill>
              </a:rPr>
              <a:t>Ramazzini Institute</a:t>
            </a:r>
          </a:p>
          <a:p xmlns:a="http://schemas.openxmlformats.org/drawingml/2006/main">
            <a:pPr algn="ctr">
              <a:defRPr sz="1275" b="0" i="0">
                <a:solidFill>
                  <a:srgbClr val="FFFFFF"/>
                </a:solidFill>
              </a:defRPr>
            </a:pPr>
            <a:r>
              <a:rPr sz="1275" b="0" i="0">
                <a:solidFill>
                  <a:srgbClr val="FFFFFF"/>
                </a:solidFill>
              </a:rPr>
              <a:t>WHO animal review + corrigendum</a:t>
            </a:r>
          </a:p>
          <a:p xmlns:a="http://schemas.openxmlformats.org/drawingml/2006/main">
            <a:pPr algn="ctr">
              <a:defRPr sz="1275" b="0" i="0">
                <a:solidFill>
                  <a:srgbClr val="FFFFFF"/>
                </a:solidFill>
              </a:defRPr>
            </a:pPr>
            <a:r>
              <a:rPr sz="1275" b="0" i="0">
                <a:solidFill>
                  <a:srgbClr val="FFFFFF"/>
                </a:solidFill>
              </a:rPr>
              <a:t>Melnick &amp; Moskowitz 2026</a:t>
            </a:r>
          </a:p>
          <a:p xmlns:a="http://schemas.openxmlformats.org/drawingml/2006/main">
            <a:pPr algn="ctr">
              <a:defRPr sz="1275" b="0" i="0">
                <a:solidFill>
                  <a:srgbClr val="FFFFFF"/>
                </a:solidFill>
              </a:defRPr>
            </a:pPr>
            <a:r>
              <a:rPr sz="1275" b="0" i="0">
                <a:solidFill>
                  <a:srgbClr val="FFFFFF"/>
                </a:solidFill>
              </a:rPr>
              <a:t>IARC classification + priority</a:t>
            </a:r>
          </a:p>
        </p:txBody>
      </p:sp>
      <p:sp>
        <p:nvSpPr>
          <p:cNvPr id="15" name="Source col 2">
            <a:extLst xmlns:a="http://schemas.openxmlformats.org/drawingml/2006/main">
              <a:ext uri="{FF2B5EF4-FFF2-40B4-BE49-F238E27FC236}">
                <a16:creationId xmlns:a16="http://schemas.microsoft.com/office/drawing/2014/main" id="{B524B2DC-8FAF-4551-8151-171340B8721A}"/>
              </a:ext>
            </a:extLst>
          </p:cNvPr>
          <p:cNvSpPr>
            <a:spLocks xmlns:a="http://schemas.openxmlformats.org/drawingml/2006/main" noGrp="1"/>
          </p:cNvSpPr>
          <p:nvPr/>
        </p:nvSpPr>
        <p:spPr>
          <a:xfrm xmlns:a="http://schemas.openxmlformats.org/drawingml/2006/main">
            <a:off x="6115050" y="1590675"/>
            <a:ext cx="2647950" cy="4219575"/>
          </a:xfrm>
          <a:prstGeom xmlns:a="http://schemas.openxmlformats.org/drawingml/2006/main" prst="roundRect">
            <a:avLst>
              <a:gd name="adj" fmla="val 4317"/>
            </a:avLst>
          </a:prstGeom>
          <a:solidFill xmlns:a="http://schemas.openxmlformats.org/drawingml/2006/main">
            <a:srgbClr val="0A2748"/>
          </a:solidFill>
          <a:ln xmlns:a="http://schemas.openxmlformats.org/drawingml/2006/main" w="9525">
            <a:solidFill>
              <a:srgbClr val="48B8E8"/>
            </a:solidFill>
            <a:prstDash val="solid"/>
          </a:ln>
        </p:spPr>
      </p:sp>
      <p:sp>
        <p:nvSpPr>
          <p:cNvPr id="16" name="Source col title 2">
            <a:extLst xmlns:a="http://schemas.openxmlformats.org/drawingml/2006/main">
              <a:ext uri="{FF2B5EF4-FFF2-40B4-BE49-F238E27FC236}">
                <a16:creationId xmlns:a16="http://schemas.microsoft.com/office/drawing/2014/main" id="{5B30A3E1-6611-4452-9711-2BAC54C2FDDE}"/>
              </a:ext>
            </a:extLst>
          </p:cNvPr>
          <p:cNvSpPr>
            <a:spLocks xmlns:a="http://schemas.openxmlformats.org/drawingml/2006/main" noGrp="1"/>
          </p:cNvSpPr>
          <p:nvPr/>
        </p:nvSpPr>
        <p:spPr>
          <a:xfrm xmlns:a="http://schemas.openxmlformats.org/drawingml/2006/main">
            <a:off x="6305550" y="1819275"/>
            <a:ext cx="2266950" cy="523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48B8E8"/>
                </a:solidFill>
              </a:defRPr>
            </a:pPr>
            <a:r>
              <a:rPr sz="1275" b="1" i="0">
                <a:solidFill>
                  <a:srgbClr val="48B8E8"/>
                </a:solidFill>
              </a:rPr>
              <a:t>MECHANISM + SUSCEPTIBILITY</a:t>
            </a:r>
          </a:p>
        </p:txBody>
      </p:sp>
      <p:sp>
        <p:nvSpPr>
          <p:cNvPr id="17" name="Source col body 2">
            <a:extLst xmlns:a="http://schemas.openxmlformats.org/drawingml/2006/main">
              <a:ext uri="{FF2B5EF4-FFF2-40B4-BE49-F238E27FC236}">
                <a16:creationId xmlns:a16="http://schemas.microsoft.com/office/drawing/2014/main" id="{6F51F023-E1B0-4D30-841F-68AD22875023}"/>
              </a:ext>
            </a:extLst>
          </p:cNvPr>
          <p:cNvSpPr>
            <a:spLocks xmlns:a="http://schemas.openxmlformats.org/drawingml/2006/main" noGrp="1"/>
          </p:cNvSpPr>
          <p:nvPr/>
        </p:nvSpPr>
        <p:spPr>
          <a:xfrm xmlns:a="http://schemas.openxmlformats.org/drawingml/2006/main">
            <a:off x="6353175" y="2676525"/>
            <a:ext cx="2171700" cy="26670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275" b="0" i="0">
                <a:solidFill>
                  <a:srgbClr val="FFFFFF"/>
                </a:solidFill>
              </a:defRPr>
            </a:pPr>
            <a:r>
              <a:rPr sz="1275" b="0" i="0">
                <a:solidFill>
                  <a:srgbClr val="FFFFFF"/>
                </a:solidFill>
              </a:rPr>
              <a:t>Lai compilations</a:t>
            </a:r>
          </a:p>
          <a:p xmlns:a="http://schemas.openxmlformats.org/drawingml/2006/main">
            <a:pPr algn="ctr">
              <a:defRPr sz="1275" b="0" i="0">
                <a:solidFill>
                  <a:srgbClr val="FFFFFF"/>
                </a:solidFill>
              </a:defRPr>
            </a:pPr>
            <a:r>
              <a:rPr sz="1275" b="0" i="0">
                <a:solidFill>
                  <a:srgbClr val="FFFFFF"/>
                </a:solidFill>
              </a:rPr>
              <a:t>WHO oxidative review + critique</a:t>
            </a:r>
          </a:p>
          <a:p xmlns:a="http://schemas.openxmlformats.org/drawingml/2006/main">
            <a:pPr algn="ctr">
              <a:defRPr sz="1275" b="0" i="0">
                <a:solidFill>
                  <a:srgbClr val="FFFFFF"/>
                </a:solidFill>
              </a:defRPr>
            </a:pPr>
            <a:r>
              <a:rPr sz="1275" b="0" i="0">
                <a:solidFill>
                  <a:srgbClr val="FFFFFF"/>
                </a:solidFill>
              </a:rPr>
              <a:t>DNA evidence map</a:t>
            </a:r>
          </a:p>
          <a:p xmlns:a="http://schemas.openxmlformats.org/drawingml/2006/main">
            <a:pPr algn="ctr">
              <a:defRPr sz="1275" b="0" i="0">
                <a:solidFill>
                  <a:srgbClr val="FFFFFF"/>
                </a:solidFill>
              </a:defRPr>
            </a:pPr>
            <a:r>
              <a:rPr sz="1275" b="0" i="0">
                <a:solidFill>
                  <a:srgbClr val="FFFFFF"/>
                </a:solidFill>
              </a:rPr>
              <a:t>CACNA1C human studies</a:t>
            </a:r>
          </a:p>
          <a:p xmlns:a="http://schemas.openxmlformats.org/drawingml/2006/main">
            <a:pPr algn="ctr">
              <a:defRPr sz="1275" b="0" i="0">
                <a:solidFill>
                  <a:srgbClr val="FFFFFF"/>
                </a:solidFill>
              </a:defRPr>
            </a:pPr>
            <a:r>
              <a:rPr sz="1275" b="0" i="0">
                <a:solidFill>
                  <a:srgbClr val="FFFFFF"/>
                </a:solidFill>
              </a:rPr>
              <a:t>CYB5B + cellular subtype</a:t>
            </a:r>
          </a:p>
        </p:txBody>
      </p:sp>
      <p:sp>
        <p:nvSpPr>
          <p:cNvPr id="18" name="Source col 3">
            <a:extLst xmlns:a="http://schemas.openxmlformats.org/drawingml/2006/main">
              <a:ext uri="{FF2B5EF4-FFF2-40B4-BE49-F238E27FC236}">
                <a16:creationId xmlns:a16="http://schemas.microsoft.com/office/drawing/2014/main" id="{373C1683-117F-40DC-9B78-A34F7BE1CE68}"/>
              </a:ext>
            </a:extLst>
          </p:cNvPr>
          <p:cNvSpPr>
            <a:spLocks xmlns:a="http://schemas.openxmlformats.org/drawingml/2006/main" noGrp="1"/>
          </p:cNvSpPr>
          <p:nvPr/>
        </p:nvSpPr>
        <p:spPr>
          <a:xfrm xmlns:a="http://schemas.openxmlformats.org/drawingml/2006/main">
            <a:off x="8915400" y="1590675"/>
            <a:ext cx="2647950" cy="4219575"/>
          </a:xfrm>
          <a:prstGeom xmlns:a="http://schemas.openxmlformats.org/drawingml/2006/main" prst="roundRect">
            <a:avLst>
              <a:gd name="adj" fmla="val 4317"/>
            </a:avLst>
          </a:prstGeom>
          <a:solidFill xmlns:a="http://schemas.openxmlformats.org/drawingml/2006/main">
            <a:srgbClr val="0E3A68"/>
          </a:solidFill>
          <a:ln xmlns:a="http://schemas.openxmlformats.org/drawingml/2006/main" w="9525">
            <a:solidFill>
              <a:srgbClr val="F4C542"/>
            </a:solidFill>
            <a:prstDash val="solid"/>
          </a:ln>
        </p:spPr>
      </p:sp>
      <p:sp>
        <p:nvSpPr>
          <p:cNvPr id="19" name="Source col title 3">
            <a:extLst xmlns:a="http://schemas.openxmlformats.org/drawingml/2006/main">
              <a:ext uri="{FF2B5EF4-FFF2-40B4-BE49-F238E27FC236}">
                <a16:creationId xmlns:a16="http://schemas.microsoft.com/office/drawing/2014/main" id="{CC68A16A-DE2D-4C7C-ADC3-C1D1C76DC188}"/>
              </a:ext>
            </a:extLst>
          </p:cNvPr>
          <p:cNvSpPr>
            <a:spLocks xmlns:a="http://schemas.openxmlformats.org/drawingml/2006/main" noGrp="1"/>
          </p:cNvSpPr>
          <p:nvPr/>
        </p:nvSpPr>
        <p:spPr>
          <a:xfrm xmlns:a="http://schemas.openxmlformats.org/drawingml/2006/main">
            <a:off x="9105900" y="1819275"/>
            <a:ext cx="2266950" cy="523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4C542"/>
                </a:solidFill>
              </a:defRPr>
            </a:pPr>
            <a:r>
              <a:rPr sz="1275" b="1" i="0">
                <a:solidFill>
                  <a:srgbClr val="F4C542"/>
                </a:solidFill>
              </a:rPr>
              <a:t>HUMAN + POLICY</a:t>
            </a:r>
          </a:p>
        </p:txBody>
      </p:sp>
      <p:sp>
        <p:nvSpPr>
          <p:cNvPr id="20" name="Source col body 3">
            <a:extLst xmlns:a="http://schemas.openxmlformats.org/drawingml/2006/main">
              <a:ext uri="{FF2B5EF4-FFF2-40B4-BE49-F238E27FC236}">
                <a16:creationId xmlns:a16="http://schemas.microsoft.com/office/drawing/2014/main" id="{932CCDC2-62DF-4DF7-9416-C2A699FC098E}"/>
              </a:ext>
            </a:extLst>
          </p:cNvPr>
          <p:cNvSpPr>
            <a:spLocks xmlns:a="http://schemas.openxmlformats.org/drawingml/2006/main" noGrp="1"/>
          </p:cNvSpPr>
          <p:nvPr/>
        </p:nvSpPr>
        <p:spPr>
          <a:xfrm xmlns:a="http://schemas.openxmlformats.org/drawingml/2006/main">
            <a:off x="9153525" y="2676525"/>
            <a:ext cx="2171700" cy="2667000"/>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ctr">
              <a:defRPr sz="1275" b="0" i="0">
                <a:solidFill>
                  <a:srgbClr val="FFFFFF"/>
                </a:solidFill>
              </a:defRPr>
            </a:pPr>
            <a:r>
              <a:rPr sz="1275" b="0" i="0">
                <a:solidFill>
                  <a:srgbClr val="FFFFFF"/>
                </a:solidFill>
              </a:rPr>
              <a:t>WHO human review</a:t>
            </a:r>
          </a:p>
          <a:p xmlns:a="http://schemas.openxmlformats.org/drawingml/2006/main">
            <a:pPr algn="ctr">
              <a:defRPr sz="1275" b="0" i="0">
                <a:solidFill>
                  <a:srgbClr val="FFFFFF"/>
                </a:solidFill>
              </a:defRPr>
            </a:pPr>
            <a:r>
              <a:rPr sz="1275" b="0" i="0">
                <a:solidFill>
                  <a:srgbClr val="FFFFFF"/>
                </a:solidFill>
              </a:rPr>
              <a:t>COSMOS cohort</a:t>
            </a:r>
          </a:p>
          <a:p xmlns:a="http://schemas.openxmlformats.org/drawingml/2006/main">
            <a:pPr algn="ctr">
              <a:defRPr sz="1275" b="0" i="0">
                <a:solidFill>
                  <a:srgbClr val="FFFFFF"/>
                </a:solidFill>
              </a:defRPr>
            </a:pPr>
            <a:r>
              <a:rPr sz="1275" b="0" i="0">
                <a:solidFill>
                  <a:srgbClr val="FFFFFF"/>
                </a:solidFill>
              </a:rPr>
              <a:t>Case-control meta-analysis</a:t>
            </a:r>
          </a:p>
          <a:p xmlns:a="http://schemas.openxmlformats.org/drawingml/2006/main">
            <a:pPr algn="ctr">
              <a:defRPr sz="1275" b="0" i="0">
                <a:solidFill>
                  <a:srgbClr val="FFFFFF"/>
                </a:solidFill>
              </a:defRPr>
            </a:pPr>
            <a:r>
              <a:rPr sz="1275" b="0" i="0">
                <a:solidFill>
                  <a:srgbClr val="FFFFFF"/>
                </a:solidFill>
              </a:rPr>
              <a:t>NCI SEER + CBTRUS</a:t>
            </a:r>
          </a:p>
          <a:p xmlns:a="http://schemas.openxmlformats.org/drawingml/2006/main">
            <a:pPr algn="ctr">
              <a:defRPr sz="1275" b="0" i="0">
                <a:solidFill>
                  <a:srgbClr val="FFFFFF"/>
                </a:solidFill>
              </a:defRPr>
            </a:pPr>
            <a:r>
              <a:rPr sz="1275" b="0" i="0">
                <a:solidFill>
                  <a:srgbClr val="FFFFFF"/>
                </a:solidFill>
              </a:rPr>
              <a:t>IEEE 802.11bb</a:t>
            </a:r>
          </a:p>
        </p:txBody>
      </p:sp>
      <p:sp>
        <p:nvSpPr>
          <p:cNvPr id="21" name="Source note">
            <a:extLst xmlns:a="http://schemas.openxmlformats.org/drawingml/2006/main">
              <a:ext uri="{FF2B5EF4-FFF2-40B4-BE49-F238E27FC236}">
                <a16:creationId xmlns:a16="http://schemas.microsoft.com/office/drawing/2014/main" id="{013C7318-CE83-4A6F-9DAA-84F0F7D9F60F}"/>
              </a:ext>
            </a:extLst>
          </p:cNvPr>
          <p:cNvSpPr>
            <a:spLocks xmlns:a="http://schemas.openxmlformats.org/drawingml/2006/main" noGrp="1"/>
          </p:cNvSpPr>
          <p:nvPr/>
        </p:nvSpPr>
        <p:spPr>
          <a:xfrm xmlns:a="http://schemas.openxmlformats.org/drawingml/2006/main">
            <a:off x="1333500" y="5953125"/>
            <a:ext cx="9525000" cy="3333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FE58A"/>
                </a:solidFill>
              </a:defRPr>
            </a:pPr>
            <a:r>
              <a:rPr sz="1275" b="1" i="0">
                <a:solidFill>
                  <a:srgbClr val="FFE58A"/>
                </a:solidFill>
              </a:rPr>
              <a:t>Full citations, links, exact SEER queries, limitations, and the complete Clean Ether Act blueprint are in the companion flagship paper.</a:t>
            </a:r>
          </a:p>
        </p:txBody>
      </p:sp>
    </p:spTree>
    <p:extLst>
      <p:ext uri="{BB962C8B-B14F-4D97-AF65-F5344CB8AC3E}">
        <p14:creationId xmlns:p14="http://schemas.microsoft.com/office/powerpoint/2010/main" val="35510956"/>
      </p:ext>
    </p:extLst>
  </p:cSld>
</p:sld>
</file>

<file path=ppt/slides/slide5.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3" name="Top cyan rule">
            <a:extLst xmlns:a="http://schemas.openxmlformats.org/drawingml/2006/main">
              <a:ext uri="{FF2B5EF4-FFF2-40B4-BE49-F238E27FC236}">
                <a16:creationId xmlns:a16="http://schemas.microsoft.com/office/drawing/2014/main" id="{72D4DB27-BEF4-48F7-BD0A-0CEF94BDDA07}"/>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45D5A92B-5837-4D8E-AB38-F65767FCE124}"/>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STANDARD</a:t>
            </a:r>
          </a:p>
        </p:txBody>
      </p:sp>
      <p:sp>
        <p:nvSpPr>
          <p:cNvPr id="3" name="Evidence tag">
            <a:extLst xmlns:a="http://schemas.openxmlformats.org/drawingml/2006/main">
              <a:ext uri="{FF2B5EF4-FFF2-40B4-BE49-F238E27FC236}">
                <a16:creationId xmlns:a16="http://schemas.microsoft.com/office/drawing/2014/main" id="{E3457E7A-1889-4667-88CF-5B485D33FFCD}"/>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AA91FC93-65FC-463B-82C3-ED791B949733}"/>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REGULATORY SCOPE</a:t>
            </a:r>
          </a:p>
        </p:txBody>
      </p:sp>
      <p:sp>
        <p:nvSpPr>
          <p:cNvPr id="5" name="Slide title">
            <a:extLst xmlns:a="http://schemas.openxmlformats.org/drawingml/2006/main">
              <a:ext uri="{FF2B5EF4-FFF2-40B4-BE49-F238E27FC236}">
                <a16:creationId xmlns:a16="http://schemas.microsoft.com/office/drawing/2014/main" id="{6E296D58-3206-4595-B611-8EB41DF74879}"/>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Compliance is not a safety finding</a:t>
            </a:r>
          </a:p>
        </p:txBody>
      </p:sp>
      <p:sp>
        <p:nvSpPr>
          <p:cNvPr id="6" name="Gold rule">
            <a:extLst xmlns:a="http://schemas.openxmlformats.org/drawingml/2006/main">
              <a:ext uri="{FF2B5EF4-FFF2-40B4-BE49-F238E27FC236}">
                <a16:creationId xmlns:a16="http://schemas.microsoft.com/office/drawing/2014/main" id="{9C290E3E-4D4F-4CB4-BA50-9DAC2487983E}"/>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7B5C3CC6-EF71-4F4D-A7CC-09989D3E7335}"/>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463FD68E-829E-4CFD-A8C9-8178F7801B05}"/>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05</a:t>
            </a:r>
          </a:p>
        </p:txBody>
      </p:sp>
      <p:sp>
        <p:nvSpPr>
          <p:cNvPr id="9" name="Header 0">
            <a:extLst xmlns:a="http://schemas.openxmlformats.org/drawingml/2006/main">
              <a:ext uri="{FF2B5EF4-FFF2-40B4-BE49-F238E27FC236}">
                <a16:creationId xmlns:a16="http://schemas.microsoft.com/office/drawing/2014/main" id="{09B2EE3D-3CA1-4CB6-9035-EF855FE1A5B0}"/>
              </a:ext>
            </a:extLst>
          </p:cNvPr>
          <p:cNvSpPr>
            <a:spLocks xmlns:a="http://schemas.openxmlformats.org/drawingml/2006/main" noGrp="1"/>
          </p:cNvSpPr>
          <p:nvPr/>
        </p:nvSpPr>
        <p:spPr>
          <a:xfrm xmlns:a="http://schemas.openxmlformats.org/drawingml/2006/main">
            <a:off x="514350" y="1524000"/>
            <a:ext cx="5358384" cy="552450"/>
          </a:xfrm>
          <a:prstGeom xmlns:a="http://schemas.openxmlformats.org/drawingml/2006/main" prst="rect">
            <a:avLst/>
          </a:prstGeom>
          <a:solidFill xmlns:a="http://schemas.openxmlformats.org/drawingml/2006/main">
            <a:srgbClr val="13578D"/>
          </a:solidFill>
          <a:ln xmlns:a="http://schemas.openxmlformats.org/drawingml/2006/main" w="9525">
            <a:solidFill>
              <a:srgbClr val="48B8E8"/>
            </a:solidFill>
            <a:prstDash val="solid"/>
          </a:ln>
        </p:spPr>
      </p:sp>
      <p:sp>
        <p:nvSpPr>
          <p:cNvPr id="10" name="Header text 0">
            <a:extLst xmlns:a="http://schemas.openxmlformats.org/drawingml/2006/main">
              <a:ext uri="{FF2B5EF4-FFF2-40B4-BE49-F238E27FC236}">
                <a16:creationId xmlns:a16="http://schemas.microsoft.com/office/drawing/2014/main" id="{679C576B-6F77-47BC-AE4E-3E81DEF66CB1}"/>
              </a:ext>
            </a:extLst>
          </p:cNvPr>
          <p:cNvSpPr>
            <a:spLocks xmlns:a="http://schemas.openxmlformats.org/drawingml/2006/main" noGrp="1"/>
          </p:cNvSpPr>
          <p:nvPr/>
        </p:nvSpPr>
        <p:spPr>
          <a:xfrm xmlns:a="http://schemas.openxmlformats.org/drawingml/2006/main">
            <a:off x="609600" y="1600200"/>
            <a:ext cx="5167884"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A compliance test can show</a:t>
            </a:r>
          </a:p>
        </p:txBody>
      </p:sp>
      <p:sp>
        <p:nvSpPr>
          <p:cNvPr id="11" name="Header 1">
            <a:extLst xmlns:a="http://schemas.openxmlformats.org/drawingml/2006/main">
              <a:ext uri="{FF2B5EF4-FFF2-40B4-BE49-F238E27FC236}">
                <a16:creationId xmlns:a16="http://schemas.microsoft.com/office/drawing/2014/main" id="{33169632-90E2-4D34-BCAA-E575242E1114}"/>
              </a:ext>
            </a:extLst>
          </p:cNvPr>
          <p:cNvSpPr>
            <a:spLocks xmlns:a="http://schemas.openxmlformats.org/drawingml/2006/main" noGrp="1"/>
          </p:cNvSpPr>
          <p:nvPr/>
        </p:nvSpPr>
        <p:spPr>
          <a:xfrm xmlns:a="http://schemas.openxmlformats.org/drawingml/2006/main">
            <a:off x="5872734" y="1524000"/>
            <a:ext cx="5804916" cy="552450"/>
          </a:xfrm>
          <a:prstGeom xmlns:a="http://schemas.openxmlformats.org/drawingml/2006/main" prst="rect">
            <a:avLst/>
          </a:prstGeom>
          <a:solidFill xmlns:a="http://schemas.openxmlformats.org/drawingml/2006/main">
            <a:srgbClr val="0E3A68"/>
          </a:solidFill>
          <a:ln xmlns:a="http://schemas.openxmlformats.org/drawingml/2006/main" w="9525">
            <a:solidFill>
              <a:srgbClr val="48B8E8"/>
            </a:solidFill>
            <a:prstDash val="solid"/>
          </a:ln>
        </p:spPr>
      </p:sp>
      <p:sp>
        <p:nvSpPr>
          <p:cNvPr id="12" name="Header text 1">
            <a:extLst xmlns:a="http://schemas.openxmlformats.org/drawingml/2006/main">
              <a:ext uri="{FF2B5EF4-FFF2-40B4-BE49-F238E27FC236}">
                <a16:creationId xmlns:a16="http://schemas.microsoft.com/office/drawing/2014/main" id="{4E2DFBC6-FBBA-43D2-B32E-355A12A9B3A4}"/>
              </a:ext>
            </a:extLst>
          </p:cNvPr>
          <p:cNvSpPr>
            <a:spLocks xmlns:a="http://schemas.openxmlformats.org/drawingml/2006/main" noGrp="1"/>
          </p:cNvSpPr>
          <p:nvPr/>
        </p:nvSpPr>
        <p:spPr>
          <a:xfrm xmlns:a="http://schemas.openxmlformats.org/drawingml/2006/main">
            <a:off x="5967984" y="1600200"/>
            <a:ext cx="5614416" cy="4000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FFFFFF"/>
                </a:solidFill>
              </a:defRPr>
            </a:pPr>
            <a:r>
              <a:rPr sz="1050" b="1" i="0">
                <a:solidFill>
                  <a:srgbClr val="FFFFFF"/>
                </a:solidFill>
              </a:rPr>
              <a:t>A compliance test does not establish</a:t>
            </a:r>
          </a:p>
        </p:txBody>
      </p:sp>
      <p:sp>
        <p:nvSpPr>
          <p:cNvPr id="13" name="Cell 0-0">
            <a:extLst xmlns:a="http://schemas.openxmlformats.org/drawingml/2006/main">
              <a:ext uri="{FF2B5EF4-FFF2-40B4-BE49-F238E27FC236}">
                <a16:creationId xmlns:a16="http://schemas.microsoft.com/office/drawing/2014/main" id="{5027927D-3177-429E-8565-15DF13CD8D2D}"/>
              </a:ext>
            </a:extLst>
          </p:cNvPr>
          <p:cNvSpPr>
            <a:spLocks xmlns:a="http://schemas.openxmlformats.org/drawingml/2006/main" noGrp="1"/>
          </p:cNvSpPr>
          <p:nvPr/>
        </p:nvSpPr>
        <p:spPr>
          <a:xfrm xmlns:a="http://schemas.openxmlformats.org/drawingml/2006/main">
            <a:off x="514350" y="2076450"/>
            <a:ext cx="5358384"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14" name="Cell text 0-0">
            <a:extLst xmlns:a="http://schemas.openxmlformats.org/drawingml/2006/main">
              <a:ext uri="{FF2B5EF4-FFF2-40B4-BE49-F238E27FC236}">
                <a16:creationId xmlns:a16="http://schemas.microsoft.com/office/drawing/2014/main" id="{F5AE6C61-A28C-41BD-AC33-1642072DB937}"/>
              </a:ext>
            </a:extLst>
          </p:cNvPr>
          <p:cNvSpPr>
            <a:spLocks xmlns:a="http://schemas.openxmlformats.org/drawingml/2006/main" noGrp="1"/>
          </p:cNvSpPr>
          <p:nvPr/>
        </p:nvSpPr>
        <p:spPr>
          <a:xfrm xmlns:a="http://schemas.openxmlformats.org/drawingml/2006/main">
            <a:off x="619125" y="2152650"/>
            <a:ext cx="5148834"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Absorbed energy stayed below the limit in the test configuration</a:t>
            </a:r>
          </a:p>
        </p:txBody>
      </p:sp>
      <p:sp>
        <p:nvSpPr>
          <p:cNvPr id="15" name="Cell 0-1">
            <a:extLst xmlns:a="http://schemas.openxmlformats.org/drawingml/2006/main">
              <a:ext uri="{FF2B5EF4-FFF2-40B4-BE49-F238E27FC236}">
                <a16:creationId xmlns:a16="http://schemas.microsoft.com/office/drawing/2014/main" id="{80321986-AB54-4953-BAC0-FE9622ED0C6B}"/>
              </a:ext>
            </a:extLst>
          </p:cNvPr>
          <p:cNvSpPr>
            <a:spLocks xmlns:a="http://schemas.openxmlformats.org/drawingml/2006/main" noGrp="1"/>
          </p:cNvSpPr>
          <p:nvPr/>
        </p:nvSpPr>
        <p:spPr>
          <a:xfrm xmlns:a="http://schemas.openxmlformats.org/drawingml/2006/main">
            <a:off x="5872734" y="2076450"/>
            <a:ext cx="5804916"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16" name="Cell text 0-1">
            <a:extLst xmlns:a="http://schemas.openxmlformats.org/drawingml/2006/main">
              <a:ext uri="{FF2B5EF4-FFF2-40B4-BE49-F238E27FC236}">
                <a16:creationId xmlns:a16="http://schemas.microsoft.com/office/drawing/2014/main" id="{8F18866B-8D6F-49E0-AEB0-F283EC861E5D}"/>
              </a:ext>
            </a:extLst>
          </p:cNvPr>
          <p:cNvSpPr>
            <a:spLocks xmlns:a="http://schemas.openxmlformats.org/drawingml/2006/main" noGrp="1"/>
          </p:cNvSpPr>
          <p:nvPr/>
        </p:nvSpPr>
        <p:spPr>
          <a:xfrm xmlns:a="http://schemas.openxmlformats.org/drawingml/2006/main">
            <a:off x="5977509" y="2152650"/>
            <a:ext cx="5595366"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No chronic biological effect occurs below that limit</a:t>
            </a:r>
          </a:p>
        </p:txBody>
      </p:sp>
      <p:sp>
        <p:nvSpPr>
          <p:cNvPr id="17" name="Cell 1-0">
            <a:extLst xmlns:a="http://schemas.openxmlformats.org/drawingml/2006/main">
              <a:ext uri="{FF2B5EF4-FFF2-40B4-BE49-F238E27FC236}">
                <a16:creationId xmlns:a16="http://schemas.microsoft.com/office/drawing/2014/main" id="{4668FE48-E742-4BC3-9272-23858C2442BE}"/>
              </a:ext>
            </a:extLst>
          </p:cNvPr>
          <p:cNvSpPr>
            <a:spLocks xmlns:a="http://schemas.openxmlformats.org/drawingml/2006/main" noGrp="1"/>
          </p:cNvSpPr>
          <p:nvPr/>
        </p:nvSpPr>
        <p:spPr>
          <a:xfrm xmlns:a="http://schemas.openxmlformats.org/drawingml/2006/main">
            <a:off x="514350" y="2914650"/>
            <a:ext cx="5358384"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18" name="Cell text 1-0">
            <a:extLst xmlns:a="http://schemas.openxmlformats.org/drawingml/2006/main">
              <a:ext uri="{FF2B5EF4-FFF2-40B4-BE49-F238E27FC236}">
                <a16:creationId xmlns:a16="http://schemas.microsoft.com/office/drawing/2014/main" id="{44078D61-BD94-46BB-AA74-553296211FC7}"/>
              </a:ext>
            </a:extLst>
          </p:cNvPr>
          <p:cNvSpPr>
            <a:spLocks xmlns:a="http://schemas.openxmlformats.org/drawingml/2006/main" noGrp="1"/>
          </p:cNvSpPr>
          <p:nvPr/>
        </p:nvSpPr>
        <p:spPr>
          <a:xfrm xmlns:a="http://schemas.openxmlformats.org/drawingml/2006/main">
            <a:off x="619125" y="2990850"/>
            <a:ext cx="5148834"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A peak met spatial and temporal averaging rules</a:t>
            </a:r>
          </a:p>
        </p:txBody>
      </p:sp>
      <p:sp>
        <p:nvSpPr>
          <p:cNvPr id="19" name="Cell 1-1">
            <a:extLst xmlns:a="http://schemas.openxmlformats.org/drawingml/2006/main">
              <a:ext uri="{FF2B5EF4-FFF2-40B4-BE49-F238E27FC236}">
                <a16:creationId xmlns:a16="http://schemas.microsoft.com/office/drawing/2014/main" id="{12D5F33E-3EBE-480E-8CDC-FC58E0488C12}"/>
              </a:ext>
            </a:extLst>
          </p:cNvPr>
          <p:cNvSpPr>
            <a:spLocks xmlns:a="http://schemas.openxmlformats.org/drawingml/2006/main" noGrp="1"/>
          </p:cNvSpPr>
          <p:nvPr/>
        </p:nvSpPr>
        <p:spPr>
          <a:xfrm xmlns:a="http://schemas.openxmlformats.org/drawingml/2006/main">
            <a:off x="5872734" y="2914650"/>
            <a:ext cx="5804916"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0" name="Cell text 1-1">
            <a:extLst xmlns:a="http://schemas.openxmlformats.org/drawingml/2006/main">
              <a:ext uri="{FF2B5EF4-FFF2-40B4-BE49-F238E27FC236}">
                <a16:creationId xmlns:a16="http://schemas.microsoft.com/office/drawing/2014/main" id="{C4FA9AE1-30DA-43B6-9228-A168E17D79E7}"/>
              </a:ext>
            </a:extLst>
          </p:cNvPr>
          <p:cNvSpPr>
            <a:spLocks xmlns:a="http://schemas.openxmlformats.org/drawingml/2006/main" noGrp="1"/>
          </p:cNvSpPr>
          <p:nvPr/>
        </p:nvSpPr>
        <p:spPr>
          <a:xfrm xmlns:a="http://schemas.openxmlformats.org/drawingml/2006/main">
            <a:off x="5977509" y="2990850"/>
            <a:ext cx="5595366"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Modulation, pulse structure, phase, and intermittency are irrelevant</a:t>
            </a:r>
          </a:p>
        </p:txBody>
      </p:sp>
      <p:sp>
        <p:nvSpPr>
          <p:cNvPr id="21" name="Cell 2-0">
            <a:extLst xmlns:a="http://schemas.openxmlformats.org/drawingml/2006/main">
              <a:ext uri="{FF2B5EF4-FFF2-40B4-BE49-F238E27FC236}">
                <a16:creationId xmlns:a16="http://schemas.microsoft.com/office/drawing/2014/main" id="{1FF40805-8B66-4DFA-A2DD-8985F8E153FB}"/>
              </a:ext>
            </a:extLst>
          </p:cNvPr>
          <p:cNvSpPr>
            <a:spLocks xmlns:a="http://schemas.openxmlformats.org/drawingml/2006/main" noGrp="1"/>
          </p:cNvSpPr>
          <p:nvPr/>
        </p:nvSpPr>
        <p:spPr>
          <a:xfrm xmlns:a="http://schemas.openxmlformats.org/drawingml/2006/main">
            <a:off x="514350" y="3752850"/>
            <a:ext cx="5358384"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2" name="Cell text 2-0">
            <a:extLst xmlns:a="http://schemas.openxmlformats.org/drawingml/2006/main">
              <a:ext uri="{FF2B5EF4-FFF2-40B4-BE49-F238E27FC236}">
                <a16:creationId xmlns:a16="http://schemas.microsoft.com/office/drawing/2014/main" id="{5599EC2F-5AE2-47F9-BB0B-B75CE72A4A9C}"/>
              </a:ext>
            </a:extLst>
          </p:cNvPr>
          <p:cNvSpPr>
            <a:spLocks xmlns:a="http://schemas.openxmlformats.org/drawingml/2006/main" noGrp="1"/>
          </p:cNvSpPr>
          <p:nvPr/>
        </p:nvSpPr>
        <p:spPr>
          <a:xfrm xmlns:a="http://schemas.openxmlformats.org/drawingml/2006/main">
            <a:off x="619125" y="3829050"/>
            <a:ext cx="5148834"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One device or site met an authorization requirement</a:t>
            </a:r>
          </a:p>
        </p:txBody>
      </p:sp>
      <p:sp>
        <p:nvSpPr>
          <p:cNvPr id="23" name="Cell 2-1">
            <a:extLst xmlns:a="http://schemas.openxmlformats.org/drawingml/2006/main">
              <a:ext uri="{FF2B5EF4-FFF2-40B4-BE49-F238E27FC236}">
                <a16:creationId xmlns:a16="http://schemas.microsoft.com/office/drawing/2014/main" id="{59B0BCBB-0CE0-4E9D-A12E-BB7A53486145}"/>
              </a:ext>
            </a:extLst>
          </p:cNvPr>
          <p:cNvSpPr>
            <a:spLocks xmlns:a="http://schemas.openxmlformats.org/drawingml/2006/main" noGrp="1"/>
          </p:cNvSpPr>
          <p:nvPr/>
        </p:nvSpPr>
        <p:spPr>
          <a:xfrm xmlns:a="http://schemas.openxmlformats.org/drawingml/2006/main">
            <a:off x="5872734" y="3752850"/>
            <a:ext cx="5804916"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24" name="Cell text 2-1">
            <a:extLst xmlns:a="http://schemas.openxmlformats.org/drawingml/2006/main">
              <a:ext uri="{FF2B5EF4-FFF2-40B4-BE49-F238E27FC236}">
                <a16:creationId xmlns:a16="http://schemas.microsoft.com/office/drawing/2014/main" id="{B7DE707D-1A85-4FC6-BD1E-4D53C699731E}"/>
              </a:ext>
            </a:extLst>
          </p:cNvPr>
          <p:cNvSpPr>
            <a:spLocks xmlns:a="http://schemas.openxmlformats.org/drawingml/2006/main" noGrp="1"/>
          </p:cNvSpPr>
          <p:nvPr/>
        </p:nvSpPr>
        <p:spPr>
          <a:xfrm xmlns:a="http://schemas.openxmlformats.org/drawingml/2006/main">
            <a:off x="5977509" y="3829050"/>
            <a:ext cx="5595366"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Lifetime multi-source exposure is safe</a:t>
            </a:r>
          </a:p>
        </p:txBody>
      </p:sp>
      <p:sp>
        <p:nvSpPr>
          <p:cNvPr id="25" name="Cell 3-0">
            <a:extLst xmlns:a="http://schemas.openxmlformats.org/drawingml/2006/main">
              <a:ext uri="{FF2B5EF4-FFF2-40B4-BE49-F238E27FC236}">
                <a16:creationId xmlns:a16="http://schemas.microsoft.com/office/drawing/2014/main" id="{A54E13C7-7ED4-46D0-A1CC-57DDE9B23643}"/>
              </a:ext>
            </a:extLst>
          </p:cNvPr>
          <p:cNvSpPr>
            <a:spLocks xmlns:a="http://schemas.openxmlformats.org/drawingml/2006/main" noGrp="1"/>
          </p:cNvSpPr>
          <p:nvPr/>
        </p:nvSpPr>
        <p:spPr>
          <a:xfrm xmlns:a="http://schemas.openxmlformats.org/drawingml/2006/main">
            <a:off x="514350" y="4591050"/>
            <a:ext cx="5358384"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6" name="Cell text 3-0">
            <a:extLst xmlns:a="http://schemas.openxmlformats.org/drawingml/2006/main">
              <a:ext uri="{FF2B5EF4-FFF2-40B4-BE49-F238E27FC236}">
                <a16:creationId xmlns:a16="http://schemas.microsoft.com/office/drawing/2014/main" id="{4217B5D4-CB14-47B5-B84B-1494C0349461}"/>
              </a:ext>
            </a:extLst>
          </p:cNvPr>
          <p:cNvSpPr>
            <a:spLocks xmlns:a="http://schemas.openxmlformats.org/drawingml/2006/main" noGrp="1"/>
          </p:cNvSpPr>
          <p:nvPr/>
        </p:nvSpPr>
        <p:spPr>
          <a:xfrm xmlns:a="http://schemas.openxmlformats.org/drawingml/2006/main">
            <a:off x="619125" y="4667250"/>
            <a:ext cx="5148834"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The heat-protection threshold was not exceeded</a:t>
            </a:r>
          </a:p>
        </p:txBody>
      </p:sp>
      <p:sp>
        <p:nvSpPr>
          <p:cNvPr id="27" name="Cell 3-1">
            <a:extLst xmlns:a="http://schemas.openxmlformats.org/drawingml/2006/main">
              <a:ext uri="{FF2B5EF4-FFF2-40B4-BE49-F238E27FC236}">
                <a16:creationId xmlns:a16="http://schemas.microsoft.com/office/drawing/2014/main" id="{62CD6234-082F-4916-9FB3-043E77085549}"/>
              </a:ext>
            </a:extLst>
          </p:cNvPr>
          <p:cNvSpPr>
            <a:spLocks xmlns:a="http://schemas.openxmlformats.org/drawingml/2006/main" noGrp="1"/>
          </p:cNvSpPr>
          <p:nvPr/>
        </p:nvSpPr>
        <p:spPr>
          <a:xfrm xmlns:a="http://schemas.openxmlformats.org/drawingml/2006/main">
            <a:off x="5872734" y="4591050"/>
            <a:ext cx="5804916" cy="838200"/>
          </a:xfrm>
          <a:prstGeom xmlns:a="http://schemas.openxmlformats.org/drawingml/2006/main" prst="rect">
            <a:avLst/>
          </a:prstGeom>
          <a:solidFill xmlns:a="http://schemas.openxmlformats.org/drawingml/2006/main">
            <a:srgbClr val="0C3156"/>
          </a:solidFill>
          <a:ln xmlns:a="http://schemas.openxmlformats.org/drawingml/2006/main" w="9525">
            <a:solidFill>
              <a:srgbClr val="13578D"/>
            </a:solidFill>
            <a:prstDash val="solid"/>
          </a:ln>
        </p:spPr>
      </p:sp>
      <p:sp>
        <p:nvSpPr>
          <p:cNvPr id="28" name="Cell text 3-1">
            <a:extLst xmlns:a="http://schemas.openxmlformats.org/drawingml/2006/main">
              <a:ext uri="{FF2B5EF4-FFF2-40B4-BE49-F238E27FC236}">
                <a16:creationId xmlns:a16="http://schemas.microsoft.com/office/drawing/2014/main" id="{56411B09-3503-432E-88E1-87D631A76FD2}"/>
              </a:ext>
            </a:extLst>
          </p:cNvPr>
          <p:cNvSpPr>
            <a:spLocks xmlns:a="http://schemas.openxmlformats.org/drawingml/2006/main" noGrp="1"/>
          </p:cNvSpPr>
          <p:nvPr/>
        </p:nvSpPr>
        <p:spPr>
          <a:xfrm xmlns:a="http://schemas.openxmlformats.org/drawingml/2006/main">
            <a:off x="5977509" y="4667250"/>
            <a:ext cx="5595366"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Children, pregnancy, fertility, illness, aging, or susceptible genotypes are protected</a:t>
            </a:r>
          </a:p>
        </p:txBody>
      </p:sp>
      <p:sp>
        <p:nvSpPr>
          <p:cNvPr id="29" name="Cell 4-0">
            <a:extLst xmlns:a="http://schemas.openxmlformats.org/drawingml/2006/main">
              <a:ext uri="{FF2B5EF4-FFF2-40B4-BE49-F238E27FC236}">
                <a16:creationId xmlns:a16="http://schemas.microsoft.com/office/drawing/2014/main" id="{E7C7BE0F-DD1B-4B5B-BCC6-91A735AF65E0}"/>
              </a:ext>
            </a:extLst>
          </p:cNvPr>
          <p:cNvSpPr>
            <a:spLocks xmlns:a="http://schemas.openxmlformats.org/drawingml/2006/main" noGrp="1"/>
          </p:cNvSpPr>
          <p:nvPr/>
        </p:nvSpPr>
        <p:spPr>
          <a:xfrm xmlns:a="http://schemas.openxmlformats.org/drawingml/2006/main">
            <a:off x="514350" y="5429250"/>
            <a:ext cx="5358384"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0" name="Cell text 4-0">
            <a:extLst xmlns:a="http://schemas.openxmlformats.org/drawingml/2006/main">
              <a:ext uri="{FF2B5EF4-FFF2-40B4-BE49-F238E27FC236}">
                <a16:creationId xmlns:a16="http://schemas.microsoft.com/office/drawing/2014/main" id="{82B7FF27-5597-4429-AE95-1341AF44E746}"/>
              </a:ext>
            </a:extLst>
          </p:cNvPr>
          <p:cNvSpPr>
            <a:spLocks xmlns:a="http://schemas.openxmlformats.org/drawingml/2006/main" noGrp="1"/>
          </p:cNvSpPr>
          <p:nvPr/>
        </p:nvSpPr>
        <p:spPr>
          <a:xfrm xmlns:a="http://schemas.openxmlformats.org/drawingml/2006/main">
            <a:off x="619125" y="5505450"/>
            <a:ext cx="5148834"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050" b="1" i="0">
                <a:solidFill>
                  <a:srgbClr val="FFFFFF"/>
                </a:solidFill>
              </a:defRPr>
            </a:pPr>
            <a:r>
              <a:rPr sz="1050" b="1" i="0">
                <a:solidFill>
                  <a:srgbClr val="FFFFFF"/>
                </a:solidFill>
              </a:rPr>
              <a:t>The product is legal to market or operate</a:t>
            </a:r>
          </a:p>
        </p:txBody>
      </p:sp>
      <p:sp>
        <p:nvSpPr>
          <p:cNvPr id="31" name="Cell 4-1">
            <a:extLst xmlns:a="http://schemas.openxmlformats.org/drawingml/2006/main">
              <a:ext uri="{FF2B5EF4-FFF2-40B4-BE49-F238E27FC236}">
                <a16:creationId xmlns:a16="http://schemas.microsoft.com/office/drawing/2014/main" id="{456D20DE-BD67-4594-AD6C-34255955766B}"/>
              </a:ext>
            </a:extLst>
          </p:cNvPr>
          <p:cNvSpPr>
            <a:spLocks xmlns:a="http://schemas.openxmlformats.org/drawingml/2006/main" noGrp="1"/>
          </p:cNvSpPr>
          <p:nvPr/>
        </p:nvSpPr>
        <p:spPr>
          <a:xfrm xmlns:a="http://schemas.openxmlformats.org/drawingml/2006/main">
            <a:off x="5872734" y="5429250"/>
            <a:ext cx="5804916" cy="838200"/>
          </a:xfrm>
          <a:prstGeom xmlns:a="http://schemas.openxmlformats.org/drawingml/2006/main" prst="rect">
            <a:avLst/>
          </a:prstGeom>
          <a:solidFill xmlns:a="http://schemas.openxmlformats.org/drawingml/2006/main">
            <a:srgbClr val="0A2748"/>
          </a:solidFill>
          <a:ln xmlns:a="http://schemas.openxmlformats.org/drawingml/2006/main" w="9525">
            <a:solidFill>
              <a:srgbClr val="13578D"/>
            </a:solidFill>
            <a:prstDash val="solid"/>
          </a:ln>
        </p:spPr>
      </p:sp>
      <p:sp>
        <p:nvSpPr>
          <p:cNvPr id="32" name="Cell text 4-1">
            <a:extLst xmlns:a="http://schemas.openxmlformats.org/drawingml/2006/main">
              <a:ext uri="{FF2B5EF4-FFF2-40B4-BE49-F238E27FC236}">
                <a16:creationId xmlns:a16="http://schemas.microsoft.com/office/drawing/2014/main" id="{FEB33045-D87A-4020-9D33-BA6C072ACE5F}"/>
              </a:ext>
            </a:extLst>
          </p:cNvPr>
          <p:cNvSpPr>
            <a:spLocks xmlns:a="http://schemas.openxmlformats.org/drawingml/2006/main" noGrp="1"/>
          </p:cNvSpPr>
          <p:nvPr/>
        </p:nvSpPr>
        <p:spPr>
          <a:xfrm xmlns:a="http://schemas.openxmlformats.org/drawingml/2006/main">
            <a:off x="5977509" y="5505450"/>
            <a:ext cx="5595366" cy="6858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0" i="0">
                <a:solidFill>
                  <a:srgbClr val="B8D0E8"/>
                </a:solidFill>
              </a:defRPr>
            </a:pPr>
            <a:r>
              <a:rPr sz="1050" b="0" i="0">
                <a:solidFill>
                  <a:srgbClr val="B8D0E8"/>
                </a:solidFill>
              </a:rPr>
              <a:t>The exposure was evaluated like a toxicant, reproductive hazard, or carcinogen</a:t>
            </a:r>
          </a:p>
        </p:txBody>
      </p:sp>
    </p:spTree>
    <p:extLst>
      <p:ext uri="{BB962C8B-B14F-4D97-AF65-F5344CB8AC3E}">
        <p14:creationId xmlns:p14="http://schemas.microsoft.com/office/powerpoint/2010/main" val="2104798987"/>
      </p:ext>
    </p:extLst>
  </p:cSld>
</p:sld>
</file>

<file path=ppt/slides/slide6.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39" name="Top cyan rule">
            <a:extLst xmlns:a="http://schemas.openxmlformats.org/drawingml/2006/main">
              <a:ext uri="{FF2B5EF4-FFF2-40B4-BE49-F238E27FC236}">
                <a16:creationId xmlns:a16="http://schemas.microsoft.com/office/drawing/2014/main" id="{6222AF14-30D9-4829-9CDB-A4803B585753}"/>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04B76D58-DA50-480A-B017-5B1FF288CAF7}"/>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STANDARD</a:t>
            </a:r>
          </a:p>
        </p:txBody>
      </p:sp>
      <p:sp>
        <p:nvSpPr>
          <p:cNvPr id="3" name="Evidence tag">
            <a:extLst xmlns:a="http://schemas.openxmlformats.org/drawingml/2006/main">
              <a:ext uri="{FF2B5EF4-FFF2-40B4-BE49-F238E27FC236}">
                <a16:creationId xmlns:a16="http://schemas.microsoft.com/office/drawing/2014/main" id="{910617A4-68F6-4DA7-B52E-8EB36230BFF0}"/>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E67E2662-522A-4017-99A8-D04D38E017FC}"/>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REGULATORY HISTORY</a:t>
            </a:r>
          </a:p>
        </p:txBody>
      </p:sp>
      <p:sp>
        <p:nvSpPr>
          <p:cNvPr id="5" name="Slide title">
            <a:extLst xmlns:a="http://schemas.openxmlformats.org/drawingml/2006/main">
              <a:ext uri="{FF2B5EF4-FFF2-40B4-BE49-F238E27FC236}">
                <a16:creationId xmlns:a16="http://schemas.microsoft.com/office/drawing/2014/main" id="{5D399234-0224-4632-BBED-6EA64E435191}"/>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framework is older than the phrase “1996 guidelines”</a:t>
            </a:r>
          </a:p>
        </p:txBody>
      </p:sp>
      <p:sp>
        <p:nvSpPr>
          <p:cNvPr id="6" name="Gold rule">
            <a:extLst xmlns:a="http://schemas.openxmlformats.org/drawingml/2006/main">
              <a:ext uri="{FF2B5EF4-FFF2-40B4-BE49-F238E27FC236}">
                <a16:creationId xmlns:a16="http://schemas.microsoft.com/office/drawing/2014/main" id="{B942B65C-3F75-456C-A643-D462254DC051}"/>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982E7F37-9888-4073-B60B-662CD2B7E33E}"/>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79AF74DE-C707-40EF-AB1C-DD1715ED158E}"/>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06</a:t>
            </a:r>
          </a:p>
        </p:txBody>
      </p:sp>
      <p:sp>
        <p:nvSpPr>
          <p:cNvPr id="9" name="Timeline line">
            <a:extLst xmlns:a="http://schemas.openxmlformats.org/drawingml/2006/main">
              <a:ext uri="{FF2B5EF4-FFF2-40B4-BE49-F238E27FC236}">
                <a16:creationId xmlns:a16="http://schemas.microsoft.com/office/drawing/2014/main" id="{1A289FEE-622D-45F8-B8AF-FD8A522DCC36}"/>
              </a:ext>
            </a:extLst>
          </p:cNvPr>
          <p:cNvSpPr>
            <a:spLocks xmlns:a="http://schemas.openxmlformats.org/drawingml/2006/main" noGrp="1"/>
          </p:cNvSpPr>
          <p:nvPr/>
        </p:nvSpPr>
        <p:spPr>
          <a:xfrm xmlns:a="http://schemas.openxmlformats.org/drawingml/2006/main">
            <a:off x="876300" y="3238500"/>
            <a:ext cx="10382250" cy="4762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0" name="Timeline dot 0">
            <a:extLst xmlns:a="http://schemas.openxmlformats.org/drawingml/2006/main">
              <a:ext uri="{FF2B5EF4-FFF2-40B4-BE49-F238E27FC236}">
                <a16:creationId xmlns:a16="http://schemas.microsoft.com/office/drawing/2014/main" id="{B7A64C3D-1556-4B9B-9025-84925718F89A}"/>
              </a:ext>
            </a:extLst>
          </p:cNvPr>
          <p:cNvSpPr>
            <a:spLocks xmlns:a="http://schemas.openxmlformats.org/drawingml/2006/main" noGrp="1"/>
          </p:cNvSpPr>
          <p:nvPr/>
        </p:nvSpPr>
        <p:spPr>
          <a:xfrm xmlns:a="http://schemas.openxmlformats.org/drawingml/2006/main">
            <a:off x="1257300" y="3067050"/>
            <a:ext cx="390525" cy="390525"/>
          </a:xfrm>
          <a:prstGeom xmlns:a="http://schemas.openxmlformats.org/drawingml/2006/main" prst="ellipse">
            <a:avLst/>
          </a:prstGeom>
          <a:solidFill xmlns:a="http://schemas.openxmlformats.org/drawingml/2006/main">
            <a:srgbClr val="13578D"/>
          </a:solidFill>
          <a:ln xmlns:a="http://schemas.openxmlformats.org/drawingml/2006/main" w="19050">
            <a:solidFill>
              <a:srgbClr val="FFFFFF"/>
            </a:solidFill>
            <a:prstDash val="solid"/>
          </a:ln>
        </p:spPr>
      </p:sp>
      <p:sp>
        <p:nvSpPr>
          <p:cNvPr id="11" name="Timeline year 0">
            <a:extLst xmlns:a="http://schemas.openxmlformats.org/drawingml/2006/main">
              <a:ext uri="{FF2B5EF4-FFF2-40B4-BE49-F238E27FC236}">
                <a16:creationId xmlns:a16="http://schemas.microsoft.com/office/drawing/2014/main" id="{1514DAAB-CC13-46FE-88D8-14E466E41B3C}"/>
              </a:ext>
            </a:extLst>
          </p:cNvPr>
          <p:cNvSpPr>
            <a:spLocks xmlns:a="http://schemas.openxmlformats.org/drawingml/2006/main" noGrp="1"/>
          </p:cNvSpPr>
          <p:nvPr/>
        </p:nvSpPr>
        <p:spPr>
          <a:xfrm xmlns:a="http://schemas.openxmlformats.org/drawingml/2006/main">
            <a:off x="904875" y="2057400"/>
            <a:ext cx="112395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1982</a:t>
            </a:r>
          </a:p>
        </p:txBody>
      </p:sp>
      <p:sp>
        <p:nvSpPr>
          <p:cNvPr id="12" name="Timeline title 0">
            <a:extLst xmlns:a="http://schemas.openxmlformats.org/drawingml/2006/main">
              <a:ext uri="{FF2B5EF4-FFF2-40B4-BE49-F238E27FC236}">
                <a16:creationId xmlns:a16="http://schemas.microsoft.com/office/drawing/2014/main" id="{5A9EBAB1-74BB-47BE-BA88-1E97EF7B590D}"/>
              </a:ext>
            </a:extLst>
          </p:cNvPr>
          <p:cNvSpPr>
            <a:spLocks xmlns:a="http://schemas.openxmlformats.org/drawingml/2006/main" noGrp="1"/>
          </p:cNvSpPr>
          <p:nvPr/>
        </p:nvSpPr>
        <p:spPr>
          <a:xfrm xmlns:a="http://schemas.openxmlformats.org/drawingml/2006/main">
            <a:off x="781050" y="2400300"/>
            <a:ext cx="138112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8ED8F2"/>
                </a:solidFill>
              </a:defRPr>
            </a:pPr>
            <a:r>
              <a:rPr sz="1050" b="1" i="0">
                <a:solidFill>
                  <a:srgbClr val="8ED8F2"/>
                </a:solidFill>
              </a:rPr>
              <a:t>ANSI C95.1-1982</a:t>
            </a:r>
          </a:p>
        </p:txBody>
      </p:sp>
      <p:sp>
        <p:nvSpPr>
          <p:cNvPr id="13" name="Timeline body 0">
            <a:extLst xmlns:a="http://schemas.openxmlformats.org/drawingml/2006/main">
              <a:ext uri="{FF2B5EF4-FFF2-40B4-BE49-F238E27FC236}">
                <a16:creationId xmlns:a16="http://schemas.microsoft.com/office/drawing/2014/main" id="{DDD7A2D4-EAF1-42E5-89C4-3F73F85DEC82}"/>
              </a:ext>
            </a:extLst>
          </p:cNvPr>
          <p:cNvSpPr>
            <a:spLocks xmlns:a="http://schemas.openxmlformats.org/drawingml/2006/main" noGrp="1"/>
          </p:cNvSpPr>
          <p:nvPr/>
        </p:nvSpPr>
        <p:spPr>
          <a:xfrm xmlns:a="http://schemas.openxmlformats.org/drawingml/2006/main">
            <a:off x="752475" y="2762250"/>
            <a:ext cx="1438275" cy="4381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825" b="0" i="0">
                <a:solidFill>
                  <a:srgbClr val="B8D0E8"/>
                </a:solidFill>
              </a:defRPr>
            </a:pPr>
            <a:r>
              <a:rPr sz="825" b="0" i="0">
                <a:solidFill>
                  <a:srgbClr val="B8D0E8"/>
                </a:solidFill>
              </a:rPr>
              <a:t>SAR-centered exposure standard</a:t>
            </a:r>
          </a:p>
        </p:txBody>
      </p:sp>
      <p:sp>
        <p:nvSpPr>
          <p:cNvPr id="14" name="Timeline dot 1">
            <a:extLst xmlns:a="http://schemas.openxmlformats.org/drawingml/2006/main">
              <a:ext uri="{FF2B5EF4-FFF2-40B4-BE49-F238E27FC236}">
                <a16:creationId xmlns:a16="http://schemas.microsoft.com/office/drawing/2014/main" id="{67F17081-08D3-4EA9-8AAA-A2DDC97D07E9}"/>
              </a:ext>
            </a:extLst>
          </p:cNvPr>
          <p:cNvSpPr>
            <a:spLocks xmlns:a="http://schemas.openxmlformats.org/drawingml/2006/main" noGrp="1"/>
          </p:cNvSpPr>
          <p:nvPr/>
        </p:nvSpPr>
        <p:spPr>
          <a:xfrm xmlns:a="http://schemas.openxmlformats.org/drawingml/2006/main">
            <a:off x="2781300" y="3067050"/>
            <a:ext cx="390525" cy="390525"/>
          </a:xfrm>
          <a:prstGeom xmlns:a="http://schemas.openxmlformats.org/drawingml/2006/main" prst="ellipse">
            <a:avLst/>
          </a:prstGeom>
          <a:solidFill xmlns:a="http://schemas.openxmlformats.org/drawingml/2006/main">
            <a:srgbClr val="13578D"/>
          </a:solidFill>
          <a:ln xmlns:a="http://schemas.openxmlformats.org/drawingml/2006/main" w="19050">
            <a:solidFill>
              <a:srgbClr val="FFFFFF"/>
            </a:solidFill>
            <a:prstDash val="solid"/>
          </a:ln>
        </p:spPr>
      </p:sp>
      <p:sp>
        <p:nvSpPr>
          <p:cNvPr id="15" name="Timeline year 1">
            <a:extLst xmlns:a="http://schemas.openxmlformats.org/drawingml/2006/main">
              <a:ext uri="{FF2B5EF4-FFF2-40B4-BE49-F238E27FC236}">
                <a16:creationId xmlns:a16="http://schemas.microsoft.com/office/drawing/2014/main" id="{6591C144-E832-4F94-9F1D-1803FD8E9554}"/>
              </a:ext>
            </a:extLst>
          </p:cNvPr>
          <p:cNvSpPr>
            <a:spLocks xmlns:a="http://schemas.openxmlformats.org/drawingml/2006/main" noGrp="1"/>
          </p:cNvSpPr>
          <p:nvPr/>
        </p:nvSpPr>
        <p:spPr>
          <a:xfrm xmlns:a="http://schemas.openxmlformats.org/drawingml/2006/main">
            <a:off x="2428875" y="3771900"/>
            <a:ext cx="112395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1985</a:t>
            </a:r>
          </a:p>
        </p:txBody>
      </p:sp>
      <p:sp>
        <p:nvSpPr>
          <p:cNvPr id="16" name="Timeline title 1">
            <a:extLst xmlns:a="http://schemas.openxmlformats.org/drawingml/2006/main">
              <a:ext uri="{FF2B5EF4-FFF2-40B4-BE49-F238E27FC236}">
                <a16:creationId xmlns:a16="http://schemas.microsoft.com/office/drawing/2014/main" id="{C185B8B8-EC02-4602-BCBB-F29BF34CF48E}"/>
              </a:ext>
            </a:extLst>
          </p:cNvPr>
          <p:cNvSpPr>
            <a:spLocks xmlns:a="http://schemas.openxmlformats.org/drawingml/2006/main" noGrp="1"/>
          </p:cNvSpPr>
          <p:nvPr/>
        </p:nvSpPr>
        <p:spPr>
          <a:xfrm xmlns:a="http://schemas.openxmlformats.org/drawingml/2006/main">
            <a:off x="2305050" y="4114800"/>
            <a:ext cx="138112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8ED8F2"/>
                </a:solidFill>
              </a:defRPr>
            </a:pPr>
            <a:r>
              <a:rPr sz="1050" b="1" i="0">
                <a:solidFill>
                  <a:srgbClr val="8ED8F2"/>
                </a:solidFill>
              </a:rPr>
              <a:t>FCC use begins</a:t>
            </a:r>
          </a:p>
        </p:txBody>
      </p:sp>
      <p:sp>
        <p:nvSpPr>
          <p:cNvPr id="17" name="Timeline body 1">
            <a:extLst xmlns:a="http://schemas.openxmlformats.org/drawingml/2006/main">
              <a:ext uri="{FF2B5EF4-FFF2-40B4-BE49-F238E27FC236}">
                <a16:creationId xmlns:a16="http://schemas.microsoft.com/office/drawing/2014/main" id="{1CEDC8C4-7E60-4590-8E74-761872230059}"/>
              </a:ext>
            </a:extLst>
          </p:cNvPr>
          <p:cNvSpPr>
            <a:spLocks xmlns:a="http://schemas.openxmlformats.org/drawingml/2006/main" noGrp="1"/>
          </p:cNvSpPr>
          <p:nvPr/>
        </p:nvSpPr>
        <p:spPr>
          <a:xfrm xmlns:a="http://schemas.openxmlformats.org/drawingml/2006/main">
            <a:off x="2276475" y="4476750"/>
            <a:ext cx="1438275" cy="4381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825" b="0" i="0">
                <a:solidFill>
                  <a:srgbClr val="B8D0E8"/>
                </a:solidFill>
              </a:defRPr>
            </a:pPr>
            <a:r>
              <a:rPr sz="825" b="0" i="0">
                <a:solidFill>
                  <a:srgbClr val="B8D0E8"/>
                </a:solidFill>
              </a:rPr>
              <a:t>Environmental RF evaluations</a:t>
            </a:r>
          </a:p>
        </p:txBody>
      </p:sp>
      <p:sp>
        <p:nvSpPr>
          <p:cNvPr id="18" name="Timeline dot 2">
            <a:extLst xmlns:a="http://schemas.openxmlformats.org/drawingml/2006/main">
              <a:ext uri="{FF2B5EF4-FFF2-40B4-BE49-F238E27FC236}">
                <a16:creationId xmlns:a16="http://schemas.microsoft.com/office/drawing/2014/main" id="{A70360C1-4558-4612-8206-9522345FBBE6}"/>
              </a:ext>
            </a:extLst>
          </p:cNvPr>
          <p:cNvSpPr>
            <a:spLocks xmlns:a="http://schemas.openxmlformats.org/drawingml/2006/main" noGrp="1"/>
          </p:cNvSpPr>
          <p:nvPr/>
        </p:nvSpPr>
        <p:spPr>
          <a:xfrm xmlns:a="http://schemas.openxmlformats.org/drawingml/2006/main">
            <a:off x="4305300" y="3067050"/>
            <a:ext cx="390525" cy="390525"/>
          </a:xfrm>
          <a:prstGeom xmlns:a="http://schemas.openxmlformats.org/drawingml/2006/main" prst="ellipse">
            <a:avLst/>
          </a:prstGeom>
          <a:solidFill xmlns:a="http://schemas.openxmlformats.org/drawingml/2006/main">
            <a:srgbClr val="13578D"/>
          </a:solidFill>
          <a:ln xmlns:a="http://schemas.openxmlformats.org/drawingml/2006/main" w="19050">
            <a:solidFill>
              <a:srgbClr val="FFFFFF"/>
            </a:solidFill>
            <a:prstDash val="solid"/>
          </a:ln>
        </p:spPr>
      </p:sp>
      <p:sp>
        <p:nvSpPr>
          <p:cNvPr id="19" name="Timeline year 2">
            <a:extLst xmlns:a="http://schemas.openxmlformats.org/drawingml/2006/main">
              <a:ext uri="{FF2B5EF4-FFF2-40B4-BE49-F238E27FC236}">
                <a16:creationId xmlns:a16="http://schemas.microsoft.com/office/drawing/2014/main" id="{607F8737-8D46-4734-888A-70A166048F73}"/>
              </a:ext>
            </a:extLst>
          </p:cNvPr>
          <p:cNvSpPr>
            <a:spLocks xmlns:a="http://schemas.openxmlformats.org/drawingml/2006/main" noGrp="1"/>
          </p:cNvSpPr>
          <p:nvPr/>
        </p:nvSpPr>
        <p:spPr>
          <a:xfrm xmlns:a="http://schemas.openxmlformats.org/drawingml/2006/main">
            <a:off x="3952875" y="2057400"/>
            <a:ext cx="112395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1986</a:t>
            </a:r>
          </a:p>
        </p:txBody>
      </p:sp>
      <p:sp>
        <p:nvSpPr>
          <p:cNvPr id="20" name="Timeline title 2">
            <a:extLst xmlns:a="http://schemas.openxmlformats.org/drawingml/2006/main">
              <a:ext uri="{FF2B5EF4-FFF2-40B4-BE49-F238E27FC236}">
                <a16:creationId xmlns:a16="http://schemas.microsoft.com/office/drawing/2014/main" id="{B63C3F34-9940-41F5-A082-675C8464B0A7}"/>
              </a:ext>
            </a:extLst>
          </p:cNvPr>
          <p:cNvSpPr>
            <a:spLocks xmlns:a="http://schemas.openxmlformats.org/drawingml/2006/main" noGrp="1"/>
          </p:cNvSpPr>
          <p:nvPr/>
        </p:nvSpPr>
        <p:spPr>
          <a:xfrm xmlns:a="http://schemas.openxmlformats.org/drawingml/2006/main">
            <a:off x="3829050" y="2400300"/>
            <a:ext cx="138112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8ED8F2"/>
                </a:solidFill>
              </a:defRPr>
            </a:pPr>
            <a:r>
              <a:rPr sz="1050" b="1" i="0">
                <a:solidFill>
                  <a:srgbClr val="8ED8F2"/>
                </a:solidFill>
              </a:rPr>
              <a:t>NCRP Report 86</a:t>
            </a:r>
          </a:p>
        </p:txBody>
      </p:sp>
      <p:sp>
        <p:nvSpPr>
          <p:cNvPr id="21" name="Timeline body 2">
            <a:extLst xmlns:a="http://schemas.openxmlformats.org/drawingml/2006/main">
              <a:ext uri="{FF2B5EF4-FFF2-40B4-BE49-F238E27FC236}">
                <a16:creationId xmlns:a16="http://schemas.microsoft.com/office/drawing/2014/main" id="{F644CC3F-6838-41C6-A54C-4BEB996E0C2D}"/>
              </a:ext>
            </a:extLst>
          </p:cNvPr>
          <p:cNvSpPr>
            <a:spLocks xmlns:a="http://schemas.openxmlformats.org/drawingml/2006/main" noGrp="1"/>
          </p:cNvSpPr>
          <p:nvPr/>
        </p:nvSpPr>
        <p:spPr>
          <a:xfrm xmlns:a="http://schemas.openxmlformats.org/drawingml/2006/main">
            <a:off x="3800475" y="2762250"/>
            <a:ext cx="1438275" cy="4381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825" b="0" i="0">
                <a:solidFill>
                  <a:srgbClr val="B8D0E8"/>
                </a:solidFill>
              </a:defRPr>
            </a:pPr>
            <a:r>
              <a:rPr sz="825" b="0" i="0">
                <a:solidFill>
                  <a:srgbClr val="B8D0E8"/>
                </a:solidFill>
              </a:rPr>
              <a:t>Recommendations later used in rulemaking</a:t>
            </a:r>
          </a:p>
        </p:txBody>
      </p:sp>
      <p:sp>
        <p:nvSpPr>
          <p:cNvPr id="22" name="Timeline dot 3">
            <a:extLst xmlns:a="http://schemas.openxmlformats.org/drawingml/2006/main">
              <a:ext uri="{FF2B5EF4-FFF2-40B4-BE49-F238E27FC236}">
                <a16:creationId xmlns:a16="http://schemas.microsoft.com/office/drawing/2014/main" id="{B7D90225-7D51-41F6-A62E-38EF9822A715}"/>
              </a:ext>
            </a:extLst>
          </p:cNvPr>
          <p:cNvSpPr>
            <a:spLocks xmlns:a="http://schemas.openxmlformats.org/drawingml/2006/main" noGrp="1"/>
          </p:cNvSpPr>
          <p:nvPr/>
        </p:nvSpPr>
        <p:spPr>
          <a:xfrm xmlns:a="http://schemas.openxmlformats.org/drawingml/2006/main">
            <a:off x="5829300" y="3067050"/>
            <a:ext cx="390525" cy="390525"/>
          </a:xfrm>
          <a:prstGeom xmlns:a="http://schemas.openxmlformats.org/drawingml/2006/main" prst="ellipse">
            <a:avLst/>
          </a:prstGeom>
          <a:solidFill xmlns:a="http://schemas.openxmlformats.org/drawingml/2006/main">
            <a:srgbClr val="13578D"/>
          </a:solidFill>
          <a:ln xmlns:a="http://schemas.openxmlformats.org/drawingml/2006/main" w="19050">
            <a:solidFill>
              <a:srgbClr val="FFFFFF"/>
            </a:solidFill>
            <a:prstDash val="solid"/>
          </a:ln>
        </p:spPr>
      </p:sp>
      <p:sp>
        <p:nvSpPr>
          <p:cNvPr id="23" name="Timeline year 3">
            <a:extLst xmlns:a="http://schemas.openxmlformats.org/drawingml/2006/main">
              <a:ext uri="{FF2B5EF4-FFF2-40B4-BE49-F238E27FC236}">
                <a16:creationId xmlns:a16="http://schemas.microsoft.com/office/drawing/2014/main" id="{9214DA73-CFAE-4D9B-AF8B-249A9526D44D}"/>
              </a:ext>
            </a:extLst>
          </p:cNvPr>
          <p:cNvSpPr>
            <a:spLocks xmlns:a="http://schemas.openxmlformats.org/drawingml/2006/main" noGrp="1"/>
          </p:cNvSpPr>
          <p:nvPr/>
        </p:nvSpPr>
        <p:spPr>
          <a:xfrm xmlns:a="http://schemas.openxmlformats.org/drawingml/2006/main">
            <a:off x="5476875" y="3771900"/>
            <a:ext cx="112395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1992</a:t>
            </a:r>
          </a:p>
        </p:txBody>
      </p:sp>
      <p:sp>
        <p:nvSpPr>
          <p:cNvPr id="24" name="Timeline title 3">
            <a:extLst xmlns:a="http://schemas.openxmlformats.org/drawingml/2006/main">
              <a:ext uri="{FF2B5EF4-FFF2-40B4-BE49-F238E27FC236}">
                <a16:creationId xmlns:a16="http://schemas.microsoft.com/office/drawing/2014/main" id="{1CEFF1D5-5783-44E4-B718-F4FE7613FDD4}"/>
              </a:ext>
            </a:extLst>
          </p:cNvPr>
          <p:cNvSpPr>
            <a:spLocks xmlns:a="http://schemas.openxmlformats.org/drawingml/2006/main" noGrp="1"/>
          </p:cNvSpPr>
          <p:nvPr/>
        </p:nvSpPr>
        <p:spPr>
          <a:xfrm xmlns:a="http://schemas.openxmlformats.org/drawingml/2006/main">
            <a:off x="5353050" y="4114800"/>
            <a:ext cx="138112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8ED8F2"/>
                </a:solidFill>
              </a:defRPr>
            </a:pPr>
            <a:r>
              <a:rPr sz="1050" b="1" i="0">
                <a:solidFill>
                  <a:srgbClr val="8ED8F2"/>
                </a:solidFill>
              </a:rPr>
              <a:t>ANSI/IEEE revision</a:t>
            </a:r>
          </a:p>
        </p:txBody>
      </p:sp>
      <p:sp>
        <p:nvSpPr>
          <p:cNvPr id="25" name="Timeline body 3">
            <a:extLst xmlns:a="http://schemas.openxmlformats.org/drawingml/2006/main">
              <a:ext uri="{FF2B5EF4-FFF2-40B4-BE49-F238E27FC236}">
                <a16:creationId xmlns:a16="http://schemas.microsoft.com/office/drawing/2014/main" id="{17596D04-9692-4F8F-B1EA-C16552DB2B55}"/>
              </a:ext>
            </a:extLst>
          </p:cNvPr>
          <p:cNvSpPr>
            <a:spLocks xmlns:a="http://schemas.openxmlformats.org/drawingml/2006/main" noGrp="1"/>
          </p:cNvSpPr>
          <p:nvPr/>
        </p:nvSpPr>
        <p:spPr>
          <a:xfrm xmlns:a="http://schemas.openxmlformats.org/drawingml/2006/main">
            <a:off x="5324475" y="4476750"/>
            <a:ext cx="1438275" cy="4381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825" b="0" i="0">
                <a:solidFill>
                  <a:srgbClr val="B8D0E8"/>
                </a:solidFill>
              </a:defRPr>
            </a:pPr>
            <a:r>
              <a:rPr sz="825" b="0" i="0">
                <a:solidFill>
                  <a:srgbClr val="B8D0E8"/>
                </a:solidFill>
              </a:rPr>
              <a:t>Updated standard—same 4 W/kg basis</a:t>
            </a:r>
          </a:p>
        </p:txBody>
      </p:sp>
      <p:sp>
        <p:nvSpPr>
          <p:cNvPr id="26" name="Timeline dot 4">
            <a:extLst xmlns:a="http://schemas.openxmlformats.org/drawingml/2006/main">
              <a:ext uri="{FF2B5EF4-FFF2-40B4-BE49-F238E27FC236}">
                <a16:creationId xmlns:a16="http://schemas.microsoft.com/office/drawing/2014/main" id="{0AFF5F13-E42F-4CC1-9D72-C38815E001C4}"/>
              </a:ext>
            </a:extLst>
          </p:cNvPr>
          <p:cNvSpPr>
            <a:spLocks xmlns:a="http://schemas.openxmlformats.org/drawingml/2006/main" noGrp="1"/>
          </p:cNvSpPr>
          <p:nvPr/>
        </p:nvSpPr>
        <p:spPr>
          <a:xfrm xmlns:a="http://schemas.openxmlformats.org/drawingml/2006/main">
            <a:off x="7353300" y="3067050"/>
            <a:ext cx="390525" cy="390525"/>
          </a:xfrm>
          <a:prstGeom xmlns:a="http://schemas.openxmlformats.org/drawingml/2006/main" prst="ellipse">
            <a:avLst/>
          </a:prstGeom>
          <a:solidFill xmlns:a="http://schemas.openxmlformats.org/drawingml/2006/main">
            <a:srgbClr val="13578D"/>
          </a:solidFill>
          <a:ln xmlns:a="http://schemas.openxmlformats.org/drawingml/2006/main" w="19050">
            <a:solidFill>
              <a:srgbClr val="FFFFFF"/>
            </a:solidFill>
            <a:prstDash val="solid"/>
          </a:ln>
        </p:spPr>
      </p:sp>
      <p:sp>
        <p:nvSpPr>
          <p:cNvPr id="27" name="Timeline year 4">
            <a:extLst xmlns:a="http://schemas.openxmlformats.org/drawingml/2006/main">
              <a:ext uri="{FF2B5EF4-FFF2-40B4-BE49-F238E27FC236}">
                <a16:creationId xmlns:a16="http://schemas.microsoft.com/office/drawing/2014/main" id="{17289E2E-F9D6-4429-A43D-19798FF3226E}"/>
              </a:ext>
            </a:extLst>
          </p:cNvPr>
          <p:cNvSpPr>
            <a:spLocks xmlns:a="http://schemas.openxmlformats.org/drawingml/2006/main" noGrp="1"/>
          </p:cNvSpPr>
          <p:nvPr/>
        </p:nvSpPr>
        <p:spPr>
          <a:xfrm xmlns:a="http://schemas.openxmlformats.org/drawingml/2006/main">
            <a:off x="7000875" y="2057400"/>
            <a:ext cx="112395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1996</a:t>
            </a:r>
          </a:p>
        </p:txBody>
      </p:sp>
      <p:sp>
        <p:nvSpPr>
          <p:cNvPr id="28" name="Timeline title 4">
            <a:extLst xmlns:a="http://schemas.openxmlformats.org/drawingml/2006/main">
              <a:ext uri="{FF2B5EF4-FFF2-40B4-BE49-F238E27FC236}">
                <a16:creationId xmlns:a16="http://schemas.microsoft.com/office/drawing/2014/main" id="{6DFD5841-9472-47AE-9F94-F90415E93133}"/>
              </a:ext>
            </a:extLst>
          </p:cNvPr>
          <p:cNvSpPr>
            <a:spLocks xmlns:a="http://schemas.openxmlformats.org/drawingml/2006/main" noGrp="1"/>
          </p:cNvSpPr>
          <p:nvPr/>
        </p:nvSpPr>
        <p:spPr>
          <a:xfrm xmlns:a="http://schemas.openxmlformats.org/drawingml/2006/main">
            <a:off x="6877050" y="2400300"/>
            <a:ext cx="138112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8ED8F2"/>
                </a:solidFill>
              </a:defRPr>
            </a:pPr>
            <a:r>
              <a:rPr sz="1050" b="1" i="0">
                <a:solidFill>
                  <a:srgbClr val="8ED8F2"/>
                </a:solidFill>
              </a:rPr>
              <a:t>FCC adoption</a:t>
            </a:r>
          </a:p>
        </p:txBody>
      </p:sp>
      <p:sp>
        <p:nvSpPr>
          <p:cNvPr id="29" name="Timeline body 4">
            <a:extLst xmlns:a="http://schemas.openxmlformats.org/drawingml/2006/main">
              <a:ext uri="{FF2B5EF4-FFF2-40B4-BE49-F238E27FC236}">
                <a16:creationId xmlns:a16="http://schemas.microsoft.com/office/drawing/2014/main" id="{690AEB71-E0E4-4051-8822-1BAD64402058}"/>
              </a:ext>
            </a:extLst>
          </p:cNvPr>
          <p:cNvSpPr>
            <a:spLocks xmlns:a="http://schemas.openxmlformats.org/drawingml/2006/main" noGrp="1"/>
          </p:cNvSpPr>
          <p:nvPr/>
        </p:nvSpPr>
        <p:spPr>
          <a:xfrm xmlns:a="http://schemas.openxmlformats.org/drawingml/2006/main">
            <a:off x="6848475" y="2762250"/>
            <a:ext cx="1438275" cy="4381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825" b="0" i="0">
                <a:solidFill>
                  <a:srgbClr val="B8D0E8"/>
                </a:solidFill>
              </a:defRPr>
            </a:pPr>
            <a:r>
              <a:rPr sz="825" b="0" i="0">
                <a:solidFill>
                  <a:srgbClr val="B8D0E8"/>
                </a:solidFill>
              </a:rPr>
              <a:t>Current framework formally adopted</a:t>
            </a:r>
          </a:p>
        </p:txBody>
      </p:sp>
      <p:sp>
        <p:nvSpPr>
          <p:cNvPr id="30" name="Timeline dot 5">
            <a:extLst xmlns:a="http://schemas.openxmlformats.org/drawingml/2006/main">
              <a:ext uri="{FF2B5EF4-FFF2-40B4-BE49-F238E27FC236}">
                <a16:creationId xmlns:a16="http://schemas.microsoft.com/office/drawing/2014/main" id="{F607DBD7-D28C-42D1-AB09-A8164A86FB53}"/>
              </a:ext>
            </a:extLst>
          </p:cNvPr>
          <p:cNvSpPr>
            <a:spLocks xmlns:a="http://schemas.openxmlformats.org/drawingml/2006/main" noGrp="1"/>
          </p:cNvSpPr>
          <p:nvPr/>
        </p:nvSpPr>
        <p:spPr>
          <a:xfrm xmlns:a="http://schemas.openxmlformats.org/drawingml/2006/main">
            <a:off x="8877300" y="3067050"/>
            <a:ext cx="390525" cy="390525"/>
          </a:xfrm>
          <a:prstGeom xmlns:a="http://schemas.openxmlformats.org/drawingml/2006/main" prst="ellipse">
            <a:avLst/>
          </a:prstGeom>
          <a:solidFill xmlns:a="http://schemas.openxmlformats.org/drawingml/2006/main">
            <a:srgbClr val="13578D"/>
          </a:solidFill>
          <a:ln xmlns:a="http://schemas.openxmlformats.org/drawingml/2006/main" w="19050">
            <a:solidFill>
              <a:srgbClr val="FFFFFF"/>
            </a:solidFill>
            <a:prstDash val="solid"/>
          </a:ln>
        </p:spPr>
      </p:sp>
      <p:sp>
        <p:nvSpPr>
          <p:cNvPr id="31" name="Timeline year 5">
            <a:extLst xmlns:a="http://schemas.openxmlformats.org/drawingml/2006/main">
              <a:ext uri="{FF2B5EF4-FFF2-40B4-BE49-F238E27FC236}">
                <a16:creationId xmlns:a16="http://schemas.microsoft.com/office/drawing/2014/main" id="{643E476D-0CD6-45D6-9D9A-99A7328A80EA}"/>
              </a:ext>
            </a:extLst>
          </p:cNvPr>
          <p:cNvSpPr>
            <a:spLocks xmlns:a="http://schemas.openxmlformats.org/drawingml/2006/main" noGrp="1"/>
          </p:cNvSpPr>
          <p:nvPr/>
        </p:nvSpPr>
        <p:spPr>
          <a:xfrm xmlns:a="http://schemas.openxmlformats.org/drawingml/2006/main">
            <a:off x="8524875" y="3771900"/>
            <a:ext cx="112395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FFFFF"/>
                </a:solidFill>
              </a:defRPr>
            </a:pPr>
            <a:r>
              <a:rPr sz="1500" b="1" i="0">
                <a:solidFill>
                  <a:srgbClr val="FFFFFF"/>
                </a:solidFill>
              </a:rPr>
              <a:t>2019–20</a:t>
            </a:r>
          </a:p>
        </p:txBody>
      </p:sp>
      <p:sp>
        <p:nvSpPr>
          <p:cNvPr id="32" name="Timeline title 5">
            <a:extLst xmlns:a="http://schemas.openxmlformats.org/drawingml/2006/main">
              <a:ext uri="{FF2B5EF4-FFF2-40B4-BE49-F238E27FC236}">
                <a16:creationId xmlns:a16="http://schemas.microsoft.com/office/drawing/2014/main" id="{B8B4F291-722E-4E5D-8B9B-B8D9179D63F0}"/>
              </a:ext>
            </a:extLst>
          </p:cNvPr>
          <p:cNvSpPr>
            <a:spLocks xmlns:a="http://schemas.openxmlformats.org/drawingml/2006/main" noGrp="1"/>
          </p:cNvSpPr>
          <p:nvPr/>
        </p:nvSpPr>
        <p:spPr>
          <a:xfrm xmlns:a="http://schemas.openxmlformats.org/drawingml/2006/main">
            <a:off x="8401050" y="4114800"/>
            <a:ext cx="138112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8ED8F2"/>
                </a:solidFill>
              </a:defRPr>
            </a:pPr>
            <a:r>
              <a:rPr sz="1050" b="1" i="0">
                <a:solidFill>
                  <a:srgbClr val="8ED8F2"/>
                </a:solidFill>
              </a:rPr>
              <a:t>Limits retained</a:t>
            </a:r>
          </a:p>
        </p:txBody>
      </p:sp>
      <p:sp>
        <p:nvSpPr>
          <p:cNvPr id="33" name="Timeline body 5">
            <a:extLst xmlns:a="http://schemas.openxmlformats.org/drawingml/2006/main">
              <a:ext uri="{FF2B5EF4-FFF2-40B4-BE49-F238E27FC236}">
                <a16:creationId xmlns:a16="http://schemas.microsoft.com/office/drawing/2014/main" id="{A951FD3C-14F8-409B-BFF1-3A1EAF30892D}"/>
              </a:ext>
            </a:extLst>
          </p:cNvPr>
          <p:cNvSpPr>
            <a:spLocks xmlns:a="http://schemas.openxmlformats.org/drawingml/2006/main" noGrp="1"/>
          </p:cNvSpPr>
          <p:nvPr/>
        </p:nvSpPr>
        <p:spPr>
          <a:xfrm xmlns:a="http://schemas.openxmlformats.org/drawingml/2006/main">
            <a:off x="8372475" y="4476750"/>
            <a:ext cx="1438275" cy="4381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825" b="0" i="0">
                <a:solidFill>
                  <a:srgbClr val="B8D0E8"/>
                </a:solidFill>
              </a:defRPr>
            </a:pPr>
            <a:r>
              <a:rPr sz="825" b="0" i="0">
                <a:solidFill>
                  <a:srgbClr val="B8D0E8"/>
                </a:solidFill>
              </a:rPr>
              <a:t>FCC closed its adequacy inquiry</a:t>
            </a:r>
          </a:p>
        </p:txBody>
      </p:sp>
      <p:sp>
        <p:nvSpPr>
          <p:cNvPr id="34" name="Timeline dot 6">
            <a:extLst xmlns:a="http://schemas.openxmlformats.org/drawingml/2006/main">
              <a:ext uri="{FF2B5EF4-FFF2-40B4-BE49-F238E27FC236}">
                <a16:creationId xmlns:a16="http://schemas.microsoft.com/office/drawing/2014/main" id="{8258BEB0-3F16-4212-812C-9345EC9A9374}"/>
              </a:ext>
            </a:extLst>
          </p:cNvPr>
          <p:cNvSpPr>
            <a:spLocks xmlns:a="http://schemas.openxmlformats.org/drawingml/2006/main" noGrp="1"/>
          </p:cNvSpPr>
          <p:nvPr/>
        </p:nvSpPr>
        <p:spPr>
          <a:xfrm xmlns:a="http://schemas.openxmlformats.org/drawingml/2006/main">
            <a:off x="10401300" y="3067050"/>
            <a:ext cx="390525" cy="390525"/>
          </a:xfrm>
          <a:prstGeom xmlns:a="http://schemas.openxmlformats.org/drawingml/2006/main" prst="ellipse">
            <a:avLst/>
          </a:prstGeom>
          <a:solidFill xmlns:a="http://schemas.openxmlformats.org/drawingml/2006/main">
            <a:srgbClr val="F4C542"/>
          </a:solidFill>
          <a:ln xmlns:a="http://schemas.openxmlformats.org/drawingml/2006/main" w="19050">
            <a:solidFill>
              <a:srgbClr val="FFFFFF"/>
            </a:solidFill>
            <a:prstDash val="solid"/>
          </a:ln>
        </p:spPr>
      </p:sp>
      <p:sp>
        <p:nvSpPr>
          <p:cNvPr id="35" name="Timeline year 6">
            <a:extLst xmlns:a="http://schemas.openxmlformats.org/drawingml/2006/main">
              <a:ext uri="{FF2B5EF4-FFF2-40B4-BE49-F238E27FC236}">
                <a16:creationId xmlns:a16="http://schemas.microsoft.com/office/drawing/2014/main" id="{956EE993-38BF-433B-8CA5-6765E6828BD4}"/>
              </a:ext>
            </a:extLst>
          </p:cNvPr>
          <p:cNvSpPr>
            <a:spLocks xmlns:a="http://schemas.openxmlformats.org/drawingml/2006/main" noGrp="1"/>
          </p:cNvSpPr>
          <p:nvPr/>
        </p:nvSpPr>
        <p:spPr>
          <a:xfrm xmlns:a="http://schemas.openxmlformats.org/drawingml/2006/main">
            <a:off x="10048875" y="2057400"/>
            <a:ext cx="112395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500" b="1" i="0">
                <a:solidFill>
                  <a:srgbClr val="F4C542"/>
                </a:solidFill>
              </a:defRPr>
            </a:pPr>
            <a:r>
              <a:rPr sz="1500" b="1" i="0">
                <a:solidFill>
                  <a:srgbClr val="F4C542"/>
                </a:solidFill>
              </a:rPr>
              <a:t>2021</a:t>
            </a:r>
          </a:p>
        </p:txBody>
      </p:sp>
      <p:sp>
        <p:nvSpPr>
          <p:cNvPr id="36" name="Timeline title 6">
            <a:extLst xmlns:a="http://schemas.openxmlformats.org/drawingml/2006/main">
              <a:ext uri="{FF2B5EF4-FFF2-40B4-BE49-F238E27FC236}">
                <a16:creationId xmlns:a16="http://schemas.microsoft.com/office/drawing/2014/main" id="{81027050-B8FE-4BFC-9462-512AB6D1526F}"/>
              </a:ext>
            </a:extLst>
          </p:cNvPr>
          <p:cNvSpPr>
            <a:spLocks xmlns:a="http://schemas.openxmlformats.org/drawingml/2006/main" noGrp="1"/>
          </p:cNvSpPr>
          <p:nvPr/>
        </p:nvSpPr>
        <p:spPr>
          <a:xfrm xmlns:a="http://schemas.openxmlformats.org/drawingml/2006/main">
            <a:off x="9925050" y="2400300"/>
            <a:ext cx="1381125"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050" b="1" i="0">
                <a:solidFill>
                  <a:srgbClr val="8ED8F2"/>
                </a:solidFill>
              </a:defRPr>
            </a:pPr>
            <a:r>
              <a:rPr sz="1050" b="1" i="0">
                <a:solidFill>
                  <a:srgbClr val="8ED8F2"/>
                </a:solidFill>
              </a:rPr>
              <a:t>Court remand</a:t>
            </a:r>
          </a:p>
        </p:txBody>
      </p:sp>
      <p:sp>
        <p:nvSpPr>
          <p:cNvPr id="37" name="Timeline body 6">
            <a:extLst xmlns:a="http://schemas.openxmlformats.org/drawingml/2006/main">
              <a:ext uri="{FF2B5EF4-FFF2-40B4-BE49-F238E27FC236}">
                <a16:creationId xmlns:a16="http://schemas.microsoft.com/office/drawing/2014/main" id="{CF2D33F3-5776-4A3B-A0A1-4E1C0070495C}"/>
              </a:ext>
            </a:extLst>
          </p:cNvPr>
          <p:cNvSpPr>
            <a:spLocks xmlns:a="http://schemas.openxmlformats.org/drawingml/2006/main" noGrp="1"/>
          </p:cNvSpPr>
          <p:nvPr/>
        </p:nvSpPr>
        <p:spPr>
          <a:xfrm xmlns:a="http://schemas.openxmlformats.org/drawingml/2006/main">
            <a:off x="9896475" y="2762250"/>
            <a:ext cx="1438275" cy="4381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825" b="0" i="0">
                <a:solidFill>
                  <a:srgbClr val="B8D0E8"/>
                </a:solidFill>
              </a:defRPr>
            </a:pPr>
            <a:r>
              <a:rPr sz="825" b="0" i="0">
                <a:solidFill>
                  <a:srgbClr val="B8D0E8"/>
                </a:solidFill>
              </a:rPr>
              <a:t>Reasoned explanation found inadequate</a:t>
            </a:r>
          </a:p>
        </p:txBody>
      </p:sp>
      <p:sp>
        <p:nvSpPr>
          <p:cNvPr id="38" name="Timeline takeaway">
            <a:extLst xmlns:a="http://schemas.openxmlformats.org/drawingml/2006/main">
              <a:ext uri="{FF2B5EF4-FFF2-40B4-BE49-F238E27FC236}">
                <a16:creationId xmlns:a16="http://schemas.microsoft.com/office/drawing/2014/main" id="{7DD69540-39D5-43B2-B4B7-DB19D11EE503}"/>
              </a:ext>
            </a:extLst>
          </p:cNvPr>
          <p:cNvSpPr>
            <a:spLocks xmlns:a="http://schemas.openxmlformats.org/drawingml/2006/main" noGrp="1"/>
          </p:cNvSpPr>
          <p:nvPr/>
        </p:nvSpPr>
        <p:spPr>
          <a:xfrm xmlns:a="http://schemas.openxmlformats.org/drawingml/2006/main">
            <a:off x="2571750" y="5724525"/>
            <a:ext cx="7048500" cy="3619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800" b="1" i="0">
                <a:solidFill>
                  <a:srgbClr val="FFE58A"/>
                </a:solidFill>
              </a:defRPr>
            </a:pPr>
            <a:r>
              <a:rPr sz="1800" b="1" i="0">
                <a:solidFill>
                  <a:srgbClr val="FFE58A"/>
                </a:solidFill>
              </a:rPr>
              <a:t>The date changed. The foundational safety criterion did not.</a:t>
            </a:r>
          </a:p>
        </p:txBody>
      </p:sp>
    </p:spTree>
    <p:extLst>
      <p:ext uri="{BB962C8B-B14F-4D97-AF65-F5344CB8AC3E}">
        <p14:creationId xmlns:p14="http://schemas.microsoft.com/office/powerpoint/2010/main" val="1551990113"/>
      </p:ext>
    </p:extLst>
  </p:cSld>
</p:sld>
</file>

<file path=ppt/slides/slide7.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6" name="Top cyan rule">
            <a:extLst xmlns:a="http://schemas.openxmlformats.org/drawingml/2006/main">
              <a:ext uri="{FF2B5EF4-FFF2-40B4-BE49-F238E27FC236}">
                <a16:creationId xmlns:a16="http://schemas.microsoft.com/office/drawing/2014/main" id="{A80A49E1-4316-4287-BA11-13EBCD0795B9}"/>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CA30F39F-9AA3-4701-870A-E45AB40A4392}"/>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STANDARD</a:t>
            </a:r>
          </a:p>
        </p:txBody>
      </p:sp>
      <p:sp>
        <p:nvSpPr>
          <p:cNvPr id="3" name="Evidence tag">
            <a:extLst xmlns:a="http://schemas.openxmlformats.org/drawingml/2006/main">
              <a:ext uri="{FF2B5EF4-FFF2-40B4-BE49-F238E27FC236}">
                <a16:creationId xmlns:a16="http://schemas.microsoft.com/office/drawing/2014/main" id="{9E170BB4-FBEE-44A3-9B65-AC17CABE6E5A}"/>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4FF06C91-33EA-40D9-9F9F-928850362D92}"/>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COURT RECORD</a:t>
            </a:r>
          </a:p>
        </p:txBody>
      </p:sp>
      <p:sp>
        <p:nvSpPr>
          <p:cNvPr id="5" name="Slide title">
            <a:extLst xmlns:a="http://schemas.openxmlformats.org/drawingml/2006/main">
              <a:ext uri="{FF2B5EF4-FFF2-40B4-BE49-F238E27FC236}">
                <a16:creationId xmlns:a16="http://schemas.microsoft.com/office/drawing/2014/main" id="{5F6C1625-D9E8-4AED-815E-4F2DB90D61F8}"/>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875" b="1" i="0">
                <a:solidFill>
                  <a:srgbClr val="FFFFFF"/>
                </a:solidFill>
              </a:defRPr>
            </a:pPr>
            <a:r>
              <a:rPr sz="1875" b="1" i="0">
                <a:solidFill>
                  <a:srgbClr val="FFFFFF"/>
                </a:solidFill>
              </a:rPr>
              <a:t>The D.C. Circuit did not accept “trust us” as a reasoned explanation</a:t>
            </a:r>
          </a:p>
        </p:txBody>
      </p:sp>
      <p:sp>
        <p:nvSpPr>
          <p:cNvPr id="6" name="Gold rule">
            <a:extLst xmlns:a="http://schemas.openxmlformats.org/drawingml/2006/main">
              <a:ext uri="{FF2B5EF4-FFF2-40B4-BE49-F238E27FC236}">
                <a16:creationId xmlns:a16="http://schemas.microsoft.com/office/drawing/2014/main" id="{BBEEF3D2-2C8F-4966-90EA-48C053F90943}"/>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FF54E53C-A1D3-48A7-9ED7-BD8B4A02F2A9}"/>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AD7239DA-AF1E-443A-B4FB-47AD1E19EFC2}"/>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07</a:t>
            </a:r>
          </a:p>
        </p:txBody>
      </p:sp>
      <p:sp>
        <p:nvSpPr>
          <p:cNvPr id="9" name="Court quote panel">
            <a:extLst xmlns:a="http://schemas.openxmlformats.org/drawingml/2006/main">
              <a:ext uri="{FF2B5EF4-FFF2-40B4-BE49-F238E27FC236}">
                <a16:creationId xmlns:a16="http://schemas.microsoft.com/office/drawing/2014/main" id="{4574393A-6859-43E2-B8C8-2B839FFC8AB9}"/>
              </a:ext>
            </a:extLst>
          </p:cNvPr>
          <p:cNvSpPr>
            <a:spLocks xmlns:a="http://schemas.openxmlformats.org/drawingml/2006/main" noGrp="1"/>
          </p:cNvSpPr>
          <p:nvPr/>
        </p:nvSpPr>
        <p:spPr>
          <a:xfrm xmlns:a="http://schemas.openxmlformats.org/drawingml/2006/main">
            <a:off x="514350" y="1543050"/>
            <a:ext cx="6762750" cy="4429125"/>
          </a:xfrm>
          <a:prstGeom xmlns:a="http://schemas.openxmlformats.org/drawingml/2006/main" prst="roundRect">
            <a:avLst>
              <a:gd name="adj" fmla="val 2581"/>
            </a:avLst>
          </a:prstGeom>
          <a:solidFill xmlns:a="http://schemas.openxmlformats.org/drawingml/2006/main">
            <a:srgbClr val="0A2748"/>
          </a:solidFill>
          <a:ln xmlns:a="http://schemas.openxmlformats.org/drawingml/2006/main" w="19050">
            <a:solidFill>
              <a:srgbClr val="F4C542"/>
            </a:solidFill>
            <a:prstDash val="solid"/>
          </a:ln>
        </p:spPr>
      </p:sp>
      <p:sp>
        <p:nvSpPr>
          <p:cNvPr id="10" name="Court quote">
            <a:extLst xmlns:a="http://schemas.openxmlformats.org/drawingml/2006/main">
              <a:ext uri="{FF2B5EF4-FFF2-40B4-BE49-F238E27FC236}">
                <a16:creationId xmlns:a16="http://schemas.microsoft.com/office/drawing/2014/main" id="{5341EF60-60E9-4A05-A8F7-5FC80FA83A7B}"/>
              </a:ext>
            </a:extLst>
          </p:cNvPr>
          <p:cNvSpPr>
            <a:spLocks xmlns:a="http://schemas.openxmlformats.org/drawingml/2006/main" noGrp="1"/>
          </p:cNvSpPr>
          <p:nvPr/>
        </p:nvSpPr>
        <p:spPr>
          <a:xfrm xmlns:a="http://schemas.openxmlformats.org/drawingml/2006/main">
            <a:off x="838200" y="1924050"/>
            <a:ext cx="6115050" cy="16383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2325" b="1" i="0">
                <a:solidFill>
                  <a:srgbClr val="FFFFFF"/>
                </a:solidFill>
              </a:defRPr>
            </a:pPr>
            <a:r>
              <a:rPr sz="2325" b="1" i="0">
                <a:solidFill>
                  <a:srgbClr val="FFFFFF"/>
                </a:solidFill>
              </a:rPr>
              <a:t>The court remanded the FCC’s decision because the agency had not adequately explained why its limits protect against non-cancer effects.</a:t>
            </a:r>
          </a:p>
        </p:txBody>
      </p:sp>
      <p:sp>
        <p:nvSpPr>
          <p:cNvPr id="11" name="Court nuance">
            <a:extLst xmlns:a="http://schemas.openxmlformats.org/drawingml/2006/main">
              <a:ext uri="{FF2B5EF4-FFF2-40B4-BE49-F238E27FC236}">
                <a16:creationId xmlns:a16="http://schemas.microsoft.com/office/drawing/2014/main" id="{E728A63E-6141-43BF-BF4B-F839E8ACC849}"/>
              </a:ext>
            </a:extLst>
          </p:cNvPr>
          <p:cNvSpPr>
            <a:spLocks xmlns:a="http://schemas.openxmlformats.org/drawingml/2006/main" noGrp="1"/>
          </p:cNvSpPr>
          <p:nvPr/>
        </p:nvSpPr>
        <p:spPr>
          <a:xfrm xmlns:a="http://schemas.openxmlformats.org/drawingml/2006/main">
            <a:off x="1009650" y="3895725"/>
            <a:ext cx="5753100" cy="971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350" b="0" i="0">
                <a:solidFill>
                  <a:srgbClr val="8ED8F2"/>
                </a:solidFill>
              </a:defRPr>
            </a:pPr>
            <a:r>
              <a:rPr sz="1350" b="0" i="0">
                <a:solidFill>
                  <a:srgbClr val="8ED8F2"/>
                </a:solidFill>
              </a:rPr>
              <a:t>The court did not decide the science and did not declare the limits unsafe. It found the agency’s explanation legally inadequate.</a:t>
            </a:r>
          </a:p>
        </p:txBody>
      </p:sp>
      <p:sp>
        <p:nvSpPr>
          <p:cNvPr id="12" name="Court topic panel">
            <a:extLst xmlns:a="http://schemas.openxmlformats.org/drawingml/2006/main">
              <a:ext uri="{FF2B5EF4-FFF2-40B4-BE49-F238E27FC236}">
                <a16:creationId xmlns:a16="http://schemas.microsoft.com/office/drawing/2014/main" id="{8D2CE19F-B5C5-42CE-A025-D85A0DAD0986}"/>
              </a:ext>
            </a:extLst>
          </p:cNvPr>
          <p:cNvSpPr>
            <a:spLocks xmlns:a="http://schemas.openxmlformats.org/drawingml/2006/main" noGrp="1"/>
          </p:cNvSpPr>
          <p:nvPr/>
        </p:nvSpPr>
        <p:spPr>
          <a:xfrm xmlns:a="http://schemas.openxmlformats.org/drawingml/2006/main">
            <a:off x="7524750" y="1543050"/>
            <a:ext cx="4152900" cy="4429125"/>
          </a:xfrm>
          <a:prstGeom xmlns:a="http://schemas.openxmlformats.org/drawingml/2006/main" prst="roundRect">
            <a:avLst>
              <a:gd name="adj" fmla="val 2752"/>
            </a:avLst>
          </a:prstGeom>
          <a:solidFill xmlns:a="http://schemas.openxmlformats.org/drawingml/2006/main">
            <a:srgbClr val="0E3A68"/>
          </a:solidFill>
          <a:ln xmlns:a="http://schemas.openxmlformats.org/drawingml/2006/main" w="9525">
            <a:solidFill>
              <a:srgbClr val="13578D"/>
            </a:solidFill>
            <a:prstDash val="solid"/>
          </a:ln>
        </p:spPr>
      </p:sp>
      <p:sp>
        <p:nvSpPr>
          <p:cNvPr id="13" name="Court topic title">
            <a:extLst xmlns:a="http://schemas.openxmlformats.org/drawingml/2006/main">
              <a:ext uri="{FF2B5EF4-FFF2-40B4-BE49-F238E27FC236}">
                <a16:creationId xmlns:a16="http://schemas.microsoft.com/office/drawing/2014/main" id="{9E16957A-94A7-43C2-8A98-981F8FEDD57D}"/>
              </a:ext>
            </a:extLst>
          </p:cNvPr>
          <p:cNvSpPr>
            <a:spLocks xmlns:a="http://schemas.openxmlformats.org/drawingml/2006/main" noGrp="1"/>
          </p:cNvSpPr>
          <p:nvPr/>
        </p:nvSpPr>
        <p:spPr>
          <a:xfrm xmlns:a="http://schemas.openxmlformats.org/drawingml/2006/main">
            <a:off x="7810500" y="1781175"/>
            <a:ext cx="35814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1275" b="1" i="0">
                <a:solidFill>
                  <a:srgbClr val="F4C542"/>
                </a:solidFill>
              </a:defRPr>
            </a:pPr>
            <a:r>
              <a:rPr sz="1275" b="1" i="0">
                <a:solidFill>
                  <a:srgbClr val="F4C542"/>
                </a:solidFill>
              </a:rPr>
              <a:t>THE FCC MUST ADDRESS</a:t>
            </a:r>
          </a:p>
        </p:txBody>
      </p:sp>
      <p:sp>
        <p:nvSpPr>
          <p:cNvPr id="14" name="Children pill">
            <a:extLst xmlns:a="http://schemas.openxmlformats.org/drawingml/2006/main">
              <a:ext uri="{FF2B5EF4-FFF2-40B4-BE49-F238E27FC236}">
                <a16:creationId xmlns:a16="http://schemas.microsoft.com/office/drawing/2014/main" id="{1E3710A8-BEC2-4F9C-9D01-AF1A091824A0}"/>
              </a:ext>
            </a:extLst>
          </p:cNvPr>
          <p:cNvSpPr>
            <a:spLocks xmlns:a="http://schemas.openxmlformats.org/drawingml/2006/main" noGrp="1"/>
          </p:cNvSpPr>
          <p:nvPr/>
        </p:nvSpPr>
        <p:spPr>
          <a:xfrm xmlns:a="http://schemas.openxmlformats.org/drawingml/2006/main">
            <a:off x="7943850" y="2324100"/>
            <a:ext cx="3314700" cy="257175"/>
          </a:xfrm>
          <a:prstGeom xmlns:a="http://schemas.openxmlformats.org/drawingml/2006/main" prst="roundRect">
            <a:avLst>
              <a:gd name="adj" fmla="val 44444"/>
            </a:avLst>
          </a:prstGeom>
          <a:solidFill xmlns:a="http://schemas.openxmlformats.org/drawingml/2006/main">
            <a:srgbClr val="13578D"/>
          </a:solidFill>
          <a:ln xmlns:a="http://schemas.openxmlformats.org/drawingml/2006/main" w="0">
            <a:solidFill>
              <a:srgbClr val="13578D"/>
            </a:solidFill>
            <a:prstDash val="solid"/>
          </a:ln>
        </p:spPr>
      </p:sp>
      <p:sp>
        <p:nvSpPr>
          <p:cNvPr id="15" name="Children pill text">
            <a:extLst xmlns:a="http://schemas.openxmlformats.org/drawingml/2006/main">
              <a:ext uri="{FF2B5EF4-FFF2-40B4-BE49-F238E27FC236}">
                <a16:creationId xmlns:a16="http://schemas.microsoft.com/office/drawing/2014/main" id="{0EA1600E-E7B1-4012-B2A7-AA50D2976E0A}"/>
              </a:ext>
            </a:extLst>
          </p:cNvPr>
          <p:cNvSpPr>
            <a:spLocks xmlns:a="http://schemas.openxmlformats.org/drawingml/2006/main" noGrp="1"/>
          </p:cNvSpPr>
          <p:nvPr/>
        </p:nvSpPr>
        <p:spPr>
          <a:xfrm xmlns:a="http://schemas.openxmlformats.org/drawingml/2006/main">
            <a:off x="8020050" y="2352675"/>
            <a:ext cx="31623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CHILDREN</a:t>
            </a:r>
          </a:p>
        </p:txBody>
      </p:sp>
      <p:sp>
        <p:nvSpPr>
          <p:cNvPr id="16" name="Long-term exposure pill">
            <a:extLst xmlns:a="http://schemas.openxmlformats.org/drawingml/2006/main">
              <a:ext uri="{FF2B5EF4-FFF2-40B4-BE49-F238E27FC236}">
                <a16:creationId xmlns:a16="http://schemas.microsoft.com/office/drawing/2014/main" id="{909EA3DF-6DC4-49C5-92F3-A8BAD2C316BD}"/>
              </a:ext>
            </a:extLst>
          </p:cNvPr>
          <p:cNvSpPr>
            <a:spLocks xmlns:a="http://schemas.openxmlformats.org/drawingml/2006/main" noGrp="1"/>
          </p:cNvSpPr>
          <p:nvPr/>
        </p:nvSpPr>
        <p:spPr>
          <a:xfrm xmlns:a="http://schemas.openxmlformats.org/drawingml/2006/main">
            <a:off x="7943850" y="2867025"/>
            <a:ext cx="3314700" cy="257175"/>
          </a:xfrm>
          <a:prstGeom xmlns:a="http://schemas.openxmlformats.org/drawingml/2006/main" prst="roundRect">
            <a:avLst>
              <a:gd name="adj" fmla="val 44444"/>
            </a:avLst>
          </a:prstGeom>
          <a:solidFill xmlns:a="http://schemas.openxmlformats.org/drawingml/2006/main">
            <a:srgbClr val="0A2748"/>
          </a:solidFill>
          <a:ln xmlns:a="http://schemas.openxmlformats.org/drawingml/2006/main" w="0">
            <a:solidFill>
              <a:srgbClr val="0A2748"/>
            </a:solidFill>
            <a:prstDash val="solid"/>
          </a:ln>
        </p:spPr>
      </p:sp>
      <p:sp>
        <p:nvSpPr>
          <p:cNvPr id="17" name="Long-term exposure pill text">
            <a:extLst xmlns:a="http://schemas.openxmlformats.org/drawingml/2006/main">
              <a:ext uri="{FF2B5EF4-FFF2-40B4-BE49-F238E27FC236}">
                <a16:creationId xmlns:a16="http://schemas.microsoft.com/office/drawing/2014/main" id="{47CB754B-B65D-4BE4-B472-3E321B164E0A}"/>
              </a:ext>
            </a:extLst>
          </p:cNvPr>
          <p:cNvSpPr>
            <a:spLocks xmlns:a="http://schemas.openxmlformats.org/drawingml/2006/main" noGrp="1"/>
          </p:cNvSpPr>
          <p:nvPr/>
        </p:nvSpPr>
        <p:spPr>
          <a:xfrm xmlns:a="http://schemas.openxmlformats.org/drawingml/2006/main">
            <a:off x="8020050" y="2895600"/>
            <a:ext cx="31623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LONG-TERM EXPOSURE</a:t>
            </a:r>
          </a:p>
        </p:txBody>
      </p:sp>
      <p:sp>
        <p:nvSpPr>
          <p:cNvPr id="18" name="Ubiquitous wireless use pill">
            <a:extLst xmlns:a="http://schemas.openxmlformats.org/drawingml/2006/main">
              <a:ext uri="{FF2B5EF4-FFF2-40B4-BE49-F238E27FC236}">
                <a16:creationId xmlns:a16="http://schemas.microsoft.com/office/drawing/2014/main" id="{440EECB5-2F4D-4638-B22B-F3BC8F2156BD}"/>
              </a:ext>
            </a:extLst>
          </p:cNvPr>
          <p:cNvSpPr>
            <a:spLocks xmlns:a="http://schemas.openxmlformats.org/drawingml/2006/main" noGrp="1"/>
          </p:cNvSpPr>
          <p:nvPr/>
        </p:nvSpPr>
        <p:spPr>
          <a:xfrm xmlns:a="http://schemas.openxmlformats.org/drawingml/2006/main">
            <a:off x="7943850" y="3409950"/>
            <a:ext cx="3314700" cy="257175"/>
          </a:xfrm>
          <a:prstGeom xmlns:a="http://schemas.openxmlformats.org/drawingml/2006/main" prst="roundRect">
            <a:avLst>
              <a:gd name="adj" fmla="val 44444"/>
            </a:avLst>
          </a:prstGeom>
          <a:solidFill xmlns:a="http://schemas.openxmlformats.org/drawingml/2006/main">
            <a:srgbClr val="0A2748"/>
          </a:solidFill>
          <a:ln xmlns:a="http://schemas.openxmlformats.org/drawingml/2006/main" w="0">
            <a:solidFill>
              <a:srgbClr val="0A2748"/>
            </a:solidFill>
            <a:prstDash val="solid"/>
          </a:ln>
        </p:spPr>
      </p:sp>
      <p:sp>
        <p:nvSpPr>
          <p:cNvPr id="19" name="Ubiquitous wireless use pill text">
            <a:extLst xmlns:a="http://schemas.openxmlformats.org/drawingml/2006/main">
              <a:ext uri="{FF2B5EF4-FFF2-40B4-BE49-F238E27FC236}">
                <a16:creationId xmlns:a16="http://schemas.microsoft.com/office/drawing/2014/main" id="{137B48B2-6F81-46A5-A559-F24579DF59BA}"/>
              </a:ext>
            </a:extLst>
          </p:cNvPr>
          <p:cNvSpPr>
            <a:spLocks xmlns:a="http://schemas.openxmlformats.org/drawingml/2006/main" noGrp="1"/>
          </p:cNvSpPr>
          <p:nvPr/>
        </p:nvSpPr>
        <p:spPr>
          <a:xfrm xmlns:a="http://schemas.openxmlformats.org/drawingml/2006/main">
            <a:off x="8020050" y="3438525"/>
            <a:ext cx="31623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UBIQUITOUS WIRELESS USE</a:t>
            </a:r>
          </a:p>
        </p:txBody>
      </p:sp>
      <p:sp>
        <p:nvSpPr>
          <p:cNvPr id="20" name="Technological change pill">
            <a:extLst xmlns:a="http://schemas.openxmlformats.org/drawingml/2006/main">
              <a:ext uri="{FF2B5EF4-FFF2-40B4-BE49-F238E27FC236}">
                <a16:creationId xmlns:a16="http://schemas.microsoft.com/office/drawing/2014/main" id="{73DD78A8-31BF-4F64-9FD4-4B27966D4FD9}"/>
              </a:ext>
            </a:extLst>
          </p:cNvPr>
          <p:cNvSpPr>
            <a:spLocks xmlns:a="http://schemas.openxmlformats.org/drawingml/2006/main" noGrp="1"/>
          </p:cNvSpPr>
          <p:nvPr/>
        </p:nvSpPr>
        <p:spPr>
          <a:xfrm xmlns:a="http://schemas.openxmlformats.org/drawingml/2006/main">
            <a:off x="7943850" y="3952875"/>
            <a:ext cx="3314700" cy="257175"/>
          </a:xfrm>
          <a:prstGeom xmlns:a="http://schemas.openxmlformats.org/drawingml/2006/main" prst="roundRect">
            <a:avLst>
              <a:gd name="adj" fmla="val 44444"/>
            </a:avLst>
          </a:prstGeom>
          <a:solidFill xmlns:a="http://schemas.openxmlformats.org/drawingml/2006/main">
            <a:srgbClr val="0A2748"/>
          </a:solidFill>
          <a:ln xmlns:a="http://schemas.openxmlformats.org/drawingml/2006/main" w="0">
            <a:solidFill>
              <a:srgbClr val="0A2748"/>
            </a:solidFill>
            <a:prstDash val="solid"/>
          </a:ln>
        </p:spPr>
      </p:sp>
      <p:sp>
        <p:nvSpPr>
          <p:cNvPr id="21" name="Technological change pill text">
            <a:extLst xmlns:a="http://schemas.openxmlformats.org/drawingml/2006/main">
              <a:ext uri="{FF2B5EF4-FFF2-40B4-BE49-F238E27FC236}">
                <a16:creationId xmlns:a16="http://schemas.microsoft.com/office/drawing/2014/main" id="{F9A6FB38-AF66-4F9D-B8CA-BC356E2194DA}"/>
              </a:ext>
            </a:extLst>
          </p:cNvPr>
          <p:cNvSpPr>
            <a:spLocks xmlns:a="http://schemas.openxmlformats.org/drawingml/2006/main" noGrp="1"/>
          </p:cNvSpPr>
          <p:nvPr/>
        </p:nvSpPr>
        <p:spPr>
          <a:xfrm xmlns:a="http://schemas.openxmlformats.org/drawingml/2006/main">
            <a:off x="8020050" y="3981450"/>
            <a:ext cx="31623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TECHNOLOGICAL CHANGE</a:t>
            </a:r>
          </a:p>
        </p:txBody>
      </p:sp>
      <p:sp>
        <p:nvSpPr>
          <p:cNvPr id="22" name="Testing procedures pill">
            <a:extLst xmlns:a="http://schemas.openxmlformats.org/drawingml/2006/main">
              <a:ext uri="{FF2B5EF4-FFF2-40B4-BE49-F238E27FC236}">
                <a16:creationId xmlns:a16="http://schemas.microsoft.com/office/drawing/2014/main" id="{C80C9CCE-541B-4BFB-91EE-6D90844E91DF}"/>
              </a:ext>
            </a:extLst>
          </p:cNvPr>
          <p:cNvSpPr>
            <a:spLocks xmlns:a="http://schemas.openxmlformats.org/drawingml/2006/main" noGrp="1"/>
          </p:cNvSpPr>
          <p:nvPr/>
        </p:nvSpPr>
        <p:spPr>
          <a:xfrm xmlns:a="http://schemas.openxmlformats.org/drawingml/2006/main">
            <a:off x="7943850" y="4495800"/>
            <a:ext cx="3314700" cy="257175"/>
          </a:xfrm>
          <a:prstGeom xmlns:a="http://schemas.openxmlformats.org/drawingml/2006/main" prst="roundRect">
            <a:avLst>
              <a:gd name="adj" fmla="val 44444"/>
            </a:avLst>
          </a:prstGeom>
          <a:solidFill xmlns:a="http://schemas.openxmlformats.org/drawingml/2006/main">
            <a:srgbClr val="0A2748"/>
          </a:solidFill>
          <a:ln xmlns:a="http://schemas.openxmlformats.org/drawingml/2006/main" w="0">
            <a:solidFill>
              <a:srgbClr val="0A2748"/>
            </a:solidFill>
            <a:prstDash val="solid"/>
          </a:ln>
        </p:spPr>
      </p:sp>
      <p:sp>
        <p:nvSpPr>
          <p:cNvPr id="23" name="Testing procedures pill text">
            <a:extLst xmlns:a="http://schemas.openxmlformats.org/drawingml/2006/main">
              <a:ext uri="{FF2B5EF4-FFF2-40B4-BE49-F238E27FC236}">
                <a16:creationId xmlns:a16="http://schemas.microsoft.com/office/drawing/2014/main" id="{D18EC717-C406-4B12-8B95-3207CC2A6C1A}"/>
              </a:ext>
            </a:extLst>
          </p:cNvPr>
          <p:cNvSpPr>
            <a:spLocks xmlns:a="http://schemas.openxmlformats.org/drawingml/2006/main" noGrp="1"/>
          </p:cNvSpPr>
          <p:nvPr/>
        </p:nvSpPr>
        <p:spPr>
          <a:xfrm xmlns:a="http://schemas.openxmlformats.org/drawingml/2006/main">
            <a:off x="8020050" y="4524375"/>
            <a:ext cx="31623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TESTING PROCEDURES</a:t>
            </a:r>
          </a:p>
        </p:txBody>
      </p:sp>
      <p:sp>
        <p:nvSpPr>
          <p:cNvPr id="24" name="Environmental effects pill">
            <a:extLst xmlns:a="http://schemas.openxmlformats.org/drawingml/2006/main">
              <a:ext uri="{FF2B5EF4-FFF2-40B4-BE49-F238E27FC236}">
                <a16:creationId xmlns:a16="http://schemas.microsoft.com/office/drawing/2014/main" id="{771C4A82-5022-41E8-AC46-BAD993288B87}"/>
              </a:ext>
            </a:extLst>
          </p:cNvPr>
          <p:cNvSpPr>
            <a:spLocks xmlns:a="http://schemas.openxmlformats.org/drawingml/2006/main" noGrp="1"/>
          </p:cNvSpPr>
          <p:nvPr/>
        </p:nvSpPr>
        <p:spPr>
          <a:xfrm xmlns:a="http://schemas.openxmlformats.org/drawingml/2006/main">
            <a:off x="7943850" y="5038725"/>
            <a:ext cx="3314700" cy="257175"/>
          </a:xfrm>
          <a:prstGeom xmlns:a="http://schemas.openxmlformats.org/drawingml/2006/main" prst="roundRect">
            <a:avLst>
              <a:gd name="adj" fmla="val 44444"/>
            </a:avLst>
          </a:prstGeom>
          <a:solidFill xmlns:a="http://schemas.openxmlformats.org/drawingml/2006/main">
            <a:srgbClr val="0A2748"/>
          </a:solidFill>
          <a:ln xmlns:a="http://schemas.openxmlformats.org/drawingml/2006/main" w="0">
            <a:solidFill>
              <a:srgbClr val="0A2748"/>
            </a:solidFill>
            <a:prstDash val="solid"/>
          </a:ln>
        </p:spPr>
      </p:sp>
      <p:sp>
        <p:nvSpPr>
          <p:cNvPr id="25" name="Environmental effects pill text">
            <a:extLst xmlns:a="http://schemas.openxmlformats.org/drawingml/2006/main">
              <a:ext uri="{FF2B5EF4-FFF2-40B4-BE49-F238E27FC236}">
                <a16:creationId xmlns:a16="http://schemas.microsoft.com/office/drawing/2014/main" id="{A9890279-7047-4BD8-8522-68B395A20040}"/>
              </a:ext>
            </a:extLst>
          </p:cNvPr>
          <p:cNvSpPr>
            <a:spLocks xmlns:a="http://schemas.openxmlformats.org/drawingml/2006/main" noGrp="1"/>
          </p:cNvSpPr>
          <p:nvPr/>
        </p:nvSpPr>
        <p:spPr>
          <a:xfrm xmlns:a="http://schemas.openxmlformats.org/drawingml/2006/main">
            <a:off x="8020050" y="5067300"/>
            <a:ext cx="3162300" cy="19050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FFFFFF"/>
                </a:solidFill>
              </a:defRPr>
            </a:pPr>
            <a:r>
              <a:rPr sz="750" b="1" i="0">
                <a:solidFill>
                  <a:srgbClr val="FFFFFF"/>
                </a:solidFill>
              </a:rPr>
              <a:t>ENVIRONMENTAL EFFECTS</a:t>
            </a:r>
          </a:p>
        </p:txBody>
      </p:sp>
    </p:spTree>
    <p:extLst>
      <p:ext uri="{BB962C8B-B14F-4D97-AF65-F5344CB8AC3E}">
        <p14:creationId xmlns:p14="http://schemas.microsoft.com/office/powerpoint/2010/main" val="439540343"/>
      </p:ext>
    </p:extLst>
  </p:cSld>
</p:sld>
</file>

<file path=ppt/slides/slide8.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25" name="Top cyan rule">
            <a:extLst xmlns:a="http://schemas.openxmlformats.org/drawingml/2006/main">
              <a:ext uri="{FF2B5EF4-FFF2-40B4-BE49-F238E27FC236}">
                <a16:creationId xmlns:a16="http://schemas.microsoft.com/office/drawing/2014/main" id="{BC8265CE-F354-4462-93C5-5099A2A681AF}"/>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1527AD09-926C-466A-9C3B-AF3C2ED46D43}"/>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67980C95-B689-4AC0-B572-7BF6B565892F}"/>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584B6E21-E49D-43F5-8E56-568CD30E71F8}"/>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EVIDENCE HIERARCHY</a:t>
            </a:r>
          </a:p>
        </p:txBody>
      </p:sp>
      <p:sp>
        <p:nvSpPr>
          <p:cNvPr id="5" name="Slide title">
            <a:extLst xmlns:a="http://schemas.openxmlformats.org/drawingml/2006/main">
              <a:ext uri="{FF2B5EF4-FFF2-40B4-BE49-F238E27FC236}">
                <a16:creationId xmlns:a16="http://schemas.microsoft.com/office/drawing/2014/main" id="{F6BEC3A3-A4FA-4CA6-B142-8B01747527B9}"/>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evidence architecture</a:t>
            </a:r>
          </a:p>
        </p:txBody>
      </p:sp>
      <p:sp>
        <p:nvSpPr>
          <p:cNvPr id="6" name="Gold rule">
            <a:extLst xmlns:a="http://schemas.openxmlformats.org/drawingml/2006/main">
              <a:ext uri="{FF2B5EF4-FFF2-40B4-BE49-F238E27FC236}">
                <a16:creationId xmlns:a16="http://schemas.microsoft.com/office/drawing/2014/main" id="{F7EF07B1-5E39-400A-AA54-5F6A99BC98B3}"/>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7AF6F62E-0EE0-4E6B-A279-B92B0A062C8B}"/>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4659C36C-F021-40A0-A2E2-4062EE92C1FE}"/>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08</a:t>
            </a:r>
          </a:p>
        </p:txBody>
      </p:sp>
      <p:sp>
        <p:nvSpPr>
          <p:cNvPr id="9" name="Card 1 card">
            <a:extLst xmlns:a="http://schemas.openxmlformats.org/drawingml/2006/main">
              <a:ext uri="{FF2B5EF4-FFF2-40B4-BE49-F238E27FC236}">
                <a16:creationId xmlns:a16="http://schemas.microsoft.com/office/drawing/2014/main" id="{F2FB40C7-C7A1-40D7-A639-8B392F15BBAC}"/>
              </a:ext>
            </a:extLst>
          </p:cNvPr>
          <p:cNvSpPr>
            <a:spLocks xmlns:a="http://schemas.openxmlformats.org/drawingml/2006/main" noGrp="1"/>
          </p:cNvSpPr>
          <p:nvPr/>
        </p:nvSpPr>
        <p:spPr>
          <a:xfrm xmlns:a="http://schemas.openxmlformats.org/drawingml/2006/main">
            <a:off x="51435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0" name="Card 1 accent">
            <a:extLst xmlns:a="http://schemas.openxmlformats.org/drawingml/2006/main">
              <a:ext uri="{FF2B5EF4-FFF2-40B4-BE49-F238E27FC236}">
                <a16:creationId xmlns:a16="http://schemas.microsoft.com/office/drawing/2014/main" id="{4F7ED18C-C46F-43AD-9B10-112A982BB93F}"/>
              </a:ext>
            </a:extLst>
          </p:cNvPr>
          <p:cNvSpPr>
            <a:spLocks xmlns:a="http://schemas.openxmlformats.org/drawingml/2006/main" noGrp="1"/>
          </p:cNvSpPr>
          <p:nvPr/>
        </p:nvSpPr>
        <p:spPr>
          <a:xfrm xmlns:a="http://schemas.openxmlformats.org/drawingml/2006/main">
            <a:off x="514350" y="1495425"/>
            <a:ext cx="66675" cy="2152650"/>
          </a:xfrm>
          <a:prstGeom xmlns:a="http://schemas.openxmlformats.org/drawingml/2006/main" prst="rect">
            <a:avLst/>
          </a:prstGeom>
          <a:solidFill xmlns:a="http://schemas.openxmlformats.org/drawingml/2006/main">
            <a:srgbClr val="FF6B6B"/>
          </a:solidFill>
          <a:ln xmlns:a="http://schemas.openxmlformats.org/drawingml/2006/main" w="0">
            <a:solidFill>
              <a:srgbClr val="FF6B6B"/>
            </a:solidFill>
            <a:prstDash val="solid"/>
          </a:ln>
        </p:spPr>
      </p:sp>
      <p:sp>
        <p:nvSpPr>
          <p:cNvPr id="11" name="Card 1 title">
            <a:extLst xmlns:a="http://schemas.openxmlformats.org/drawingml/2006/main">
              <a:ext uri="{FF2B5EF4-FFF2-40B4-BE49-F238E27FC236}">
                <a16:creationId xmlns:a16="http://schemas.microsoft.com/office/drawing/2014/main" id="{69F9292F-7B71-4C89-A387-5B0020E323B1}"/>
              </a:ext>
            </a:extLst>
          </p:cNvPr>
          <p:cNvSpPr>
            <a:spLocks xmlns:a="http://schemas.openxmlformats.org/drawingml/2006/main" noGrp="1"/>
          </p:cNvSpPr>
          <p:nvPr/>
        </p:nvSpPr>
        <p:spPr>
          <a:xfrm xmlns:a="http://schemas.openxmlformats.org/drawingml/2006/main">
            <a:off x="73342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1  CONTROLLED HAZARD</a:t>
            </a:r>
          </a:p>
        </p:txBody>
      </p:sp>
      <p:sp>
        <p:nvSpPr>
          <p:cNvPr id="12" name="Card 1 body">
            <a:extLst xmlns:a="http://schemas.openxmlformats.org/drawingml/2006/main">
              <a:ext uri="{FF2B5EF4-FFF2-40B4-BE49-F238E27FC236}">
                <a16:creationId xmlns:a16="http://schemas.microsoft.com/office/drawing/2014/main" id="{C0FBC657-1FD5-4D50-9223-D2D048329A02}"/>
              </a:ext>
            </a:extLst>
          </p:cNvPr>
          <p:cNvSpPr>
            <a:spLocks xmlns:a="http://schemas.openxmlformats.org/drawingml/2006/main" noGrp="1"/>
          </p:cNvSpPr>
          <p:nvPr/>
        </p:nvSpPr>
        <p:spPr>
          <a:xfrm xmlns:a="http://schemas.openxmlformats.org/drawingml/2006/main">
            <a:off x="73342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Can exposure cause an adverse effect under defined conditions? NTP and Ramazzini are central examples.</a:t>
            </a:r>
          </a:p>
        </p:txBody>
      </p:sp>
      <p:sp>
        <p:nvSpPr>
          <p:cNvPr id="13" name="Card 2 card">
            <a:extLst xmlns:a="http://schemas.openxmlformats.org/drawingml/2006/main">
              <a:ext uri="{FF2B5EF4-FFF2-40B4-BE49-F238E27FC236}">
                <a16:creationId xmlns:a16="http://schemas.microsoft.com/office/drawing/2014/main" id="{9634A02A-BBE4-453E-9612-CFBFC4DAE297}"/>
              </a:ext>
            </a:extLst>
          </p:cNvPr>
          <p:cNvSpPr>
            <a:spLocks xmlns:a="http://schemas.openxmlformats.org/drawingml/2006/main" noGrp="1"/>
          </p:cNvSpPr>
          <p:nvPr/>
        </p:nvSpPr>
        <p:spPr>
          <a:xfrm xmlns:a="http://schemas.openxmlformats.org/drawingml/2006/main">
            <a:off x="6172200" y="1495425"/>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4" name="Card 2 accent">
            <a:extLst xmlns:a="http://schemas.openxmlformats.org/drawingml/2006/main">
              <a:ext uri="{FF2B5EF4-FFF2-40B4-BE49-F238E27FC236}">
                <a16:creationId xmlns:a16="http://schemas.microsoft.com/office/drawing/2014/main" id="{BDC60CE2-67B0-4185-A3C3-B7BCF20D8BA1}"/>
              </a:ext>
            </a:extLst>
          </p:cNvPr>
          <p:cNvSpPr>
            <a:spLocks xmlns:a="http://schemas.openxmlformats.org/drawingml/2006/main" noGrp="1"/>
          </p:cNvSpPr>
          <p:nvPr/>
        </p:nvSpPr>
        <p:spPr>
          <a:xfrm xmlns:a="http://schemas.openxmlformats.org/drawingml/2006/main">
            <a:off x="6172200" y="1495425"/>
            <a:ext cx="66675" cy="2152650"/>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15" name="Card 2 title">
            <a:extLst xmlns:a="http://schemas.openxmlformats.org/drawingml/2006/main">
              <a:ext uri="{FF2B5EF4-FFF2-40B4-BE49-F238E27FC236}">
                <a16:creationId xmlns:a16="http://schemas.microsoft.com/office/drawing/2014/main" id="{5F236FB5-6E11-43CB-AC96-C2402FFB2563}"/>
              </a:ext>
            </a:extLst>
          </p:cNvPr>
          <p:cNvSpPr>
            <a:spLocks xmlns:a="http://schemas.openxmlformats.org/drawingml/2006/main" noGrp="1"/>
          </p:cNvSpPr>
          <p:nvPr/>
        </p:nvSpPr>
        <p:spPr>
          <a:xfrm xmlns:a="http://schemas.openxmlformats.org/drawingml/2006/main">
            <a:off x="6391275" y="1647825"/>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2  QUANTITATIVE RISK</a:t>
            </a:r>
          </a:p>
        </p:txBody>
      </p:sp>
      <p:sp>
        <p:nvSpPr>
          <p:cNvPr id="16" name="Card 2 body">
            <a:extLst xmlns:a="http://schemas.openxmlformats.org/drawingml/2006/main">
              <a:ext uri="{FF2B5EF4-FFF2-40B4-BE49-F238E27FC236}">
                <a16:creationId xmlns:a16="http://schemas.microsoft.com/office/drawing/2014/main" id="{D6A4B140-3DD0-40A9-AE8F-0476FF7F24A2}"/>
              </a:ext>
            </a:extLst>
          </p:cNvPr>
          <p:cNvSpPr>
            <a:spLocks xmlns:a="http://schemas.openxmlformats.org/drawingml/2006/main" noGrp="1"/>
          </p:cNvSpPr>
          <p:nvPr/>
        </p:nvSpPr>
        <p:spPr>
          <a:xfrm xmlns:a="http://schemas.openxmlformats.org/drawingml/2006/main">
            <a:off x="6391275" y="2095500"/>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What exposure might be protective after benchmark modeling, low-dose extrapolation, and uncertainty factors?</a:t>
            </a:r>
          </a:p>
        </p:txBody>
      </p:sp>
      <p:sp>
        <p:nvSpPr>
          <p:cNvPr id="17" name="Card 3 card">
            <a:extLst xmlns:a="http://schemas.openxmlformats.org/drawingml/2006/main">
              <a:ext uri="{FF2B5EF4-FFF2-40B4-BE49-F238E27FC236}">
                <a16:creationId xmlns:a16="http://schemas.microsoft.com/office/drawing/2014/main" id="{40788A7F-8FE6-4261-B0FD-6FD787AA8CF2}"/>
              </a:ext>
            </a:extLst>
          </p:cNvPr>
          <p:cNvSpPr>
            <a:spLocks xmlns:a="http://schemas.openxmlformats.org/drawingml/2006/main" noGrp="1"/>
          </p:cNvSpPr>
          <p:nvPr/>
        </p:nvSpPr>
        <p:spPr>
          <a:xfrm xmlns:a="http://schemas.openxmlformats.org/drawingml/2006/main">
            <a:off x="51435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18" name="Card 3 accent">
            <a:extLst xmlns:a="http://schemas.openxmlformats.org/drawingml/2006/main">
              <a:ext uri="{FF2B5EF4-FFF2-40B4-BE49-F238E27FC236}">
                <a16:creationId xmlns:a16="http://schemas.microsoft.com/office/drawing/2014/main" id="{F2FF2EA4-B7DE-4090-9FDE-471B235001C6}"/>
              </a:ext>
            </a:extLst>
          </p:cNvPr>
          <p:cNvSpPr>
            <a:spLocks xmlns:a="http://schemas.openxmlformats.org/drawingml/2006/main" noGrp="1"/>
          </p:cNvSpPr>
          <p:nvPr/>
        </p:nvSpPr>
        <p:spPr>
          <a:xfrm xmlns:a="http://schemas.openxmlformats.org/drawingml/2006/main">
            <a:off x="514350" y="3943350"/>
            <a:ext cx="66675" cy="2152650"/>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19" name="Card 3 title">
            <a:extLst xmlns:a="http://schemas.openxmlformats.org/drawingml/2006/main">
              <a:ext uri="{FF2B5EF4-FFF2-40B4-BE49-F238E27FC236}">
                <a16:creationId xmlns:a16="http://schemas.microsoft.com/office/drawing/2014/main" id="{ADC6157D-A833-4460-A7C9-DB6E315A2BBA}"/>
              </a:ext>
            </a:extLst>
          </p:cNvPr>
          <p:cNvSpPr>
            <a:spLocks xmlns:a="http://schemas.openxmlformats.org/drawingml/2006/main" noGrp="1"/>
          </p:cNvSpPr>
          <p:nvPr/>
        </p:nvSpPr>
        <p:spPr>
          <a:xfrm xmlns:a="http://schemas.openxmlformats.org/drawingml/2006/main">
            <a:off x="73342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3  MECHANISM + SUSCEPTIBILITY</a:t>
            </a:r>
          </a:p>
        </p:txBody>
      </p:sp>
      <p:sp>
        <p:nvSpPr>
          <p:cNvPr id="20" name="Card 3 body">
            <a:extLst xmlns:a="http://schemas.openxmlformats.org/drawingml/2006/main">
              <a:ext uri="{FF2B5EF4-FFF2-40B4-BE49-F238E27FC236}">
                <a16:creationId xmlns:a16="http://schemas.microsoft.com/office/drawing/2014/main" id="{626EF798-DEED-4601-99FD-7804F4F37E8F}"/>
              </a:ext>
            </a:extLst>
          </p:cNvPr>
          <p:cNvSpPr>
            <a:spLocks xmlns:a="http://schemas.openxmlformats.org/drawingml/2006/main" noGrp="1"/>
          </p:cNvSpPr>
          <p:nvPr/>
        </p:nvSpPr>
        <p:spPr>
          <a:xfrm xmlns:a="http://schemas.openxmlformats.org/drawingml/2006/main">
            <a:off x="73342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How might waveform, redox biology, calcium timing, genetics, and cellular state modify response?</a:t>
            </a:r>
          </a:p>
        </p:txBody>
      </p:sp>
      <p:sp>
        <p:nvSpPr>
          <p:cNvPr id="21" name="Card 4 card">
            <a:extLst xmlns:a="http://schemas.openxmlformats.org/drawingml/2006/main">
              <a:ext uri="{FF2B5EF4-FFF2-40B4-BE49-F238E27FC236}">
                <a16:creationId xmlns:a16="http://schemas.microsoft.com/office/drawing/2014/main" id="{98E40E88-F6F7-4C35-A1EA-568C21C2315F}"/>
              </a:ext>
            </a:extLst>
          </p:cNvPr>
          <p:cNvSpPr>
            <a:spLocks xmlns:a="http://schemas.openxmlformats.org/drawingml/2006/main" noGrp="1"/>
          </p:cNvSpPr>
          <p:nvPr/>
        </p:nvSpPr>
        <p:spPr>
          <a:xfrm xmlns:a="http://schemas.openxmlformats.org/drawingml/2006/main">
            <a:off x="6172200" y="3943350"/>
            <a:ext cx="5505450" cy="2152650"/>
          </a:xfrm>
          <a:prstGeom xmlns:a="http://schemas.openxmlformats.org/drawingml/2006/main" prst="roundRect">
            <a:avLst>
              <a:gd name="adj" fmla="val 5310"/>
            </a:avLst>
          </a:prstGeom>
          <a:solidFill xmlns:a="http://schemas.openxmlformats.org/drawingml/2006/main">
            <a:srgbClr val="0A2748"/>
          </a:solidFill>
          <a:ln xmlns:a="http://schemas.openxmlformats.org/drawingml/2006/main" w="9525">
            <a:solidFill>
              <a:srgbClr val="13578D"/>
            </a:solidFill>
            <a:prstDash val="solid"/>
          </a:ln>
        </p:spPr>
      </p:sp>
      <p:sp>
        <p:nvSpPr>
          <p:cNvPr id="22" name="Card 4 accent">
            <a:extLst xmlns:a="http://schemas.openxmlformats.org/drawingml/2006/main">
              <a:ext uri="{FF2B5EF4-FFF2-40B4-BE49-F238E27FC236}">
                <a16:creationId xmlns:a16="http://schemas.microsoft.com/office/drawing/2014/main" id="{7F579755-A348-4224-B4B1-35F4248600B2}"/>
              </a:ext>
            </a:extLst>
          </p:cNvPr>
          <p:cNvSpPr>
            <a:spLocks xmlns:a="http://schemas.openxmlformats.org/drawingml/2006/main" noGrp="1"/>
          </p:cNvSpPr>
          <p:nvPr/>
        </p:nvSpPr>
        <p:spPr>
          <a:xfrm xmlns:a="http://schemas.openxmlformats.org/drawingml/2006/main">
            <a:off x="6172200" y="3943350"/>
            <a:ext cx="66675" cy="2152650"/>
          </a:xfrm>
          <a:prstGeom xmlns:a="http://schemas.openxmlformats.org/drawingml/2006/main" prst="rect">
            <a:avLst/>
          </a:prstGeom>
          <a:solidFill xmlns:a="http://schemas.openxmlformats.org/drawingml/2006/main">
            <a:srgbClr val="67D39E"/>
          </a:solidFill>
          <a:ln xmlns:a="http://schemas.openxmlformats.org/drawingml/2006/main" w="0">
            <a:solidFill>
              <a:srgbClr val="67D39E"/>
            </a:solidFill>
            <a:prstDash val="solid"/>
          </a:ln>
        </p:spPr>
      </p:sp>
      <p:sp>
        <p:nvSpPr>
          <p:cNvPr id="23" name="Card 4 title">
            <a:extLst xmlns:a="http://schemas.openxmlformats.org/drawingml/2006/main">
              <a:ext uri="{FF2B5EF4-FFF2-40B4-BE49-F238E27FC236}">
                <a16:creationId xmlns:a16="http://schemas.microsoft.com/office/drawing/2014/main" id="{3AEC38B5-E9F7-4B92-A3B7-B1F7BB9E4B00}"/>
              </a:ext>
            </a:extLst>
          </p:cNvPr>
          <p:cNvSpPr>
            <a:spLocks xmlns:a="http://schemas.openxmlformats.org/drawingml/2006/main" noGrp="1"/>
          </p:cNvSpPr>
          <p:nvPr/>
        </p:nvSpPr>
        <p:spPr>
          <a:xfrm xmlns:a="http://schemas.openxmlformats.org/drawingml/2006/main">
            <a:off x="6391275" y="4095750"/>
            <a:ext cx="5143500" cy="3238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1575" b="1" i="0">
                <a:solidFill>
                  <a:srgbClr val="FFFFFF"/>
                </a:solidFill>
              </a:defRPr>
            </a:pPr>
            <a:r>
              <a:rPr sz="1575" b="1" i="0">
                <a:solidFill>
                  <a:srgbClr val="FFFFFF"/>
                </a:solidFill>
              </a:rPr>
              <a:t>4  HUMAN + SURVEILLANCE</a:t>
            </a:r>
          </a:p>
        </p:txBody>
      </p:sp>
      <p:sp>
        <p:nvSpPr>
          <p:cNvPr id="24" name="Card 4 body">
            <a:extLst xmlns:a="http://schemas.openxmlformats.org/drawingml/2006/main">
              <a:ext uri="{FF2B5EF4-FFF2-40B4-BE49-F238E27FC236}">
                <a16:creationId xmlns:a16="http://schemas.microsoft.com/office/drawing/2014/main" id="{7CAEFF45-9EC8-458E-B102-71FB757E233F}"/>
              </a:ext>
            </a:extLst>
          </p:cNvPr>
          <p:cNvSpPr>
            <a:spLocks xmlns:a="http://schemas.openxmlformats.org/drawingml/2006/main" noGrp="1"/>
          </p:cNvSpPr>
          <p:nvPr/>
        </p:nvSpPr>
        <p:spPr>
          <a:xfrm xmlns:a="http://schemas.openxmlformats.org/drawingml/2006/main">
            <a:off x="6391275" y="4543425"/>
            <a:ext cx="5143500" cy="1419225"/>
          </a:xfrm>
          <a:prstGeom xmlns:a="http://schemas.openxmlformats.org/drawingml/2006/main" prst="rect">
            <a:avLst/>
          </a:prstGeom>
          <a:ln xmlns:a="http://schemas.openxmlformats.org/drawingml/2006/main" w="0">
            <a:prstDash val="solid"/>
          </a:ln>
        </p:spPr>
        <p:txBody>
          <a:bodyPr xmlns:a="http://schemas.openxmlformats.org/drawingml/2006/main" anchor="t"/>
          <a:lstStyle xmlns:a="http://schemas.openxmlformats.org/drawingml/2006/main"/>
          <a:p xmlns:a="http://schemas.openxmlformats.org/drawingml/2006/main">
            <a:pPr algn="l">
              <a:defRPr sz="1125" b="0" i="0">
                <a:solidFill>
                  <a:srgbClr val="B8D0E8"/>
                </a:solidFill>
              </a:defRPr>
            </a:pPr>
            <a:r>
              <a:rPr sz="1125" b="0" i="0">
                <a:solidFill>
                  <a:srgbClr val="B8D0E8"/>
                </a:solidFill>
              </a:rPr>
              <a:t>What do cohorts, case-control studies, cancer registries, fertility surveillance, and sleep studies show—and miss?</a:t>
            </a:r>
          </a:p>
        </p:txBody>
      </p:sp>
    </p:spTree>
    <p:extLst>
      <p:ext uri="{BB962C8B-B14F-4D97-AF65-F5344CB8AC3E}">
        <p14:creationId xmlns:p14="http://schemas.microsoft.com/office/powerpoint/2010/main" val="544479181"/>
      </p:ext>
    </p:extLst>
  </p:cSld>
</p:sld>
</file>

<file path=ppt/slides/slide9.xml><?xml version="1.0" encoding="utf-8"?>
<p:sld xmlns:p="http://schemas.openxmlformats.org/presentationml/2006/main">
  <p:cSld>
    <p:bg>
      <p:bgPr>
        <a:solidFill xmlns:a="http://schemas.openxmlformats.org/drawingml/2006/main">
          <a:srgbClr val="06182D"/>
        </a:solidFill>
      </p:bgPr>
    </p:bg>
    <p:spTree>
      <p:nvGrpSpPr>
        <p:cNvPr id="1" name=""/>
        <p:cNvGrpSpPr/>
        <p:nvPr/>
      </p:nvGrpSpPr>
      <p:grpSpPr>
        <a:xfrm xmlns:a="http://schemas.openxmlformats.org/drawingml/2006/main"/>
      </p:grpSpPr>
      <p:sp>
        <p:nvSpPr>
          <p:cNvPr id="10" name="Top cyan rule">
            <a:extLst xmlns:a="http://schemas.openxmlformats.org/drawingml/2006/main">
              <a:ext uri="{FF2B5EF4-FFF2-40B4-BE49-F238E27FC236}">
                <a16:creationId xmlns:a16="http://schemas.microsoft.com/office/drawing/2014/main" id="{851B8EB0-38C8-455B-9F73-F613B08A43EF}"/>
              </a:ext>
            </a:extLst>
          </p:cNvPr>
          <p:cNvSpPr>
            <a:spLocks xmlns:a="http://schemas.openxmlformats.org/drawingml/2006/main" noGrp="1"/>
          </p:cNvSpPr>
          <p:nvPr/>
        </p:nvSpPr>
        <p:spPr>
          <a:xfrm xmlns:a="http://schemas.openxmlformats.org/drawingml/2006/main">
            <a:off x="495300" y="200025"/>
            <a:ext cx="11201400" cy="28575"/>
          </a:xfrm>
          <a:prstGeom xmlns:a="http://schemas.openxmlformats.org/drawingml/2006/main" prst="rect">
            <a:avLst/>
          </a:prstGeom>
          <a:solidFill xmlns:a="http://schemas.openxmlformats.org/drawingml/2006/main">
            <a:srgbClr val="48B8E8"/>
          </a:solidFill>
          <a:ln xmlns:a="http://schemas.openxmlformats.org/drawingml/2006/main" w="0">
            <a:solidFill>
              <a:srgbClr val="48B8E8"/>
            </a:solidFill>
            <a:prstDash val="solid"/>
          </a:ln>
        </p:spPr>
      </p:sp>
      <p:sp>
        <p:nvSpPr>
          <p:cNvPr id="2" name="Section label">
            <a:extLst xmlns:a="http://schemas.openxmlformats.org/drawingml/2006/main">
              <a:ext uri="{FF2B5EF4-FFF2-40B4-BE49-F238E27FC236}">
                <a16:creationId xmlns:a16="http://schemas.microsoft.com/office/drawing/2014/main" id="{0B142764-94DA-4A18-B845-36A084B153C1}"/>
              </a:ext>
            </a:extLst>
          </p:cNvPr>
          <p:cNvSpPr>
            <a:spLocks xmlns:a="http://schemas.openxmlformats.org/drawingml/2006/main" noGrp="1"/>
          </p:cNvSpPr>
          <p:nvPr/>
        </p:nvSpPr>
        <p:spPr>
          <a:xfrm xmlns:a="http://schemas.openxmlformats.org/drawingml/2006/main">
            <a:off x="514350" y="276225"/>
            <a:ext cx="3429000" cy="2095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825" b="1" i="0">
                <a:solidFill>
                  <a:srgbClr val="F4C542"/>
                </a:solidFill>
              </a:defRPr>
            </a:pPr>
            <a:r>
              <a:rPr sz="825" b="1" i="0">
                <a:solidFill>
                  <a:srgbClr val="F4C542"/>
                </a:solidFill>
              </a:rPr>
              <a:t>THE EVIDENCE</a:t>
            </a:r>
          </a:p>
        </p:txBody>
      </p:sp>
      <p:sp>
        <p:nvSpPr>
          <p:cNvPr id="3" name="Evidence tag">
            <a:extLst xmlns:a="http://schemas.openxmlformats.org/drawingml/2006/main">
              <a:ext uri="{FF2B5EF4-FFF2-40B4-BE49-F238E27FC236}">
                <a16:creationId xmlns:a16="http://schemas.microsoft.com/office/drawing/2014/main" id="{CAC44D9D-A28C-4D6A-BF9D-A3C664F20EDC}"/>
              </a:ext>
            </a:extLst>
          </p:cNvPr>
          <p:cNvSpPr>
            <a:spLocks xmlns:a="http://schemas.openxmlformats.org/drawingml/2006/main" noGrp="1"/>
          </p:cNvSpPr>
          <p:nvPr/>
        </p:nvSpPr>
        <p:spPr>
          <a:xfrm xmlns:a="http://schemas.openxmlformats.org/drawingml/2006/main">
            <a:off x="9715500" y="266700"/>
            <a:ext cx="1981200" cy="238125"/>
          </a:xfrm>
          <a:prstGeom xmlns:a="http://schemas.openxmlformats.org/drawingml/2006/main" prst="roundRect">
            <a:avLst>
              <a:gd name="adj" fmla="val 48000"/>
            </a:avLst>
          </a:prstGeom>
          <a:solidFill xmlns:a="http://schemas.openxmlformats.org/drawingml/2006/main">
            <a:srgbClr val="0E3A68"/>
          </a:solidFill>
          <a:ln xmlns:a="http://schemas.openxmlformats.org/drawingml/2006/main" w="0">
            <a:solidFill>
              <a:srgbClr val="0E3A68"/>
            </a:solidFill>
            <a:prstDash val="solid"/>
          </a:ln>
        </p:spPr>
      </p:sp>
      <p:sp>
        <p:nvSpPr>
          <p:cNvPr id="4" name="Evidence label">
            <a:extLst xmlns:a="http://schemas.openxmlformats.org/drawingml/2006/main">
              <a:ext uri="{FF2B5EF4-FFF2-40B4-BE49-F238E27FC236}">
                <a16:creationId xmlns:a16="http://schemas.microsoft.com/office/drawing/2014/main" id="{33A3043E-3510-4963-B86B-28B7E243210D}"/>
              </a:ext>
            </a:extLst>
          </p:cNvPr>
          <p:cNvSpPr>
            <a:spLocks xmlns:a="http://schemas.openxmlformats.org/drawingml/2006/main" noGrp="1"/>
          </p:cNvSpPr>
          <p:nvPr/>
        </p:nvSpPr>
        <p:spPr>
          <a:xfrm xmlns:a="http://schemas.openxmlformats.org/drawingml/2006/main">
            <a:off x="9810750" y="295275"/>
            <a:ext cx="1790700" cy="171450"/>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ctr">
              <a:defRPr sz="750" b="1" i="0">
                <a:solidFill>
                  <a:srgbClr val="8ED8F2"/>
                </a:solidFill>
              </a:defRPr>
            </a:pPr>
            <a:r>
              <a:rPr sz="750" b="1" i="0">
                <a:solidFill>
                  <a:srgbClr val="8ED8F2"/>
                </a:solidFill>
              </a:rPr>
              <a:t>LITERATURE COMPILATION</a:t>
            </a:r>
          </a:p>
        </p:txBody>
      </p:sp>
      <p:sp>
        <p:nvSpPr>
          <p:cNvPr id="5" name="Slide title">
            <a:extLst xmlns:a="http://schemas.openxmlformats.org/drawingml/2006/main">
              <a:ext uri="{FF2B5EF4-FFF2-40B4-BE49-F238E27FC236}">
                <a16:creationId xmlns:a16="http://schemas.microsoft.com/office/drawing/2014/main" id="{B6F2D437-11DF-4394-BA9E-DA7A85603F89}"/>
              </a:ext>
            </a:extLst>
          </p:cNvPr>
          <p:cNvSpPr>
            <a:spLocks xmlns:a="http://schemas.openxmlformats.org/drawingml/2006/main" noGrp="1"/>
          </p:cNvSpPr>
          <p:nvPr/>
        </p:nvSpPr>
        <p:spPr>
          <a:xfrm xmlns:a="http://schemas.openxmlformats.org/drawingml/2006/main">
            <a:off x="514350" y="533400"/>
            <a:ext cx="11096625" cy="5810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2250" b="1" i="0">
                <a:solidFill>
                  <a:srgbClr val="FFFFFF"/>
                </a:solidFill>
              </a:defRPr>
            </a:pPr>
            <a:r>
              <a:rPr sz="2250" b="1" i="0">
                <a:solidFill>
                  <a:srgbClr val="FFFFFF"/>
                </a:solidFill>
              </a:rPr>
              <a:t>The evidence map: repeated signals across biological domains</a:t>
            </a:r>
          </a:p>
        </p:txBody>
      </p:sp>
      <p:sp>
        <p:nvSpPr>
          <p:cNvPr id="6" name="Gold rule">
            <a:extLst xmlns:a="http://schemas.openxmlformats.org/drawingml/2006/main">
              <a:ext uri="{FF2B5EF4-FFF2-40B4-BE49-F238E27FC236}">
                <a16:creationId xmlns:a16="http://schemas.microsoft.com/office/drawing/2014/main" id="{48DC7AA2-67D4-46F0-B824-1DF93F01E786}"/>
              </a:ext>
            </a:extLst>
          </p:cNvPr>
          <p:cNvSpPr>
            <a:spLocks xmlns:a="http://schemas.openxmlformats.org/drawingml/2006/main" noGrp="1"/>
          </p:cNvSpPr>
          <p:nvPr/>
        </p:nvSpPr>
        <p:spPr>
          <a:xfrm xmlns:a="http://schemas.openxmlformats.org/drawingml/2006/main">
            <a:off x="514350" y="1190625"/>
            <a:ext cx="11163300" cy="28575"/>
          </a:xfrm>
          <a:prstGeom xmlns:a="http://schemas.openxmlformats.org/drawingml/2006/main" prst="rect">
            <a:avLst/>
          </a:prstGeom>
          <a:solidFill xmlns:a="http://schemas.openxmlformats.org/drawingml/2006/main">
            <a:srgbClr val="F4C542"/>
          </a:solidFill>
          <a:ln xmlns:a="http://schemas.openxmlformats.org/drawingml/2006/main" w="0">
            <a:solidFill>
              <a:srgbClr val="F4C542"/>
            </a:solidFill>
            <a:prstDash val="solid"/>
          </a:ln>
        </p:spPr>
      </p:sp>
      <p:sp>
        <p:nvSpPr>
          <p:cNvPr id="7" name="Footer wordmark">
            <a:extLst xmlns:a="http://schemas.openxmlformats.org/drawingml/2006/main">
              <a:ext uri="{FF2B5EF4-FFF2-40B4-BE49-F238E27FC236}">
                <a16:creationId xmlns:a16="http://schemas.microsoft.com/office/drawing/2014/main" id="{2253AAF0-9173-4AAC-AFC9-77933955BAEA}"/>
              </a:ext>
            </a:extLst>
          </p:cNvPr>
          <p:cNvSpPr>
            <a:spLocks xmlns:a="http://schemas.openxmlformats.org/drawingml/2006/main" noGrp="1"/>
          </p:cNvSpPr>
          <p:nvPr/>
        </p:nvSpPr>
        <p:spPr>
          <a:xfrm xmlns:a="http://schemas.openxmlformats.org/drawingml/2006/main">
            <a:off x="514350" y="6553200"/>
            <a:ext cx="2667000" cy="14287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l">
              <a:defRPr sz="675" b="1" i="0">
                <a:solidFill>
                  <a:srgbClr val="7799B7"/>
                </a:solidFill>
              </a:defRPr>
            </a:pPr>
            <a:r>
              <a:rPr sz="675" b="1" i="0">
                <a:solidFill>
                  <a:srgbClr val="7799B7"/>
                </a:solidFill>
              </a:rPr>
              <a:t>RF SAFE  •  CLEAN ETHER ACT</a:t>
            </a:r>
          </a:p>
        </p:txBody>
      </p:sp>
      <p:sp>
        <p:nvSpPr>
          <p:cNvPr id="8" name="Slide number">
            <a:extLst xmlns:a="http://schemas.openxmlformats.org/drawingml/2006/main">
              <a:ext uri="{FF2B5EF4-FFF2-40B4-BE49-F238E27FC236}">
                <a16:creationId xmlns:a16="http://schemas.microsoft.com/office/drawing/2014/main" id="{E8C77EEC-2D5C-4755-987E-3C0389B969F8}"/>
              </a:ext>
            </a:extLst>
          </p:cNvPr>
          <p:cNvSpPr>
            <a:spLocks xmlns:a="http://schemas.openxmlformats.org/drawingml/2006/main" noGrp="1"/>
          </p:cNvSpPr>
          <p:nvPr/>
        </p:nvSpPr>
        <p:spPr>
          <a:xfrm xmlns:a="http://schemas.openxmlformats.org/drawingml/2006/main">
            <a:off x="11258550" y="6534150"/>
            <a:ext cx="409575" cy="161925"/>
          </a:xfrm>
          <a:prstGeom xmlns:a="http://schemas.openxmlformats.org/drawingml/2006/main" prst="rect">
            <a:avLst/>
          </a:prstGeom>
          <a:ln xmlns:a="http://schemas.openxmlformats.org/drawingml/2006/main" w="0">
            <a:prstDash val="solid"/>
          </a:ln>
        </p:spPr>
        <p:txBody>
          <a:bodyPr xmlns:a="http://schemas.openxmlformats.org/drawingml/2006/main" anchor="ctr"/>
          <a:lstStyle xmlns:a="http://schemas.openxmlformats.org/drawingml/2006/main"/>
          <a:p xmlns:a="http://schemas.openxmlformats.org/drawingml/2006/main">
            <a:pPr algn="r">
              <a:defRPr sz="750" b="1" i="0">
                <a:solidFill>
                  <a:srgbClr val="7799B7"/>
                </a:solidFill>
              </a:defRPr>
            </a:pPr>
            <a:r>
              <a:rPr sz="750" b="1" i="0">
                <a:solidFill>
                  <a:srgbClr val="7799B7"/>
                </a:solidFill>
              </a:rPr>
              <a:t>09</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6bb304696b5a449e"/>
          <a:stretch xmlns:a="http://schemas.openxmlformats.org/drawingml/2006/main"/>
        </p:blipFill>
        <p:spPr>
          <a:xfrm xmlns:a="http://schemas.openxmlformats.org/drawingml/2006/main">
            <a:off x="1737984" y="1438275"/>
            <a:ext cx="8716033" cy="4905375"/>
          </a:xfrm>
          <a:prstGeom xmlns:a="http://schemas.openxmlformats.org/drawingml/2006/main" prst="rect">
            <a:avLst/>
          </a:prstGeom>
        </p:spPr>
      </p:pic>
    </p:spTree>
    <p:extLst>
      <p:ext uri="{BB962C8B-B14F-4D97-AF65-F5344CB8AC3E}">
        <p14:creationId xmlns:p14="http://schemas.microsoft.com/office/powerpoint/2010/main" val="42594234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2026-08-13T06:32:17.3140000Z</dcterms:created>
  <dcterms:modified xsi:type="dcterms:W3CDTF">2026-08-13T06:32:17.3140000Z</dcterms:modified>
</coreProperties>
</file>